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59" r:id="rId6"/>
    <p:sldId id="264" r:id="rId7"/>
    <p:sldId id="266" r:id="rId8"/>
    <p:sldId id="270" r:id="rId9"/>
    <p:sldId id="271" r:id="rId10"/>
    <p:sldId id="274" r:id="rId11"/>
    <p:sldId id="275" r:id="rId12"/>
    <p:sldId id="276" r:id="rId13"/>
    <p:sldId id="278" r:id="rId14"/>
    <p:sldId id="269" r:id="rId15"/>
    <p:sldId id="277" r:id="rId16"/>
    <p:sldId id="279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VSR Unit-5: Surgical Affections of Male Reproductive System-II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419600"/>
            <a:ext cx="73914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Dr. </a:t>
            </a:r>
            <a:r>
              <a:rPr lang="en-IN" sz="2800" b="1" dirty="0" err="1" smtClean="0"/>
              <a:t>Ramesh</a:t>
            </a:r>
            <a:r>
              <a:rPr lang="en-IN" sz="2800" b="1" dirty="0" smtClean="0"/>
              <a:t> </a:t>
            </a:r>
            <a:r>
              <a:rPr lang="en-IN" sz="2800" b="1" dirty="0" err="1" smtClean="0"/>
              <a:t>Tiwary</a:t>
            </a:r>
            <a:endParaRPr lang="en-IN" sz="2800" b="1" dirty="0" smtClean="0"/>
          </a:p>
          <a:p>
            <a:pPr algn="ctr"/>
            <a:r>
              <a:rPr lang="en-IN" sz="2800" b="1" dirty="0" smtClean="0"/>
              <a:t>Assistant Professor</a:t>
            </a:r>
          </a:p>
          <a:p>
            <a:pPr algn="ctr"/>
            <a:r>
              <a:rPr lang="en-IN" sz="2800" b="1" dirty="0" err="1" smtClean="0"/>
              <a:t>Deptt</a:t>
            </a:r>
            <a:r>
              <a:rPr lang="en-IN" sz="2800" b="1" dirty="0" smtClean="0"/>
              <a:t>. of Veterinary Surgery and Radiology</a:t>
            </a:r>
            <a:endParaRPr lang="en-IN" sz="28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2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2749" r="2509" b="1031"/>
          <a:stretch>
            <a:fillRect/>
          </a:stretch>
        </p:blipFill>
        <p:spPr bwMode="auto">
          <a:xfrm>
            <a:off x="7467600" y="0"/>
            <a:ext cx="1600200" cy="16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41900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96388"/>
            <a:ext cx="4352569" cy="278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029075"/>
            <a:ext cx="3609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228600"/>
            <a:ext cx="6400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Prostatic Cyst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Omentalization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cyst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5506" y="1524000"/>
            <a:ext cx="60844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790" y="3200400"/>
            <a:ext cx="446186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75" y="5095875"/>
            <a:ext cx="5038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3276600"/>
            <a:ext cx="3124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000" dirty="0" err="1" smtClean="0"/>
              <a:t>Omentum</a:t>
            </a:r>
            <a:r>
              <a:rPr lang="en-IN" sz="2000" dirty="0" smtClean="0"/>
              <a:t>- physiologic drain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Omentalization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of Prostatic Abscess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3476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43373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2338387" cy="165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Masupialization</a:t>
            </a:r>
            <a:r>
              <a:rPr lang="en-IN" dirty="0" smtClean="0"/>
              <a:t> of </a:t>
            </a:r>
            <a:r>
              <a:rPr lang="en-IN" dirty="0" err="1" smtClean="0"/>
              <a:t>P.Cyst</a:t>
            </a:r>
            <a:r>
              <a:rPr lang="en-IN" dirty="0" smtClean="0"/>
              <a:t>/Abscess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3625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Partial Prostatectomy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4572000" cy="2133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Partial prostatectomy procedure for treatment of prostatic cysts and abscesses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524000"/>
            <a:ext cx="312457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err="1" smtClean="0"/>
              <a:t>Excisional</a:t>
            </a:r>
            <a:r>
              <a:rPr lang="en-IN" dirty="0" smtClean="0"/>
              <a:t> prostatectomy is used to treat cancer</a:t>
            </a:r>
          </a:p>
          <a:p>
            <a:r>
              <a:rPr lang="en-IN" dirty="0" smtClean="0"/>
              <a:t>Treatment is usually palliative</a:t>
            </a:r>
          </a:p>
          <a:p>
            <a:r>
              <a:rPr lang="en-IN" dirty="0" smtClean="0"/>
              <a:t>Transitional and prostatic carcinomas usually grow slowly.</a:t>
            </a:r>
          </a:p>
          <a:p>
            <a:r>
              <a:rPr lang="en-IN" dirty="0" smtClean="0"/>
              <a:t>Neither medical therapy nor radiation treatment provides significant benefits in patients with prostatic cancer.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Prostatectomy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4816884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BACTERIAL PROSTATITIS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Intermittent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dysuria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or bacterial UTI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Clinical abnormalities pain, fever, and lethargy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Pain during rectal palpation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Common organism is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Escherichia coli, followed by staphylococci and streptococci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septic dogs, without C/S start treatment with a combination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clindamycin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enrofloxacin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Male Genital System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01363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1"/>
            <a:ext cx="77724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Benign Prostatic Hyperplasia (BPH)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1534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 algn="l"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Spontaneous enlargement of the prostate gland in dogs as they age.</a:t>
            </a:r>
          </a:p>
          <a:p>
            <a:pPr lvl="1" algn="l"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Both hypertrophy and hyperplasia occur with diffuse glandular proliferation</a:t>
            </a:r>
          </a:p>
          <a:p>
            <a:pPr lvl="1" algn="l"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Hyperplasia affects dogs as young as 1 year of age and peaks at 5 to 6 years</a:t>
            </a:r>
          </a:p>
          <a:p>
            <a:pPr lvl="1" algn="l"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Prevalence: 50% in all adult dogs by 4 to 5 years of age.</a:t>
            </a:r>
          </a:p>
          <a:p>
            <a:pPr lvl="1" algn="l"/>
            <a:endParaRPr lang="en-I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95% of the male dogs affected by 9 years of age.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Clinical 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/>
              <a:t>Hindquarter Weakness.</a:t>
            </a:r>
          </a:p>
          <a:p>
            <a:r>
              <a:rPr lang="en-IN" dirty="0" smtClean="0"/>
              <a:t> Ribbon like stool due to partial occlusion of lumen of large bowel</a:t>
            </a:r>
          </a:p>
          <a:p>
            <a:r>
              <a:rPr lang="en-IN" dirty="0" smtClean="0"/>
              <a:t>Bloody urethral discharge, </a:t>
            </a:r>
          </a:p>
          <a:p>
            <a:r>
              <a:rPr lang="en-IN" dirty="0" err="1" smtClean="0"/>
              <a:t>Hemospermia</a:t>
            </a:r>
            <a:r>
              <a:rPr lang="en-IN" dirty="0" smtClean="0"/>
              <a:t>, infertility</a:t>
            </a:r>
          </a:p>
          <a:p>
            <a:r>
              <a:rPr lang="en-IN" dirty="0" smtClean="0"/>
              <a:t>Decreased libido, reluctance to breed</a:t>
            </a:r>
          </a:p>
          <a:p>
            <a:r>
              <a:rPr lang="en-IN" dirty="0" err="1" smtClean="0"/>
              <a:t>Perineal</a:t>
            </a:r>
            <a:r>
              <a:rPr lang="en-IN" dirty="0" smtClean="0"/>
              <a:t> hernia (concurrent condition)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BPH/PN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44015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386" y="1752600"/>
            <a:ext cx="42489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Medicinal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IN" dirty="0" smtClean="0"/>
              <a:t>                                               </a:t>
            </a:r>
            <a:r>
              <a:rPr lang="en-IN" dirty="0" err="1" smtClean="0">
                <a:solidFill>
                  <a:srgbClr val="FF0000"/>
                </a:solidFill>
              </a:rPr>
              <a:t>Finasteride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sz="5100" dirty="0" smtClean="0">
                <a:latin typeface="Times New Roman" pitchFamily="18" charset="0"/>
                <a:cs typeface="Times New Roman" pitchFamily="18" charset="0"/>
              </a:rPr>
              <a:t>Testosterone- </a:t>
            </a:r>
            <a:r>
              <a:rPr lang="en-IN" sz="5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IN" sz="5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alfa</a:t>
            </a:r>
            <a:r>
              <a:rPr lang="en-IN" sz="5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51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IN" sz="5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5100" dirty="0" err="1" smtClean="0">
                <a:latin typeface="Times New Roman" pitchFamily="18" charset="0"/>
                <a:cs typeface="Times New Roman" pitchFamily="18" charset="0"/>
              </a:rPr>
              <a:t>Dihydrotestosterone</a:t>
            </a:r>
            <a:endParaRPr lang="en-IN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5100" dirty="0" err="1" smtClean="0">
                <a:latin typeface="Times New Roman" pitchFamily="18" charset="0"/>
                <a:cs typeface="Times New Roman" pitchFamily="18" charset="0"/>
              </a:rPr>
              <a:t>Finasteride</a:t>
            </a:r>
            <a:r>
              <a:rPr lang="en-IN" sz="5100" dirty="0" smtClean="0">
                <a:latin typeface="Times New Roman" pitchFamily="18" charset="0"/>
                <a:cs typeface="Times New Roman" pitchFamily="18" charset="0"/>
              </a:rPr>
              <a:t> 5-mg tablet per dog/day for 1 to 50 kg</a:t>
            </a:r>
          </a:p>
          <a:p>
            <a:pPr>
              <a:buNone/>
            </a:pPr>
            <a:endParaRPr lang="en-IN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5100" dirty="0" smtClean="0">
                <a:latin typeface="Times New Roman" pitchFamily="18" charset="0"/>
                <a:cs typeface="Times New Roman" pitchFamily="18" charset="0"/>
              </a:rPr>
              <a:t>Significantly decreases </a:t>
            </a:r>
            <a:r>
              <a:rPr lang="en-IN" sz="5100" dirty="0" err="1" smtClean="0">
                <a:latin typeface="Times New Roman" pitchFamily="18" charset="0"/>
                <a:cs typeface="Times New Roman" pitchFamily="18" charset="0"/>
              </a:rPr>
              <a:t>dihydrotestosterone</a:t>
            </a:r>
            <a:r>
              <a:rPr lang="en-IN" sz="5100" dirty="0" smtClean="0">
                <a:latin typeface="Times New Roman" pitchFamily="18" charset="0"/>
                <a:cs typeface="Times New Roman" pitchFamily="18" charset="0"/>
              </a:rPr>
              <a:t> (58%)</a:t>
            </a:r>
          </a:p>
          <a:p>
            <a:pPr>
              <a:buNone/>
            </a:pPr>
            <a:endParaRPr lang="en-IN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5100" dirty="0" err="1" smtClean="0">
                <a:latin typeface="Times New Roman" pitchFamily="18" charset="0"/>
                <a:cs typeface="Times New Roman" pitchFamily="18" charset="0"/>
              </a:rPr>
              <a:t>Finasteride</a:t>
            </a:r>
            <a:r>
              <a:rPr lang="en-IN" sz="5100" dirty="0" smtClean="0">
                <a:latin typeface="Times New Roman" pitchFamily="18" charset="0"/>
                <a:cs typeface="Times New Roman" pitchFamily="18" charset="0"/>
              </a:rPr>
              <a:t> reduces prostate diameter (20%) and volume (43%)</a:t>
            </a:r>
          </a:p>
          <a:p>
            <a:pPr>
              <a:buNone/>
            </a:pPr>
            <a:endParaRPr lang="en-IN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5100" dirty="0" smtClean="0">
                <a:latin typeface="Times New Roman" pitchFamily="18" charset="0"/>
                <a:cs typeface="Times New Roman" pitchFamily="18" charset="0"/>
              </a:rPr>
              <a:t> Not adversely affect the serum testosterone, libido, semen quality, and fertility.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Surgical Treatment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Castration is the best treatment for benign prostatic hyperplasia</a:t>
            </a:r>
          </a:p>
          <a:p>
            <a:r>
              <a:rPr lang="en-IN" dirty="0" smtClean="0"/>
              <a:t>Involution of the gland begins within days of surgery</a:t>
            </a:r>
          </a:p>
          <a:p>
            <a:r>
              <a:rPr lang="en-IN" dirty="0" smtClean="0"/>
              <a:t>50% size decrease in in 3 weeks</a:t>
            </a:r>
          </a:p>
          <a:p>
            <a:r>
              <a:rPr lang="en-IN" dirty="0" smtClean="0"/>
              <a:t>70% reduction in size is expected by 9 weeks.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FNAC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5029200" cy="486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Paraprostatic</a:t>
            </a:r>
            <a:r>
              <a:rPr lang="en-IN" dirty="0" smtClean="0"/>
              <a:t> cyst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3838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458026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341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VSR Unit-5: Surgical Affections of Male Reproductive System-II</vt:lpstr>
      <vt:lpstr>Male Genital System</vt:lpstr>
      <vt:lpstr>Benign Prostatic Hyperplasia (BPH)</vt:lpstr>
      <vt:lpstr>Clinical Signs</vt:lpstr>
      <vt:lpstr>BPH/PN</vt:lpstr>
      <vt:lpstr>Medicinal Treatment</vt:lpstr>
      <vt:lpstr>Surgical Treatment</vt:lpstr>
      <vt:lpstr>FNAC</vt:lpstr>
      <vt:lpstr>Paraprostatic cyst</vt:lpstr>
      <vt:lpstr>Slide 10</vt:lpstr>
      <vt:lpstr>Omentalization of cyst</vt:lpstr>
      <vt:lpstr>Omentalization of Prostatic Abscess</vt:lpstr>
      <vt:lpstr>Masupialization of P.Cyst/Abscess</vt:lpstr>
      <vt:lpstr>Partial Prostatectomy</vt:lpstr>
      <vt:lpstr>Slide 15</vt:lpstr>
      <vt:lpstr>Prostatectomy</vt:lpstr>
      <vt:lpstr>BACTERIAL PROSTATITIS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VSR Unit-5: Surgical Affections of Male Reproductive System-II</dc:title>
  <dc:creator>BMP</dc:creator>
  <cp:lastModifiedBy>BMP</cp:lastModifiedBy>
  <cp:revision>38</cp:revision>
  <dcterms:created xsi:type="dcterms:W3CDTF">2006-08-16T00:00:00Z</dcterms:created>
  <dcterms:modified xsi:type="dcterms:W3CDTF">2020-06-12T06:27:31Z</dcterms:modified>
</cp:coreProperties>
</file>