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6" r:id="rId4"/>
    <p:sldId id="261" r:id="rId5"/>
    <p:sldId id="259" r:id="rId6"/>
    <p:sldId id="264" r:id="rId7"/>
    <p:sldId id="266" r:id="rId8"/>
    <p:sldId id="270" r:id="rId9"/>
    <p:sldId id="271" r:id="rId10"/>
    <p:sldId id="274" r:id="rId11"/>
    <p:sldId id="275" r:id="rId12"/>
    <p:sldId id="276" r:id="rId13"/>
    <p:sldId id="278" r:id="rId14"/>
    <p:sldId id="269" r:id="rId15"/>
    <p:sldId id="277" r:id="rId16"/>
    <p:sldId id="279" r:id="rId17"/>
    <p:sldId id="265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6/12/2020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63775"/>
            <a:ext cx="7772400" cy="1470025"/>
          </a:xfrm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en-IN" dirty="0" smtClean="0">
                <a:solidFill>
                  <a:schemeClr val="accent2">
                    <a:lumMod val="75000"/>
                  </a:schemeClr>
                </a:solidFill>
              </a:rPr>
              <a:t>VSR Unit-5: Surgical Affections of Male Reproductive System-II</a:t>
            </a:r>
            <a:endParaRPr lang="en-IN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685800" y="4419600"/>
            <a:ext cx="7391400" cy="138499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2800" b="1" dirty="0" smtClean="0"/>
              <a:t>Dr. </a:t>
            </a:r>
            <a:r>
              <a:rPr lang="en-IN" sz="2800" b="1" dirty="0" err="1" smtClean="0"/>
              <a:t>Ramesh</a:t>
            </a:r>
            <a:r>
              <a:rPr lang="en-IN" sz="2800" b="1" dirty="0" smtClean="0"/>
              <a:t> </a:t>
            </a:r>
            <a:r>
              <a:rPr lang="en-IN" sz="2800" b="1" dirty="0" err="1" smtClean="0"/>
              <a:t>Tiwary</a:t>
            </a:r>
            <a:endParaRPr lang="en-IN" sz="2800" b="1" dirty="0" smtClean="0"/>
          </a:p>
          <a:p>
            <a:pPr algn="ctr"/>
            <a:r>
              <a:rPr lang="en-IN" sz="2800" b="1" dirty="0" smtClean="0"/>
              <a:t>Assistant Professor</a:t>
            </a:r>
          </a:p>
          <a:p>
            <a:pPr algn="ctr"/>
            <a:r>
              <a:rPr lang="en-IN" sz="2800" b="1" dirty="0" err="1" smtClean="0"/>
              <a:t>Deptt</a:t>
            </a:r>
            <a:r>
              <a:rPr lang="en-IN" sz="2800" b="1" dirty="0" smtClean="0"/>
              <a:t>. of Veterinary Surgery and Radiology</a:t>
            </a:r>
            <a:endParaRPr lang="en-IN" sz="2800" b="1" dirty="0"/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0"/>
            <a:ext cx="2438400" cy="12162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3"/>
          <a:srcRect t="2749" r="2509" b="1031"/>
          <a:stretch>
            <a:fillRect/>
          </a:stretch>
        </p:blipFill>
        <p:spPr bwMode="auto">
          <a:xfrm>
            <a:off x="7467600" y="0"/>
            <a:ext cx="1600200" cy="16472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en-IN" dirty="0" smtClean="0"/>
              <a:t>Male Genital System</a:t>
            </a:r>
            <a:endParaRPr lang="en-IN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676400"/>
            <a:ext cx="7013637" cy="435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762001"/>
            <a:ext cx="7772400" cy="6858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Benign Prostatic Hyperplasia (BPH)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9600" y="1600200"/>
            <a:ext cx="8153400" cy="44958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lvl="1" algn="l">
              <a:buFont typeface="Wingdings" pitchFamily="2" charset="2"/>
              <a:buChar char="v"/>
            </a:pPr>
            <a:r>
              <a:rPr lang="en-IN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Spontaneous enlargement of the prostate gland in dogs as they age.</a:t>
            </a:r>
          </a:p>
          <a:p>
            <a:pPr lvl="1" algn="l">
              <a:buFont typeface="Wingdings" pitchFamily="2" charset="2"/>
              <a:buChar char="v"/>
            </a:pPr>
            <a:r>
              <a:rPr lang="en-IN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Both hypertrophy and hyperplasia occur with diffuse glandular proliferation</a:t>
            </a:r>
          </a:p>
          <a:p>
            <a:pPr lvl="1" algn="l">
              <a:buFont typeface="Wingdings" pitchFamily="2" charset="2"/>
              <a:buChar char="v"/>
            </a:pPr>
            <a:r>
              <a:rPr lang="en-IN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Hyperplasia affects dogs as young as 1 year of age and peaks at 5 to 6 years</a:t>
            </a:r>
          </a:p>
          <a:p>
            <a:pPr lvl="1" algn="l">
              <a:buFont typeface="Wingdings" pitchFamily="2" charset="2"/>
              <a:buChar char="v"/>
            </a:pPr>
            <a:r>
              <a:rPr lang="en-IN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Prevalence: 50% in all adult dogs by 4 to 5 years of age.</a:t>
            </a:r>
          </a:p>
          <a:p>
            <a:pPr lvl="1" algn="l"/>
            <a:endParaRPr lang="en-IN" sz="24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lvl="1" algn="l">
              <a:buFont typeface="Wingdings" pitchFamily="2" charset="2"/>
              <a:buChar char="v"/>
            </a:pPr>
            <a:r>
              <a:rPr lang="en-IN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95% of the male dogs affected by 9 years of age.</a:t>
            </a:r>
            <a:endParaRPr lang="en-IN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en-IN" dirty="0" smtClean="0"/>
              <a:t>Clinical Signs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IN" dirty="0" smtClean="0"/>
              <a:t>Hindquarter Weakness.</a:t>
            </a:r>
          </a:p>
          <a:p>
            <a:r>
              <a:rPr lang="en-IN" dirty="0" smtClean="0"/>
              <a:t> Ribbon like stool due to partial occlusion of lumen of large bowel</a:t>
            </a:r>
          </a:p>
          <a:p>
            <a:r>
              <a:rPr lang="en-IN" dirty="0" smtClean="0"/>
              <a:t>Bloody urethral discharge, </a:t>
            </a:r>
          </a:p>
          <a:p>
            <a:r>
              <a:rPr lang="en-IN" dirty="0" err="1" smtClean="0"/>
              <a:t>Hemospermia</a:t>
            </a:r>
            <a:r>
              <a:rPr lang="en-IN" dirty="0" smtClean="0"/>
              <a:t>, infertility</a:t>
            </a:r>
          </a:p>
          <a:p>
            <a:r>
              <a:rPr lang="en-IN" dirty="0" smtClean="0"/>
              <a:t>Decreased libido, reluctance to breed</a:t>
            </a:r>
          </a:p>
          <a:p>
            <a:r>
              <a:rPr lang="en-IN" dirty="0" err="1" smtClean="0"/>
              <a:t>Perineal</a:t>
            </a:r>
            <a:r>
              <a:rPr lang="en-IN" dirty="0" smtClean="0"/>
              <a:t> hernia (concurrent condition)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IN" dirty="0" smtClean="0"/>
              <a:t>BPH/PN</a:t>
            </a:r>
            <a:endParaRPr lang="en-IN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1752600"/>
            <a:ext cx="4401566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66386" y="1752600"/>
            <a:ext cx="4248989" cy="335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en-IN" dirty="0" smtClean="0"/>
              <a:t>Medicinal Treatment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600200"/>
            <a:ext cx="87630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en-IN" dirty="0" smtClean="0"/>
              <a:t>                                               </a:t>
            </a:r>
            <a:r>
              <a:rPr lang="en-IN" dirty="0" err="1" smtClean="0">
                <a:solidFill>
                  <a:srgbClr val="FF0000"/>
                </a:solidFill>
              </a:rPr>
              <a:t>Finasteride</a:t>
            </a:r>
            <a:endParaRPr lang="en-IN" dirty="0" smtClean="0">
              <a:solidFill>
                <a:srgbClr val="FF0000"/>
              </a:solidFill>
            </a:endParaRPr>
          </a:p>
          <a:p>
            <a:r>
              <a:rPr lang="en-IN" sz="5100" dirty="0" smtClean="0">
                <a:latin typeface="Times New Roman" pitchFamily="18" charset="0"/>
                <a:cs typeface="Times New Roman" pitchFamily="18" charset="0"/>
              </a:rPr>
              <a:t>Testosterone- </a:t>
            </a:r>
            <a:r>
              <a:rPr lang="en-IN" sz="51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5 </a:t>
            </a:r>
            <a:r>
              <a:rPr lang="en-IN" sz="51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alfa</a:t>
            </a:r>
            <a:r>
              <a:rPr lang="en-IN" sz="51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IN" sz="5100" dirty="0" err="1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reductase</a:t>
            </a:r>
            <a:r>
              <a:rPr lang="en-IN" sz="51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en-IN" sz="5100" dirty="0" err="1" smtClean="0">
                <a:latin typeface="Times New Roman" pitchFamily="18" charset="0"/>
                <a:cs typeface="Times New Roman" pitchFamily="18" charset="0"/>
              </a:rPr>
              <a:t>Dihydrotestosterone</a:t>
            </a:r>
            <a:endParaRPr lang="en-IN" sz="51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en-IN" sz="5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IN" sz="5100" dirty="0" err="1" smtClean="0">
                <a:latin typeface="Times New Roman" pitchFamily="18" charset="0"/>
                <a:cs typeface="Times New Roman" pitchFamily="18" charset="0"/>
              </a:rPr>
              <a:t>Finasteride</a:t>
            </a:r>
            <a:r>
              <a:rPr lang="en-IN" sz="5100" dirty="0" smtClean="0">
                <a:latin typeface="Times New Roman" pitchFamily="18" charset="0"/>
                <a:cs typeface="Times New Roman" pitchFamily="18" charset="0"/>
              </a:rPr>
              <a:t> 5-mg tablet per dog/day for 1 to 50 kg</a:t>
            </a:r>
          </a:p>
          <a:p>
            <a:pPr>
              <a:buNone/>
            </a:pPr>
            <a:endParaRPr lang="en-IN" sz="5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IN" sz="5100" dirty="0" smtClean="0">
                <a:latin typeface="Times New Roman" pitchFamily="18" charset="0"/>
                <a:cs typeface="Times New Roman" pitchFamily="18" charset="0"/>
              </a:rPr>
              <a:t>Significantly decreases </a:t>
            </a:r>
            <a:r>
              <a:rPr lang="en-IN" sz="5100" dirty="0" err="1" smtClean="0">
                <a:latin typeface="Times New Roman" pitchFamily="18" charset="0"/>
                <a:cs typeface="Times New Roman" pitchFamily="18" charset="0"/>
              </a:rPr>
              <a:t>dihydrotestosterone</a:t>
            </a:r>
            <a:r>
              <a:rPr lang="en-IN" sz="5100" dirty="0" smtClean="0">
                <a:latin typeface="Times New Roman" pitchFamily="18" charset="0"/>
                <a:cs typeface="Times New Roman" pitchFamily="18" charset="0"/>
              </a:rPr>
              <a:t> (58%)</a:t>
            </a:r>
          </a:p>
          <a:p>
            <a:pPr>
              <a:buNone/>
            </a:pPr>
            <a:endParaRPr lang="en-IN" sz="5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IN" sz="5100" dirty="0" err="1" smtClean="0">
                <a:latin typeface="Times New Roman" pitchFamily="18" charset="0"/>
                <a:cs typeface="Times New Roman" pitchFamily="18" charset="0"/>
              </a:rPr>
              <a:t>Finasteride</a:t>
            </a:r>
            <a:r>
              <a:rPr lang="en-IN" sz="5100" dirty="0" smtClean="0">
                <a:latin typeface="Times New Roman" pitchFamily="18" charset="0"/>
                <a:cs typeface="Times New Roman" pitchFamily="18" charset="0"/>
              </a:rPr>
              <a:t> reduces prostate diameter (20%) and volume (43%)</a:t>
            </a:r>
          </a:p>
          <a:p>
            <a:pPr>
              <a:buNone/>
            </a:pPr>
            <a:endParaRPr lang="en-IN" sz="51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en-IN" sz="5100" dirty="0" smtClean="0">
                <a:latin typeface="Times New Roman" pitchFamily="18" charset="0"/>
                <a:cs typeface="Times New Roman" pitchFamily="18" charset="0"/>
              </a:rPr>
              <a:t> Not adversely affect the serum testosterone, libido, semen quality, and fertility.</a:t>
            </a:r>
          </a:p>
          <a:p>
            <a:pPr>
              <a:buNone/>
            </a:pPr>
            <a:endParaRPr lang="en-IN" dirty="0" smtClean="0"/>
          </a:p>
          <a:p>
            <a:pPr>
              <a:buNone/>
            </a:pPr>
            <a:r>
              <a:rPr lang="en-IN" dirty="0" smtClean="0"/>
              <a:t>                  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Surgical Treatment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IN" dirty="0" smtClean="0"/>
              <a:t>Castration is the best treatment for benign prostatic hyperplasia</a:t>
            </a:r>
          </a:p>
          <a:p>
            <a:r>
              <a:rPr lang="en-IN" dirty="0" smtClean="0"/>
              <a:t>Involution of the gland begins within days of surgery</a:t>
            </a:r>
          </a:p>
          <a:p>
            <a:r>
              <a:rPr lang="en-IN" dirty="0" smtClean="0"/>
              <a:t>50% size decrease in in 3 weeks</a:t>
            </a:r>
          </a:p>
          <a:p>
            <a:r>
              <a:rPr lang="en-IN" dirty="0" smtClean="0"/>
              <a:t>70% reduction in size is expected by 9 weeks.</a:t>
            </a:r>
          </a:p>
          <a:p>
            <a:pPr>
              <a:buNone/>
            </a:pP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FNAC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09800" y="1600200"/>
            <a:ext cx="5029200" cy="48631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err="1" smtClean="0"/>
              <a:t>Paraprostatic</a:t>
            </a:r>
            <a:r>
              <a:rPr lang="en-IN" dirty="0" smtClean="0"/>
              <a:t> cyst</a:t>
            </a:r>
            <a:endParaRPr lang="en-IN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1828800"/>
            <a:ext cx="3838575" cy="335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343400" y="1828800"/>
            <a:ext cx="4580266" cy="3352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2400" y="1066800"/>
            <a:ext cx="4190097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19600" y="1096388"/>
            <a:ext cx="4352569" cy="2789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43200" y="4029075"/>
            <a:ext cx="3609975" cy="275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/>
          <p:cNvSpPr txBox="1"/>
          <p:nvPr/>
        </p:nvSpPr>
        <p:spPr>
          <a:xfrm>
            <a:off x="1828800" y="228600"/>
            <a:ext cx="6400800" cy="58477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IN" sz="3200" dirty="0" smtClean="0"/>
              <a:t>Prostatic Cyst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en-IN" dirty="0" err="1" smtClean="0">
                <a:latin typeface="Times New Roman" pitchFamily="18" charset="0"/>
                <a:cs typeface="Times New Roman" pitchFamily="18" charset="0"/>
              </a:rPr>
              <a:t>Omentalization</a:t>
            </a:r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 of cyst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35506" y="1524000"/>
            <a:ext cx="6084494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85790" y="3200400"/>
            <a:ext cx="4461861" cy="1981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47875" y="5095875"/>
            <a:ext cx="5038725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Rectangle 5"/>
          <p:cNvSpPr/>
          <p:nvPr/>
        </p:nvSpPr>
        <p:spPr>
          <a:xfrm>
            <a:off x="5867400" y="3276600"/>
            <a:ext cx="3124200" cy="4001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en-IN" sz="2000" dirty="0" err="1" smtClean="0"/>
              <a:t>Omentum</a:t>
            </a:r>
            <a:r>
              <a:rPr lang="en-IN" sz="2000" dirty="0" smtClean="0"/>
              <a:t>- physiologic drain</a:t>
            </a:r>
            <a:endParaRPr lang="en-IN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en-IN" dirty="0" err="1" smtClean="0">
                <a:latin typeface="Times New Roman" pitchFamily="18" charset="0"/>
                <a:cs typeface="Times New Roman" pitchFamily="18" charset="0"/>
              </a:rPr>
              <a:t>Omentalization</a:t>
            </a:r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 of Prostatic Abscess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28800" y="2057400"/>
            <a:ext cx="3476625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648200" y="2438400"/>
            <a:ext cx="4337331" cy="243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28600" y="1828800"/>
            <a:ext cx="2338387" cy="16557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err="1" smtClean="0"/>
              <a:t>Masupialization</a:t>
            </a:r>
            <a:r>
              <a:rPr lang="en-IN" dirty="0" smtClean="0"/>
              <a:t> of </a:t>
            </a:r>
            <a:r>
              <a:rPr lang="en-IN" dirty="0" err="1" smtClean="0"/>
              <a:t>P.Cyst</a:t>
            </a:r>
            <a:r>
              <a:rPr lang="en-IN" dirty="0" smtClean="0"/>
              <a:t>/Abscess</a:t>
            </a:r>
            <a:endParaRPr lang="en-IN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52600" y="1447800"/>
            <a:ext cx="5362575" cy="521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Partial Prostatectomy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600201"/>
            <a:ext cx="4572000" cy="2133599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IN" dirty="0" smtClean="0"/>
              <a:t>Partial prostatectomy procedure for treatment of prostatic cysts and abscesses</a:t>
            </a:r>
            <a:endParaRPr lang="en-IN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05400" y="1524000"/>
            <a:ext cx="3124579" cy="495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85800"/>
            <a:ext cx="8229600" cy="5440363"/>
          </a:xfr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IN" dirty="0" err="1" smtClean="0"/>
              <a:t>Excisional</a:t>
            </a:r>
            <a:r>
              <a:rPr lang="en-IN" dirty="0" smtClean="0"/>
              <a:t> prostatectomy is used to treat cancer</a:t>
            </a:r>
          </a:p>
          <a:p>
            <a:r>
              <a:rPr lang="en-IN" dirty="0" smtClean="0"/>
              <a:t>Treatment is usually palliative</a:t>
            </a:r>
          </a:p>
          <a:p>
            <a:r>
              <a:rPr lang="en-IN" dirty="0" smtClean="0"/>
              <a:t>Transitional and prostatic carcinomas usually grow slowly.</a:t>
            </a:r>
          </a:p>
          <a:p>
            <a:r>
              <a:rPr lang="en-IN" dirty="0" smtClean="0"/>
              <a:t>Neither medical therapy nor radiation treatment provides significant benefits in patients with prostatic cancer.</a:t>
            </a:r>
            <a:endParaRPr lang="en-IN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dirty="0" smtClean="0"/>
              <a:t>Prostatectomy</a:t>
            </a:r>
            <a:endParaRPr lang="en-IN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05000" y="1447800"/>
            <a:ext cx="4816884" cy="516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IN" dirty="0" smtClean="0"/>
              <a:t>BACTERIAL PROSTATITIS</a:t>
            </a: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382000" cy="4525963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Intermittent </a:t>
            </a:r>
            <a:r>
              <a:rPr lang="en-IN" dirty="0" err="1" smtClean="0">
                <a:latin typeface="Times New Roman" pitchFamily="18" charset="0"/>
                <a:cs typeface="Times New Roman" pitchFamily="18" charset="0"/>
              </a:rPr>
              <a:t>hematuria</a:t>
            </a:r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IN" dirty="0" err="1" smtClean="0">
                <a:latin typeface="Times New Roman" pitchFamily="18" charset="0"/>
                <a:cs typeface="Times New Roman" pitchFamily="18" charset="0"/>
              </a:rPr>
              <a:t>dysuria</a:t>
            </a:r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 or bacterial UTI</a:t>
            </a:r>
          </a:p>
          <a:p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Clinical abnormalities pain, fever, and lethargy</a:t>
            </a:r>
          </a:p>
          <a:p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Pain during rectal palpation</a:t>
            </a:r>
          </a:p>
          <a:p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Common organism is </a:t>
            </a:r>
            <a:r>
              <a:rPr lang="en-IN" i="1" dirty="0" smtClean="0">
                <a:latin typeface="Times New Roman" pitchFamily="18" charset="0"/>
                <a:cs typeface="Times New Roman" pitchFamily="18" charset="0"/>
              </a:rPr>
              <a:t>Escherichia coli, followed by staphylococci and streptococci</a:t>
            </a:r>
          </a:p>
          <a:p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In septic dogs, without C/S start treatment with a combination of </a:t>
            </a:r>
            <a:r>
              <a:rPr lang="en-IN" dirty="0" err="1" smtClean="0">
                <a:latin typeface="Times New Roman" pitchFamily="18" charset="0"/>
                <a:cs typeface="Times New Roman" pitchFamily="18" charset="0"/>
              </a:rPr>
              <a:t>clindamycin</a:t>
            </a:r>
            <a:r>
              <a:rPr lang="en-IN" dirty="0" smtClean="0">
                <a:latin typeface="Times New Roman" pitchFamily="18" charset="0"/>
                <a:cs typeface="Times New Roman" pitchFamily="18" charset="0"/>
              </a:rPr>
              <a:t> and </a:t>
            </a:r>
            <a:r>
              <a:rPr lang="en-IN" dirty="0" err="1" smtClean="0">
                <a:latin typeface="Times New Roman" pitchFamily="18" charset="0"/>
                <a:cs typeface="Times New Roman" pitchFamily="18" charset="0"/>
              </a:rPr>
              <a:t>enrofloxacin</a:t>
            </a:r>
            <a:endParaRPr lang="en-IN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824</TotalTime>
  <Words>341</Words>
  <Application>Microsoft Office PowerPoint</Application>
  <PresentationFormat>On-screen Show (4:3)</PresentationFormat>
  <Paragraphs>58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VSR Unit-5: Surgical Affections of Male Reproductive System-II</vt:lpstr>
      <vt:lpstr>Male Genital System</vt:lpstr>
      <vt:lpstr>Benign Prostatic Hyperplasia (BPH)</vt:lpstr>
      <vt:lpstr>Clinical Signs</vt:lpstr>
      <vt:lpstr>BPH/PN</vt:lpstr>
      <vt:lpstr>Medicinal Treatment</vt:lpstr>
      <vt:lpstr>Surgical Treatment</vt:lpstr>
      <vt:lpstr>FNAC</vt:lpstr>
      <vt:lpstr>Paraprostatic cyst</vt:lpstr>
      <vt:lpstr>Slide 10</vt:lpstr>
      <vt:lpstr>Omentalization of cyst</vt:lpstr>
      <vt:lpstr>Omentalization of Prostatic Abscess</vt:lpstr>
      <vt:lpstr>Masupialization of P.Cyst/Abscess</vt:lpstr>
      <vt:lpstr>Partial Prostatectomy</vt:lpstr>
      <vt:lpstr>Slide 15</vt:lpstr>
      <vt:lpstr>Prostatectomy</vt:lpstr>
      <vt:lpstr>BACTERIAL PROSTATITIS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VSR Unit-5: Surgical Affections of Male Reproductive System-II</dc:title>
  <dc:creator>BMP</dc:creator>
  <cp:lastModifiedBy>BMP</cp:lastModifiedBy>
  <cp:revision>38</cp:revision>
  <dcterms:created xsi:type="dcterms:W3CDTF">2006-08-16T00:00:00Z</dcterms:created>
  <dcterms:modified xsi:type="dcterms:W3CDTF">2020-06-12T06:27:31Z</dcterms:modified>
</cp:coreProperties>
</file>