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4" r:id="rId4"/>
    <p:sldId id="338" r:id="rId5"/>
    <p:sldId id="332" r:id="rId6"/>
    <p:sldId id="333" r:id="rId7"/>
    <p:sldId id="335" r:id="rId8"/>
    <p:sldId id="336" r:id="rId9"/>
    <p:sldId id="337" r:id="rId10"/>
    <p:sldId id="339" r:id="rId11"/>
    <p:sldId id="340" r:id="rId12"/>
    <p:sldId id="341" r:id="rId13"/>
    <p:sldId id="303" r:id="rId14"/>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99"/>
    <a:srgbClr val="FFCC66"/>
    <a:srgbClr val="FF9933"/>
    <a:srgbClr val="57B2B9"/>
    <a:srgbClr val="FF6699"/>
    <a:srgbClr val="A50021"/>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971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1219200" y="1066800"/>
            <a:ext cx="7010400" cy="1828800"/>
          </a:xfrm>
        </p:spPr>
        <p:txBody>
          <a:bodyPr/>
          <a:lstStyle/>
          <a:p>
            <a:pPr eaLnBrk="1" hangingPunct="1">
              <a:defRPr/>
            </a:pPr>
            <a:r>
              <a:rPr lang="en-US" sz="4000" b="1" dirty="0" smtClean="0">
                <a:solidFill>
                  <a:srgbClr val="FF0000"/>
                </a:solidFill>
              </a:rPr>
              <a:t>TVR and MVR Operations and Analysis</a:t>
            </a:r>
            <a:endParaRPr lang="en-US" sz="28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Single effect evaporator with accessories</a:t>
            </a:r>
            <a:endParaRPr lang="en-US" sz="3200" dirty="0">
              <a:solidFill>
                <a:srgbClr val="FF0000"/>
              </a:solidFill>
            </a:endParaRPr>
          </a:p>
        </p:txBody>
      </p:sp>
      <p:pic>
        <p:nvPicPr>
          <p:cNvPr id="1026" name="Picture 2" descr="C:\Users\jhangir\Desktop\tvr evaporator.png"/>
          <p:cNvPicPr>
            <a:picLocks noGrp="1" noChangeAspect="1" noChangeArrowheads="1"/>
          </p:cNvPicPr>
          <p:nvPr>
            <p:ph idx="1"/>
          </p:nvPr>
        </p:nvPicPr>
        <p:blipFill>
          <a:blip r:embed="rId2"/>
          <a:srcRect/>
          <a:stretch>
            <a:fillRect/>
          </a:stretch>
        </p:blipFill>
        <p:spPr bwMode="auto">
          <a:xfrm>
            <a:off x="3048000" y="2362200"/>
            <a:ext cx="2743200" cy="212010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dirty="0" smtClean="0"/>
              <a:t>Single effect with MVR evaporator</a:t>
            </a:r>
            <a:endParaRPr lang="en-US" sz="3200" dirty="0"/>
          </a:p>
        </p:txBody>
      </p:sp>
      <p:pic>
        <p:nvPicPr>
          <p:cNvPr id="2050" name="Picture 2" descr="C:\Users\jhangir\Desktop\MVR.png"/>
          <p:cNvPicPr>
            <a:picLocks noGrp="1" noChangeAspect="1" noChangeArrowheads="1"/>
          </p:cNvPicPr>
          <p:nvPr>
            <p:ph idx="1"/>
          </p:nvPr>
        </p:nvPicPr>
        <p:blipFill>
          <a:blip r:embed="rId2"/>
          <a:srcRect/>
          <a:stretch>
            <a:fillRect/>
          </a:stretch>
        </p:blipFill>
        <p:spPr bwMode="auto">
          <a:xfrm>
            <a:off x="1905000" y="1066800"/>
            <a:ext cx="5257800" cy="4495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dirty="0" smtClean="0"/>
              <a:t>TVR in Single </a:t>
            </a:r>
            <a:r>
              <a:rPr lang="en-US" sz="3200" smtClean="0"/>
              <a:t>effect evaporator</a:t>
            </a:r>
            <a:endParaRPr lang="en-US" sz="3200" dirty="0"/>
          </a:p>
        </p:txBody>
      </p:sp>
      <p:pic>
        <p:nvPicPr>
          <p:cNvPr id="3074" name="Picture 2" descr="C:\Users\jhangir\Desktop\tvr single effect.png"/>
          <p:cNvPicPr>
            <a:picLocks noGrp="1" noChangeAspect="1" noChangeArrowheads="1"/>
          </p:cNvPicPr>
          <p:nvPr>
            <p:ph idx="1"/>
          </p:nvPr>
        </p:nvPicPr>
        <p:blipFill>
          <a:blip r:embed="rId2"/>
          <a:srcRect/>
          <a:stretch>
            <a:fillRect/>
          </a:stretch>
        </p:blipFill>
        <p:spPr bwMode="auto">
          <a:xfrm>
            <a:off x="2819400" y="1981200"/>
            <a:ext cx="3505200" cy="223440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696200" cy="685800"/>
          </a:xfrm>
        </p:spPr>
        <p:txBody>
          <a:bodyPr/>
          <a:lstStyle/>
          <a:p>
            <a:r>
              <a:rPr lang="en-US" sz="2800" b="1" dirty="0" smtClean="0">
                <a:solidFill>
                  <a:srgbClr val="FF0000"/>
                </a:solidFill>
              </a:rPr>
              <a:t>TVR</a:t>
            </a:r>
            <a:endParaRPr lang="en-US" sz="2800" b="1" dirty="0">
              <a:solidFill>
                <a:srgbClr val="FF0000"/>
              </a:solidFill>
            </a:endParaRPr>
          </a:p>
        </p:txBody>
      </p:sp>
      <p:sp>
        <p:nvSpPr>
          <p:cNvPr id="3" name="Content Placeholder 2"/>
          <p:cNvSpPr>
            <a:spLocks noGrp="1"/>
          </p:cNvSpPr>
          <p:nvPr>
            <p:ph idx="1"/>
          </p:nvPr>
        </p:nvSpPr>
        <p:spPr>
          <a:xfrm>
            <a:off x="152400" y="914400"/>
            <a:ext cx="8839200" cy="5715000"/>
          </a:xfrm>
        </p:spPr>
        <p:txBody>
          <a:bodyPr/>
          <a:lstStyle/>
          <a:p>
            <a:pPr algn="just">
              <a:buFont typeface="Wingdings" pitchFamily="2" charset="2"/>
              <a:buChar char="Ø"/>
            </a:pPr>
            <a:r>
              <a:rPr lang="en-US" sz="2400" dirty="0" smtClean="0"/>
              <a:t>In thermo compressor, the kinetic energy of a jet of steam is used to compress the </a:t>
            </a:r>
            <a:r>
              <a:rPr lang="en-US" sz="2400" dirty="0" err="1" smtClean="0"/>
              <a:t>vapour</a:t>
            </a:r>
            <a:r>
              <a:rPr lang="en-US" sz="2400" dirty="0" smtClean="0"/>
              <a:t>. It consists of a steam nozzle, suction chamber with inlet for sucking in the </a:t>
            </a:r>
            <a:r>
              <a:rPr lang="en-US" sz="2400" dirty="0" err="1" smtClean="0"/>
              <a:t>vapour</a:t>
            </a:r>
            <a:r>
              <a:rPr lang="en-US" sz="2400" dirty="0" smtClean="0"/>
              <a:t>, mixing chamber and recompression </a:t>
            </a:r>
            <a:r>
              <a:rPr lang="en-US" sz="2400" dirty="0" smtClean="0"/>
              <a:t>chamber.</a:t>
            </a:r>
          </a:p>
          <a:p>
            <a:pPr algn="just">
              <a:buNone/>
            </a:pPr>
            <a:endParaRPr lang="en-US" sz="2400" dirty="0" smtClean="0"/>
          </a:p>
          <a:p>
            <a:pPr algn="just">
              <a:buFont typeface="Wingdings" pitchFamily="2" charset="2"/>
              <a:buChar char="Ø"/>
            </a:pPr>
            <a:r>
              <a:rPr lang="en-US" sz="2400" dirty="0" smtClean="0"/>
              <a:t>The live </a:t>
            </a:r>
            <a:r>
              <a:rPr lang="en-US" sz="2400" dirty="0" smtClean="0"/>
              <a:t>steam at pressure P</a:t>
            </a:r>
            <a:r>
              <a:rPr lang="en-US" sz="2400" baseline="-25000" dirty="0" smtClean="0"/>
              <a:t>1</a:t>
            </a:r>
            <a:r>
              <a:rPr lang="en-US" sz="2400" dirty="0" smtClean="0"/>
              <a:t>(state-1) is almost </a:t>
            </a:r>
            <a:r>
              <a:rPr lang="en-US" sz="2400" dirty="0" err="1" smtClean="0"/>
              <a:t>isentropically</a:t>
            </a:r>
            <a:r>
              <a:rPr lang="en-US" sz="2400" dirty="0" smtClean="0"/>
              <a:t> expanded in the nozzle to suction pressure P</a:t>
            </a:r>
            <a:r>
              <a:rPr lang="en-US" sz="2400" baseline="-25000" dirty="0" smtClean="0"/>
              <a:t>2 </a:t>
            </a:r>
            <a:r>
              <a:rPr lang="en-US" sz="2400" dirty="0" smtClean="0"/>
              <a:t>(state-2). Steam pressure usually employed in the condensing plant is about 8-12 bar and suction pressure about 0.2-0.3 bar depending on the effect from which the </a:t>
            </a:r>
            <a:r>
              <a:rPr lang="en-US" sz="2400" dirty="0" err="1" smtClean="0"/>
              <a:t>vapour</a:t>
            </a:r>
            <a:r>
              <a:rPr lang="en-US" sz="2400" dirty="0" smtClean="0"/>
              <a:t> is drawn. The expanded steam emerges from the nozzle as a jet of steam. The velocity of the steam is about 1000 m/sec.</a:t>
            </a:r>
          </a:p>
          <a:p>
            <a:r>
              <a:rPr lang="en-US" sz="2400" dirty="0" smtClean="0"/>
              <a:t/>
            </a:r>
            <a:br>
              <a:rPr lang="en-US" sz="2400" dirty="0" smtClean="0"/>
            </a:br>
            <a:r>
              <a:rPr lang="en-US" sz="2400" dirty="0" smtClean="0"/>
              <a:t/>
            </a:r>
            <a:br>
              <a:rPr lang="en-US" sz="2400" dirty="0" smtClean="0"/>
            </a:br>
            <a:endParaRPr lang="en-US" sz="2400" dirty="0" smtClean="0"/>
          </a:p>
          <a:p>
            <a:r>
              <a:rPr lang="en-US" sz="2400" b="1" dirty="0" smtClean="0"/>
              <a:t>Fig. 7.3 Enthalpy - entropy diagram of thermal </a:t>
            </a:r>
            <a:r>
              <a:rPr lang="en-US" sz="2400" b="1" dirty="0" err="1" smtClean="0"/>
              <a:t>vapour</a:t>
            </a:r>
            <a:r>
              <a:rPr lang="en-US" sz="2400" b="1" dirty="0" smtClean="0"/>
              <a:t> recompression (TVR)</a:t>
            </a:r>
            <a:endParaRPr lang="en-US" sz="2400" dirty="0" smtClean="0"/>
          </a:p>
          <a:p>
            <a:r>
              <a:rPr lang="en-US" sz="2400" dirty="0" smtClean="0"/>
              <a:t>The amount of </a:t>
            </a:r>
            <a:r>
              <a:rPr lang="en-US" sz="2400" dirty="0" err="1" smtClean="0"/>
              <a:t>vapour</a:t>
            </a:r>
            <a:r>
              <a:rPr lang="en-US" sz="2400" dirty="0" smtClean="0"/>
              <a:t>, M</a:t>
            </a:r>
            <a:r>
              <a:rPr lang="en-US" sz="2400" baseline="-25000" dirty="0" smtClean="0"/>
              <a:t>V</a:t>
            </a:r>
            <a:r>
              <a:rPr lang="en-US" sz="2400" dirty="0" smtClean="0"/>
              <a:t> and amount of live steam, M</a:t>
            </a:r>
            <a:r>
              <a:rPr lang="en-US" sz="2400" baseline="-25000" dirty="0" smtClean="0"/>
              <a:t>s</a:t>
            </a:r>
            <a:r>
              <a:rPr lang="en-US" sz="2400" dirty="0" smtClean="0"/>
              <a:t> are related as follows (Kessler, 1981).</a:t>
            </a:r>
          </a:p>
          <a:p>
            <a:r>
              <a:rPr lang="en-US" sz="2400" dirty="0" smtClean="0"/>
              <a:t>M</a:t>
            </a:r>
            <a:r>
              <a:rPr lang="en-US" sz="2400" baseline="-25000" dirty="0" smtClean="0"/>
              <a:t>V</a:t>
            </a:r>
            <a:r>
              <a:rPr lang="en-US" sz="2400" dirty="0" smtClean="0"/>
              <a:t>/M</a:t>
            </a:r>
            <a:r>
              <a:rPr lang="en-US" sz="2400" baseline="-25000" dirty="0" smtClean="0"/>
              <a:t>s</a:t>
            </a:r>
            <a:r>
              <a:rPr lang="en-US" sz="2400" dirty="0" smtClean="0"/>
              <a:t>= [0.8 (h</a:t>
            </a:r>
            <a:r>
              <a:rPr lang="en-US" sz="2400" baseline="-25000" dirty="0" smtClean="0"/>
              <a:t>1</a:t>
            </a:r>
            <a:r>
              <a:rPr lang="en-US" sz="2400" dirty="0" smtClean="0"/>
              <a:t>-h</a:t>
            </a:r>
            <a:r>
              <a:rPr lang="en-US" sz="2400" baseline="-25000" dirty="0" smtClean="0"/>
              <a:t>2</a:t>
            </a:r>
            <a:r>
              <a:rPr lang="en-US" sz="2400" dirty="0" smtClean="0"/>
              <a:t>) / (h</a:t>
            </a:r>
            <a:r>
              <a:rPr lang="en-US" sz="2400" baseline="-25000" dirty="0" smtClean="0"/>
              <a:t>4</a:t>
            </a:r>
            <a:r>
              <a:rPr lang="en-US" sz="2400" dirty="0" smtClean="0"/>
              <a:t>-h</a:t>
            </a:r>
            <a:r>
              <a:rPr lang="en-US" sz="2400" baseline="-25000" dirty="0" smtClean="0"/>
              <a:t>3</a:t>
            </a:r>
            <a:r>
              <a:rPr lang="en-US" sz="2400" dirty="0" smtClean="0"/>
              <a:t>)] – 1</a:t>
            </a:r>
          </a:p>
          <a:p>
            <a:r>
              <a:rPr lang="en-US" sz="2400" dirty="0" smtClean="0"/>
              <a:t>Where h</a:t>
            </a:r>
            <a:r>
              <a:rPr lang="en-US" sz="2400" baseline="-25000" dirty="0" smtClean="0"/>
              <a:t>1</a:t>
            </a:r>
            <a:r>
              <a:rPr lang="en-US" sz="2400" dirty="0" smtClean="0"/>
              <a:t>,</a:t>
            </a:r>
            <a:r>
              <a:rPr lang="en-US" sz="2400" baseline="-25000" dirty="0" smtClean="0"/>
              <a:t> </a:t>
            </a:r>
            <a:r>
              <a:rPr lang="en-US" sz="2400" dirty="0" smtClean="0"/>
              <a:t>h</a:t>
            </a:r>
            <a:r>
              <a:rPr lang="en-US" sz="2400" baseline="-25000" dirty="0" smtClean="0"/>
              <a:t>2</a:t>
            </a:r>
            <a:r>
              <a:rPr lang="en-US" sz="2400" dirty="0" smtClean="0"/>
              <a:t>,</a:t>
            </a:r>
            <a:r>
              <a:rPr lang="en-US" sz="2400" baseline="-25000" dirty="0" smtClean="0"/>
              <a:t> </a:t>
            </a:r>
            <a:r>
              <a:rPr lang="en-US" sz="2400" dirty="0" smtClean="0"/>
              <a:t>h</a:t>
            </a:r>
            <a:r>
              <a:rPr lang="en-US" sz="2400" baseline="-25000" dirty="0" smtClean="0"/>
              <a:t>3</a:t>
            </a:r>
            <a:r>
              <a:rPr lang="en-US" sz="2400" dirty="0" smtClean="0"/>
              <a:t>, h</a:t>
            </a:r>
            <a:r>
              <a:rPr lang="en-US" sz="2400" baseline="-25000" dirty="0" smtClean="0"/>
              <a:t>4</a:t>
            </a:r>
            <a:r>
              <a:rPr lang="en-US" sz="2400" dirty="0" smtClean="0"/>
              <a:t> is enthalpies of steam at various state points.</a:t>
            </a:r>
          </a:p>
          <a:p>
            <a:r>
              <a:rPr lang="en-US" sz="2400" dirty="0" smtClean="0"/>
              <a:t>It can be seen from the above equation, that if the </a:t>
            </a:r>
            <a:r>
              <a:rPr lang="en-US" sz="2400" dirty="0" err="1" smtClean="0"/>
              <a:t>vapour</a:t>
            </a:r>
            <a:r>
              <a:rPr lang="en-US" sz="2400" dirty="0" smtClean="0"/>
              <a:t> to live steam ratio is higher, the factor h</a:t>
            </a:r>
            <a:r>
              <a:rPr lang="en-US" sz="2400" baseline="-25000" dirty="0" smtClean="0"/>
              <a:t>4</a:t>
            </a:r>
            <a:r>
              <a:rPr lang="en-US" sz="2400" dirty="0" smtClean="0"/>
              <a:t>-h</a:t>
            </a:r>
            <a:r>
              <a:rPr lang="en-US" sz="2400" baseline="-25000" dirty="0" smtClean="0"/>
              <a:t>3</a:t>
            </a:r>
            <a:r>
              <a:rPr lang="en-US" sz="2400" dirty="0" smtClean="0"/>
              <a:t> decreases. This means that rise in temperature of compressed </a:t>
            </a:r>
            <a:r>
              <a:rPr lang="en-US" sz="2400" dirty="0" err="1" smtClean="0"/>
              <a:t>vapour</a:t>
            </a:r>
            <a:r>
              <a:rPr lang="en-US" sz="2400" dirty="0" smtClean="0"/>
              <a:t> is smaller. A thermo compressor with a </a:t>
            </a:r>
            <a:r>
              <a:rPr lang="en-US" sz="2400" dirty="0" err="1" smtClean="0"/>
              <a:t>vapour</a:t>
            </a:r>
            <a:r>
              <a:rPr lang="en-US" sz="2400" dirty="0" smtClean="0"/>
              <a:t> to live steam ratio of 50 : 50, gives a temperature rise in the compressed </a:t>
            </a:r>
            <a:r>
              <a:rPr lang="en-US" sz="2400" dirty="0" err="1" smtClean="0"/>
              <a:t>vapour</a:t>
            </a:r>
            <a:r>
              <a:rPr lang="en-US" sz="2400" dirty="0" smtClean="0"/>
              <a:t> of about 15</a:t>
            </a:r>
            <a:r>
              <a:rPr lang="en-US" sz="2400" baseline="30000" dirty="0" smtClean="0"/>
              <a:t>o</a:t>
            </a:r>
            <a:r>
              <a:rPr lang="en-US" sz="2400" dirty="0" smtClean="0"/>
              <a:t>C. But, if the proportion is 60 : 40, the temperature rise is only 11</a:t>
            </a:r>
            <a:r>
              <a:rPr lang="en-US" sz="2400" baseline="30000" dirty="0" smtClean="0"/>
              <a:t>o</a:t>
            </a:r>
            <a:r>
              <a:rPr lang="en-US" sz="2400" dirty="0" smtClean="0"/>
              <a:t>C.</a:t>
            </a:r>
          </a:p>
          <a:p>
            <a:r>
              <a:rPr lang="en-US" sz="2400" dirty="0" smtClean="0"/>
              <a:t>Generally, the </a:t>
            </a:r>
            <a:r>
              <a:rPr lang="en-US" sz="2400" dirty="0" err="1" smtClean="0"/>
              <a:t>vapour</a:t>
            </a:r>
            <a:r>
              <a:rPr lang="en-US" sz="2400" dirty="0" smtClean="0"/>
              <a:t> drawn from the first effect is recompressed and used for the same effect again. However, more recently, the trend is to draw </a:t>
            </a:r>
            <a:r>
              <a:rPr lang="en-US" sz="2400" dirty="0" err="1" smtClean="0"/>
              <a:t>vapour</a:t>
            </a:r>
            <a:r>
              <a:rPr lang="en-US" sz="2400" dirty="0" smtClean="0"/>
              <a:t> from the second or third effect and use the recompressed </a:t>
            </a:r>
            <a:r>
              <a:rPr lang="en-US" sz="2400" dirty="0" err="1" smtClean="0"/>
              <a:t>vapour</a:t>
            </a:r>
            <a:r>
              <a:rPr lang="en-US" sz="2400" dirty="0" smtClean="0"/>
              <a:t> in the first effect. This is due to the fact that the evaporating capacity of earlier effects is increased.</a:t>
            </a:r>
          </a:p>
          <a:p>
            <a:r>
              <a:rPr lang="en-US" sz="2400" dirty="0" smtClean="0"/>
              <a:t>With thermo compressor drawing </a:t>
            </a:r>
            <a:r>
              <a:rPr lang="en-US" sz="2400" dirty="0" err="1" smtClean="0"/>
              <a:t>vapour</a:t>
            </a:r>
            <a:r>
              <a:rPr lang="en-US" sz="2400" dirty="0" smtClean="0"/>
              <a:t> from the second effect, one must choose the right thermo compressor to achieve a temperature which lies at least 5</a:t>
            </a:r>
            <a:r>
              <a:rPr lang="en-US" sz="2400" baseline="30000" dirty="0" smtClean="0"/>
              <a:t>o</a:t>
            </a:r>
            <a:r>
              <a:rPr lang="en-US" sz="2400" dirty="0" smtClean="0"/>
              <a:t>C above the boiling temperature of the first effect. The performance of thermo compressor is influenced by the heat transfer rate in </a:t>
            </a:r>
            <a:r>
              <a:rPr lang="en-US" sz="2400" dirty="0" err="1" smtClean="0"/>
              <a:t>calandria</a:t>
            </a:r>
            <a:r>
              <a:rPr lang="en-US" sz="2400" dirty="0" smtClean="0"/>
              <a:t>, suction pressure, discharge pressure and the motive steam pressure.</a:t>
            </a:r>
          </a:p>
          <a:p>
            <a:pPr>
              <a:buFont typeface="Wingdings" pitchFamily="2" charset="2"/>
              <a:buChar char="Ø"/>
            </a:pPr>
            <a:endParaRPr lang="en-US" sz="2200" dirty="0" smtClean="0">
              <a:solidFill>
                <a:srgbClr val="002060"/>
              </a:solidFill>
            </a:endParaRPr>
          </a:p>
          <a:p>
            <a:pPr>
              <a:buNone/>
            </a:pPr>
            <a:endParaRPr lang="en-US" sz="2200" dirty="0" smtClean="0">
              <a:solidFill>
                <a:srgbClr val="002060"/>
              </a:solidFill>
            </a:endParaRPr>
          </a:p>
          <a:p>
            <a:pPr>
              <a:buNone/>
            </a:pPr>
            <a:endParaRPr lang="en-US" sz="2200" dirty="0" smtClean="0">
              <a:solidFill>
                <a:srgbClr val="002060"/>
              </a:solidFill>
            </a:endParaRPr>
          </a:p>
          <a:p>
            <a:pPr>
              <a:buNone/>
            </a:pPr>
            <a:endParaRPr lang="en-US" dirty="0" smtClean="0"/>
          </a:p>
          <a:p>
            <a:pPr>
              <a:buNone/>
            </a:pPr>
            <a:endParaRPr lang="en-US" dirty="0" smtClean="0"/>
          </a:p>
          <a:p>
            <a:pPr>
              <a:buNone/>
            </a:pPr>
            <a:endParaRPr lang="en-US" dirty="0" smtClean="0"/>
          </a:p>
          <a:p>
            <a:r>
              <a:rPr lang="en-US" sz="700" dirty="0" smtClean="0"/>
              <a:t> </a:t>
            </a: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dirty="0" smtClean="0">
                <a:solidFill>
                  <a:srgbClr val="FF0000"/>
                </a:solidFill>
              </a:rPr>
              <a:t>TVR</a:t>
            </a:r>
            <a:endParaRPr lang="en-US" sz="3200" dirty="0">
              <a:solidFill>
                <a:srgbClr val="FF0000"/>
              </a:solidFill>
            </a:endParaRPr>
          </a:p>
        </p:txBody>
      </p:sp>
      <p:sp>
        <p:nvSpPr>
          <p:cNvPr id="3" name="Content Placeholder 2"/>
          <p:cNvSpPr>
            <a:spLocks noGrp="1"/>
          </p:cNvSpPr>
          <p:nvPr>
            <p:ph idx="1"/>
          </p:nvPr>
        </p:nvSpPr>
        <p:spPr>
          <a:xfrm>
            <a:off x="457200" y="1066800"/>
            <a:ext cx="8229600" cy="5410200"/>
          </a:xfrm>
        </p:spPr>
        <p:txBody>
          <a:bodyPr/>
          <a:lstStyle/>
          <a:p>
            <a:pPr algn="just">
              <a:buFont typeface="Wingdings" pitchFamily="2" charset="2"/>
              <a:buChar char="Ø"/>
            </a:pPr>
            <a:r>
              <a:rPr lang="en-US" sz="2200" dirty="0" smtClean="0"/>
              <a:t>In the mixing chamber the sucked-in </a:t>
            </a:r>
            <a:r>
              <a:rPr lang="en-US" sz="2200" dirty="0" err="1" smtClean="0"/>
              <a:t>vapour</a:t>
            </a:r>
            <a:r>
              <a:rPr lang="en-US" sz="2200" dirty="0" smtClean="0"/>
              <a:t> is entrained and carried away by the expanded steam. The </a:t>
            </a:r>
            <a:r>
              <a:rPr lang="en-US" sz="2200" dirty="0" err="1" smtClean="0"/>
              <a:t>vapour</a:t>
            </a:r>
            <a:r>
              <a:rPr lang="en-US" sz="2200" dirty="0" smtClean="0"/>
              <a:t> is accelerated as the steam transfers its kinetic energy to it. The mixing occurs at constant pressure, the enthalpy is increased and state point-3 is reached. </a:t>
            </a:r>
            <a:endParaRPr lang="en-US" sz="2200" dirty="0" smtClean="0"/>
          </a:p>
          <a:p>
            <a:pPr algn="just">
              <a:buNone/>
            </a:pPr>
            <a:endParaRPr lang="en-US" sz="2200" dirty="0" smtClean="0"/>
          </a:p>
          <a:p>
            <a:pPr algn="just">
              <a:buFont typeface="Wingdings" pitchFamily="2" charset="2"/>
              <a:buChar char="Ø"/>
            </a:pPr>
            <a:r>
              <a:rPr lang="en-US" sz="2200" dirty="0" smtClean="0"/>
              <a:t>From </a:t>
            </a:r>
            <a:r>
              <a:rPr lang="en-US" sz="2200" dirty="0" smtClean="0"/>
              <a:t>this point onwards, the cross-section of the thermo compressor increases, and so the kinetic energy of mixture is converted into potential energy. The pressure of the mixture is increased almost </a:t>
            </a:r>
            <a:r>
              <a:rPr lang="en-US" sz="2200" dirty="0" err="1" smtClean="0"/>
              <a:t>isentropically</a:t>
            </a:r>
            <a:r>
              <a:rPr lang="en-US" sz="2200" dirty="0" smtClean="0"/>
              <a:t> from state-3 to state-4. </a:t>
            </a:r>
            <a:endParaRPr lang="en-US" sz="2200" dirty="0" smtClean="0"/>
          </a:p>
          <a:p>
            <a:pPr algn="just">
              <a:buNone/>
            </a:pPr>
            <a:endParaRPr lang="en-US" sz="2200" dirty="0" smtClean="0"/>
          </a:p>
          <a:p>
            <a:pPr>
              <a:buFont typeface="Wingdings" pitchFamily="2" charset="2"/>
              <a:buChar char="Ø"/>
            </a:pPr>
            <a:r>
              <a:rPr lang="en-US" sz="2200" dirty="0" smtClean="0"/>
              <a:t>In </a:t>
            </a:r>
            <a:r>
              <a:rPr lang="en-US" sz="2200" dirty="0" smtClean="0"/>
              <a:t>this way the low pressure steam taken from a lower effect is compressed to a higher pressure corresponding to the inlet pressure of previous stage operating at higher pressure and temperature.</a:t>
            </a:r>
            <a:br>
              <a:rPr lang="en-US" sz="2200" dirty="0" smtClean="0"/>
            </a:b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Advantages and disadvantages of TVR</a:t>
            </a:r>
            <a:endParaRPr lang="en-US" sz="32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buFont typeface="Wingdings" pitchFamily="2" charset="2"/>
              <a:buChar char="Ø"/>
            </a:pPr>
            <a:r>
              <a:rPr lang="en-US" sz="2200" b="1" dirty="0" smtClean="0">
                <a:solidFill>
                  <a:srgbClr val="FF0000"/>
                </a:solidFill>
              </a:rPr>
              <a:t>Advantages of TVR</a:t>
            </a:r>
            <a:endParaRPr lang="en-US" sz="2200" b="1" dirty="0" smtClean="0">
              <a:solidFill>
                <a:srgbClr val="FF0000"/>
              </a:solidFill>
            </a:endParaRPr>
          </a:p>
          <a:p>
            <a:pPr lvl="1">
              <a:buFont typeface="Wingdings" pitchFamily="2" charset="2"/>
              <a:buChar char="Ø"/>
            </a:pPr>
            <a:r>
              <a:rPr lang="en-US" sz="2200" dirty="0" smtClean="0"/>
              <a:t>Implementation of </a:t>
            </a:r>
            <a:r>
              <a:rPr lang="en-US" sz="2200" dirty="0" err="1" smtClean="0"/>
              <a:t>flavour</a:t>
            </a:r>
            <a:r>
              <a:rPr lang="en-US" sz="2200" dirty="0" smtClean="0"/>
              <a:t> recovery is possible</a:t>
            </a:r>
          </a:p>
          <a:p>
            <a:pPr lvl="1">
              <a:buFont typeface="Wingdings" pitchFamily="2" charset="2"/>
              <a:buChar char="Ø"/>
            </a:pPr>
            <a:r>
              <a:rPr lang="en-US" sz="2200" dirty="0" smtClean="0"/>
              <a:t>Simple and effective design</a:t>
            </a:r>
          </a:p>
          <a:p>
            <a:pPr lvl="1">
              <a:buFont typeface="Wingdings" pitchFamily="2" charset="2"/>
              <a:buChar char="Ø"/>
            </a:pPr>
            <a:r>
              <a:rPr lang="en-US" sz="2200" dirty="0" smtClean="0"/>
              <a:t>No movable parts required in steam jet ejector design of TVR</a:t>
            </a:r>
          </a:p>
          <a:p>
            <a:pPr lvl="1">
              <a:buFont typeface="Wingdings" pitchFamily="2" charset="2"/>
              <a:buChar char="Ø"/>
            </a:pPr>
            <a:r>
              <a:rPr lang="en-US" sz="2200" dirty="0" smtClean="0"/>
              <a:t>Low investment costs</a:t>
            </a:r>
          </a:p>
          <a:p>
            <a:pPr lvl="1">
              <a:buFont typeface="Wingdings" pitchFamily="2" charset="2"/>
              <a:buChar char="Ø"/>
            </a:pPr>
            <a:r>
              <a:rPr lang="en-US" sz="2200" dirty="0" smtClean="0"/>
              <a:t>High operation Reliability</a:t>
            </a:r>
          </a:p>
          <a:p>
            <a:pPr>
              <a:buFont typeface="Wingdings" pitchFamily="2" charset="2"/>
              <a:buChar char="Ø"/>
            </a:pPr>
            <a:endParaRPr lang="en-US" sz="2200" dirty="0" smtClean="0"/>
          </a:p>
          <a:p>
            <a:pPr>
              <a:buFont typeface="Wingdings" pitchFamily="2" charset="2"/>
              <a:buChar char="Ø"/>
            </a:pPr>
            <a:r>
              <a:rPr lang="en-US" sz="2200" b="1" dirty="0" smtClean="0">
                <a:solidFill>
                  <a:srgbClr val="FF0000"/>
                </a:solidFill>
              </a:rPr>
              <a:t>Disadvantages of TVR</a:t>
            </a:r>
          </a:p>
          <a:p>
            <a:pPr lvl="1">
              <a:buFont typeface="Wingdings" pitchFamily="2" charset="2"/>
              <a:buChar char="Ø"/>
            </a:pPr>
            <a:r>
              <a:rPr lang="en-US" sz="2200" dirty="0" smtClean="0"/>
              <a:t>High long term cost</a:t>
            </a:r>
          </a:p>
          <a:p>
            <a:pPr lvl="1">
              <a:buFont typeface="Wingdings" pitchFamily="2" charset="2"/>
              <a:buChar char="Ø"/>
            </a:pPr>
            <a:r>
              <a:rPr lang="en-US" sz="2200" dirty="0" smtClean="0"/>
              <a:t>Overall high energy requirements</a:t>
            </a:r>
          </a:p>
          <a:p>
            <a:pPr lvl="1">
              <a:buFont typeface="Wingdings" pitchFamily="2" charset="2"/>
              <a:buChar char="Ø"/>
            </a:pPr>
            <a:r>
              <a:rPr lang="en-US" sz="2200" dirty="0" smtClean="0"/>
              <a:t>Intensive in space requirements</a:t>
            </a:r>
          </a:p>
          <a:p>
            <a:pPr lvl="1">
              <a:buFont typeface="Wingdings" pitchFamily="2" charset="2"/>
              <a:buChar char="Ø"/>
            </a:pPr>
            <a:r>
              <a:rPr lang="en-US" sz="2200" dirty="0" smtClean="0"/>
              <a:t>Negative CO</a:t>
            </a:r>
            <a:r>
              <a:rPr lang="en-US" sz="2200" baseline="-25000" dirty="0" smtClean="0"/>
              <a:t>2</a:t>
            </a:r>
            <a:r>
              <a:rPr lang="en-US" sz="2200" dirty="0" smtClean="0"/>
              <a:t> footprint</a:t>
            </a:r>
          </a:p>
          <a:p>
            <a:pPr>
              <a:buNone/>
            </a:pP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Mechanical </a:t>
            </a:r>
            <a:r>
              <a:rPr lang="en-US" sz="3200" b="1" dirty="0" err="1" smtClean="0">
                <a:solidFill>
                  <a:srgbClr val="FF0000"/>
                </a:solidFill>
              </a:rPr>
              <a:t>vapour</a:t>
            </a:r>
            <a:r>
              <a:rPr lang="en-US" sz="3200" b="1" dirty="0" smtClean="0">
                <a:solidFill>
                  <a:srgbClr val="FF0000"/>
                </a:solidFill>
              </a:rPr>
              <a:t> recompression (MVR)</a:t>
            </a:r>
            <a:endParaRPr lang="en-US" sz="3200" dirty="0" smtClean="0">
              <a:solidFill>
                <a:srgbClr val="FF0000"/>
              </a:solidFill>
            </a:endParaRPr>
          </a:p>
        </p:txBody>
      </p:sp>
      <p:sp>
        <p:nvSpPr>
          <p:cNvPr id="3" name="Content Placeholder 2"/>
          <p:cNvSpPr>
            <a:spLocks noGrp="1"/>
          </p:cNvSpPr>
          <p:nvPr>
            <p:ph idx="1"/>
          </p:nvPr>
        </p:nvSpPr>
        <p:spPr>
          <a:xfrm>
            <a:off x="457200" y="1066800"/>
            <a:ext cx="8229600" cy="5059363"/>
          </a:xfrm>
        </p:spPr>
        <p:txBody>
          <a:bodyPr/>
          <a:lstStyle/>
          <a:p>
            <a:pPr algn="just">
              <a:buFont typeface="Wingdings" pitchFamily="2" charset="2"/>
              <a:buChar char="Ø"/>
            </a:pPr>
            <a:r>
              <a:rPr lang="en-US" sz="2400" dirty="0" smtClean="0"/>
              <a:t>The </a:t>
            </a:r>
            <a:r>
              <a:rPr lang="en-US" sz="2400" dirty="0" smtClean="0"/>
              <a:t>low pressure </a:t>
            </a:r>
            <a:r>
              <a:rPr lang="en-US" sz="2400" dirty="0" err="1" smtClean="0"/>
              <a:t>vapour</a:t>
            </a:r>
            <a:r>
              <a:rPr lang="en-US" sz="2400" dirty="0" smtClean="0"/>
              <a:t> is compressed mechanically i.e. employing single or multiple stage radial flow compressors or by axial flow compressors. These compressors may be driven by electric motors, I.C. engines or steam turbines. </a:t>
            </a:r>
          </a:p>
          <a:p>
            <a:pPr>
              <a:buFont typeface="Wingdings" pitchFamily="2" charset="2"/>
              <a:buChar char="Ø"/>
            </a:pPr>
            <a:r>
              <a:rPr lang="en-US" sz="2400" dirty="0" smtClean="0"/>
              <a:t>The </a:t>
            </a:r>
            <a:r>
              <a:rPr lang="en-US" sz="2400" dirty="0" smtClean="0"/>
              <a:t>quantity of </a:t>
            </a:r>
            <a:r>
              <a:rPr lang="en-US" sz="2400" dirty="0" err="1" smtClean="0"/>
              <a:t>vapour</a:t>
            </a:r>
            <a:r>
              <a:rPr lang="en-US" sz="2400" dirty="0" smtClean="0"/>
              <a:t> M</a:t>
            </a:r>
            <a:r>
              <a:rPr lang="en-US" sz="2400" baseline="-25000" dirty="0" smtClean="0"/>
              <a:t>V</a:t>
            </a:r>
            <a:r>
              <a:rPr lang="en-US" sz="2400" dirty="0" smtClean="0"/>
              <a:t> drawn from the evaporator is at saturation condition with pressure P</a:t>
            </a:r>
            <a:r>
              <a:rPr lang="en-US" sz="2400" baseline="-25000" dirty="0" smtClean="0"/>
              <a:t>1,</a:t>
            </a:r>
            <a:r>
              <a:rPr lang="en-US" sz="2400" dirty="0" smtClean="0"/>
              <a:t> temperature t</a:t>
            </a:r>
            <a:r>
              <a:rPr lang="en-US" sz="2400" baseline="-25000" dirty="0" smtClean="0"/>
              <a:t>1</a:t>
            </a:r>
            <a:r>
              <a:rPr lang="en-US" sz="2400" dirty="0" smtClean="0"/>
              <a:t> and enthalpy h</a:t>
            </a:r>
            <a:r>
              <a:rPr lang="en-US" sz="2400" baseline="-25000" dirty="0" smtClean="0"/>
              <a:t>1</a:t>
            </a:r>
            <a:r>
              <a:rPr lang="en-US" sz="2400" dirty="0" smtClean="0"/>
              <a:t>. </a:t>
            </a:r>
            <a:r>
              <a:rPr lang="en-US" sz="2400" dirty="0" smtClean="0"/>
              <a:t>The </a:t>
            </a:r>
            <a:r>
              <a:rPr lang="en-US" sz="2400" dirty="0" smtClean="0"/>
              <a:t>mechanical compressor compresses the </a:t>
            </a:r>
            <a:r>
              <a:rPr lang="en-US" sz="2400" dirty="0" err="1" smtClean="0"/>
              <a:t>vapour</a:t>
            </a:r>
            <a:r>
              <a:rPr lang="en-US" sz="2400" dirty="0" smtClean="0"/>
              <a:t> almost </a:t>
            </a:r>
            <a:r>
              <a:rPr lang="en-US" sz="2400" dirty="0" err="1" smtClean="0"/>
              <a:t>isentropically</a:t>
            </a:r>
            <a:r>
              <a:rPr lang="en-US" sz="2400" dirty="0" smtClean="0"/>
              <a:t> to a pressure P</a:t>
            </a:r>
            <a:r>
              <a:rPr lang="en-US" sz="2400" baseline="-25000" dirty="0" smtClean="0"/>
              <a:t>2</a:t>
            </a:r>
            <a:r>
              <a:rPr lang="en-US" sz="2400" dirty="0" smtClean="0"/>
              <a:t>, temperature t</a:t>
            </a:r>
            <a:r>
              <a:rPr lang="en-US" sz="2400" baseline="-25000" dirty="0" smtClean="0"/>
              <a:t>2</a:t>
            </a:r>
            <a:r>
              <a:rPr lang="en-US" sz="2400" dirty="0" smtClean="0"/>
              <a:t> and enthalpy h</a:t>
            </a:r>
            <a:r>
              <a:rPr lang="en-US" sz="2400" baseline="-25000" dirty="0" smtClean="0"/>
              <a:t>2</a:t>
            </a:r>
            <a:r>
              <a:rPr lang="en-US" sz="2400" dirty="0" smtClean="0"/>
              <a:t>. </a:t>
            </a:r>
            <a:endParaRPr lang="en-US" sz="2400" dirty="0" smtClean="0"/>
          </a:p>
          <a:p>
            <a:pPr>
              <a:buFont typeface="Wingdings" pitchFamily="2" charset="2"/>
              <a:buChar char="Ø"/>
            </a:pPr>
            <a:r>
              <a:rPr lang="en-US" sz="2400" dirty="0" smtClean="0"/>
              <a:t>This </a:t>
            </a:r>
            <a:r>
              <a:rPr lang="en-US" sz="2400" dirty="0" smtClean="0"/>
              <a:t>is superheated steam, which is not suitable for heating the milk as such, because of its bad heat transfer properties. It is cooled down to saturated state-3 i.e. temperature t</a:t>
            </a:r>
            <a:r>
              <a:rPr lang="en-US" sz="2400" baseline="-25000" dirty="0" smtClean="0"/>
              <a:t>3</a:t>
            </a:r>
            <a:r>
              <a:rPr lang="en-US" sz="2400" dirty="0" smtClean="0"/>
              <a:t> and enthalpy h</a:t>
            </a:r>
            <a:r>
              <a:rPr lang="en-US" sz="2400" baseline="-25000" dirty="0" smtClean="0"/>
              <a:t>3</a:t>
            </a:r>
            <a:r>
              <a:rPr lang="en-US" sz="2400" dirty="0" smtClean="0"/>
              <a:t> at constant pressure P</a:t>
            </a:r>
            <a:r>
              <a:rPr lang="en-US" sz="2400" baseline="-25000" dirty="0" smtClean="0"/>
              <a:t>2</a:t>
            </a:r>
            <a:r>
              <a:rPr lang="en-US" sz="2400" dirty="0" smtClean="0"/>
              <a:t>.</a:t>
            </a:r>
            <a:endParaRPr lang="en-US"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b="1" dirty="0" smtClean="0">
                <a:solidFill>
                  <a:srgbClr val="FF0000"/>
                </a:solidFill>
              </a:rPr>
              <a:t>Mechanical </a:t>
            </a:r>
            <a:r>
              <a:rPr lang="en-US" sz="3200" b="1" dirty="0" err="1" smtClean="0">
                <a:solidFill>
                  <a:srgbClr val="FF0000"/>
                </a:solidFill>
              </a:rPr>
              <a:t>vapour</a:t>
            </a:r>
            <a:r>
              <a:rPr lang="en-US" sz="3200" b="1" dirty="0" smtClean="0">
                <a:solidFill>
                  <a:srgbClr val="FF0000"/>
                </a:solidFill>
              </a:rPr>
              <a:t> recompression (MVR)</a:t>
            </a:r>
            <a:endParaRPr lang="en-US" sz="3200" dirty="0"/>
          </a:p>
        </p:txBody>
      </p:sp>
      <p:sp>
        <p:nvSpPr>
          <p:cNvPr id="3" name="Content Placeholder 2"/>
          <p:cNvSpPr>
            <a:spLocks noGrp="1"/>
          </p:cNvSpPr>
          <p:nvPr>
            <p:ph idx="1"/>
          </p:nvPr>
        </p:nvSpPr>
        <p:spPr>
          <a:xfrm>
            <a:off x="457200" y="1143000"/>
            <a:ext cx="8229600" cy="4983163"/>
          </a:xfrm>
        </p:spPr>
        <p:txBody>
          <a:bodyPr/>
          <a:lstStyle/>
          <a:p>
            <a:pPr algn="just"/>
            <a:r>
              <a:rPr lang="en-US" sz="2400" dirty="0" smtClean="0"/>
              <a:t>This is done by diverting a portion of condensate at temperature t</a:t>
            </a:r>
            <a:r>
              <a:rPr lang="en-US" sz="2400" baseline="-25000" dirty="0" smtClean="0"/>
              <a:t>4</a:t>
            </a:r>
            <a:r>
              <a:rPr lang="en-US" sz="2400" dirty="0" smtClean="0"/>
              <a:t> and injecting it in the superheated steam. The condensate evaporates by consuming superheat from the compressed </a:t>
            </a:r>
            <a:r>
              <a:rPr lang="en-US" sz="2400" dirty="0" err="1" smtClean="0"/>
              <a:t>vapour</a:t>
            </a:r>
            <a:r>
              <a:rPr lang="en-US" sz="2400" dirty="0" smtClean="0"/>
              <a:t>. The mixture thus achieves final state-3 with temperature t</a:t>
            </a:r>
            <a:r>
              <a:rPr lang="en-US" sz="2400" baseline="-25000" dirty="0" smtClean="0"/>
              <a:t>3</a:t>
            </a:r>
            <a:r>
              <a:rPr lang="en-US" sz="2400" dirty="0" smtClean="0"/>
              <a:t> enthalpy h</a:t>
            </a:r>
            <a:r>
              <a:rPr lang="en-US" sz="2400" baseline="-25000" dirty="0" smtClean="0"/>
              <a:t>3</a:t>
            </a:r>
            <a:r>
              <a:rPr lang="en-US" sz="2400" dirty="0" smtClean="0"/>
              <a:t> and pressure P</a:t>
            </a:r>
            <a:r>
              <a:rPr lang="en-US" sz="2400" baseline="-25000" dirty="0" smtClean="0"/>
              <a:t>2</a:t>
            </a:r>
            <a:r>
              <a:rPr lang="en-US" sz="2400" dirty="0" smtClean="0"/>
              <a:t> . The amount of steam available is thus increased by the amount of condensate mixed</a:t>
            </a:r>
            <a:r>
              <a:rPr lang="en-US" sz="2400" dirty="0" smtClean="0"/>
              <a:t>.</a:t>
            </a:r>
            <a:endParaRPr lang="en-US" sz="2400" dirty="0" smtClean="0"/>
          </a:p>
          <a:p>
            <a:pPr algn="just">
              <a:buFont typeface="Wingdings" pitchFamily="2" charset="2"/>
              <a:buChar char="Ø"/>
            </a:pPr>
            <a:r>
              <a:rPr lang="en-US" sz="2400" dirty="0" smtClean="0"/>
              <a:t>At </a:t>
            </a:r>
            <a:r>
              <a:rPr lang="en-US" sz="2400" dirty="0" smtClean="0"/>
              <a:t>this stage is should be remembered that the energy required to drive the MVR may be costlier than steam. Thus actual saving will be somewhat less depending on the prices of steam and other forms of energy employed to run MVR.</a:t>
            </a:r>
          </a:p>
          <a:p>
            <a:pPr algn="just">
              <a:buFont typeface="Wingdings" pitchFamily="2" charset="2"/>
              <a:buChar char="Ø"/>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b="1" dirty="0" smtClean="0">
                <a:solidFill>
                  <a:srgbClr val="FF0000"/>
                </a:solidFill>
              </a:rPr>
              <a:t>Advantages of MVR</a:t>
            </a:r>
            <a:endParaRPr lang="en-US" sz="3200" dirty="0"/>
          </a:p>
        </p:txBody>
      </p:sp>
      <p:sp>
        <p:nvSpPr>
          <p:cNvPr id="3" name="Content Placeholder 2"/>
          <p:cNvSpPr>
            <a:spLocks noGrp="1"/>
          </p:cNvSpPr>
          <p:nvPr>
            <p:ph idx="1"/>
          </p:nvPr>
        </p:nvSpPr>
        <p:spPr>
          <a:xfrm>
            <a:off x="457200" y="1143000"/>
            <a:ext cx="8229600" cy="4983163"/>
          </a:xfrm>
        </p:spPr>
        <p:txBody>
          <a:bodyPr/>
          <a:lstStyle/>
          <a:p>
            <a:pPr algn="just">
              <a:buFont typeface="Wingdings" pitchFamily="2" charset="2"/>
              <a:buChar char="Ø"/>
            </a:pPr>
            <a:r>
              <a:rPr lang="en-US" sz="2000" dirty="0" smtClean="0"/>
              <a:t>Apart </a:t>
            </a:r>
            <a:r>
              <a:rPr lang="en-US" sz="2000" dirty="0" smtClean="0"/>
              <a:t>from being extremely economic MVR has other advantages.</a:t>
            </a:r>
          </a:p>
          <a:p>
            <a:pPr lvl="1" algn="just"/>
            <a:r>
              <a:rPr lang="en-US" sz="2000" dirty="0" smtClean="0"/>
              <a:t>1. The maximum evaporating temperature of first effect can be reduced to such as extent that burning on of product is minimized.</a:t>
            </a:r>
          </a:p>
          <a:p>
            <a:pPr lvl="1" algn="just"/>
            <a:r>
              <a:rPr lang="en-US" sz="2000" dirty="0" smtClean="0"/>
              <a:t>2. The lowest effect of evaporating temperature i.e. of last effect can be high enough which results in lower viscosity of the concentrate facilitating easy handling of concentrate. The pre-heating of concentrate before drying may be avoided or may be reduced to a less drastic treatment.</a:t>
            </a:r>
          </a:p>
          <a:p>
            <a:pPr lvl="1" algn="just"/>
            <a:r>
              <a:rPr lang="en-US" sz="2000" dirty="0" smtClean="0"/>
              <a:t>3. The higher temperature in the final effect results in reduced choking of </a:t>
            </a:r>
            <a:r>
              <a:rPr lang="en-US" sz="2000" dirty="0" err="1" smtClean="0"/>
              <a:t>calandria</a:t>
            </a:r>
            <a:r>
              <a:rPr lang="en-US" sz="2000" dirty="0" smtClean="0"/>
              <a:t>. Thus the plant can be run for a longer period before cleaning.</a:t>
            </a:r>
          </a:p>
          <a:p>
            <a:pPr lvl="1" algn="just"/>
            <a:r>
              <a:rPr lang="en-US" sz="2000" dirty="0" smtClean="0"/>
              <a:t>4. The need for cooling water is considerably reduced or totally eliminated</a:t>
            </a:r>
            <a:r>
              <a:rPr lang="en-US" sz="2000" dirty="0" smtClean="0"/>
              <a:t>.</a:t>
            </a:r>
          </a:p>
          <a:p>
            <a:pPr lvl="1" algn="just"/>
            <a:r>
              <a:rPr lang="en-US" sz="2000" dirty="0" smtClean="0"/>
              <a:t>5. Energy efficient,  reduced CO</a:t>
            </a:r>
            <a:r>
              <a:rPr lang="en-US" sz="2000" baseline="-25000" dirty="0" smtClean="0"/>
              <a:t>2 </a:t>
            </a:r>
            <a:r>
              <a:rPr lang="en-US" sz="2000" dirty="0" smtClean="0"/>
              <a:t>footprint and  low long term cost.</a:t>
            </a:r>
            <a:endParaRPr lang="en-US" sz="2000" dirty="0" smtClean="0"/>
          </a:p>
          <a:p>
            <a:endParaRPr lang="en-US" sz="2000" dirty="0" smtClean="0"/>
          </a:p>
          <a:p>
            <a:pPr algn="just">
              <a:buFont typeface="Wingdings" pitchFamily="2" charset="2"/>
              <a:buChar char="Ø"/>
            </a:pPr>
            <a:endParaRPr lang="en-US" sz="2000" dirty="0" smtClean="0"/>
          </a:p>
          <a:p>
            <a:pPr>
              <a:buFont typeface="Wingdings" pitchFamily="2" charset="2"/>
              <a:buChar char="Ø"/>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Disadvantages of MVR</a:t>
            </a:r>
            <a:endParaRPr lang="en-US" sz="32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buFont typeface="Wingdings" pitchFamily="2" charset="2"/>
              <a:buChar char="Ø"/>
            </a:pPr>
            <a:r>
              <a:rPr lang="en-US" sz="2400" dirty="0" smtClean="0"/>
              <a:t>A major disadvantage of MVR is the greater expenditure on equipment, maintenance cost and noise problem, but most of the studies indicate that the payback period for MVR is about 2-2.5 years</a:t>
            </a:r>
            <a:r>
              <a:rPr lang="en-US" sz="2400" dirty="0" smtClean="0"/>
              <a:t>.</a:t>
            </a:r>
          </a:p>
          <a:p>
            <a:pPr>
              <a:buNone/>
            </a:pPr>
            <a:endParaRPr lang="en-US" sz="2400" dirty="0" smtClean="0"/>
          </a:p>
          <a:p>
            <a:pPr>
              <a:buFont typeface="Wingdings" pitchFamily="2" charset="2"/>
              <a:buChar char="Ø"/>
            </a:pPr>
            <a:r>
              <a:rPr lang="en-US" sz="2400" dirty="0" smtClean="0"/>
              <a:t>Efficiency depends on production volumetric flow rate along with high investment costs</a:t>
            </a:r>
          </a:p>
          <a:p>
            <a:pPr>
              <a:buNone/>
            </a:pPr>
            <a:endParaRPr lang="en-US" sz="2400" dirty="0" smtClean="0"/>
          </a:p>
          <a:p>
            <a:pPr>
              <a:buFont typeface="Wingdings" pitchFamily="2" charset="2"/>
              <a:buChar char="Ø"/>
            </a:pPr>
            <a:r>
              <a:rPr lang="en-US" sz="2400" dirty="0" smtClean="0"/>
              <a:t>High wear and Tear</a:t>
            </a:r>
          </a:p>
          <a:p>
            <a:pPr>
              <a:buFont typeface="Wingdings" pitchFamily="2" charset="2"/>
              <a:buChar char="Ø"/>
            </a:pPr>
            <a:r>
              <a:rPr lang="en-US" sz="2400" dirty="0" smtClean="0"/>
              <a:t>Not simple and cumbersome design</a:t>
            </a:r>
          </a:p>
          <a:p>
            <a:pPr>
              <a:buNone/>
            </a:pPr>
            <a:endParaRPr lang="en-US" sz="2400" dirty="0" smtClean="0"/>
          </a:p>
          <a:p>
            <a:pPr>
              <a:buFont typeface="Wingdings" pitchFamily="2" charset="2"/>
              <a:buChar char="Ø"/>
            </a:pPr>
            <a:r>
              <a:rPr lang="en-US" sz="2400" dirty="0" smtClean="0"/>
              <a:t>Less operation reliability and needs one standby at high investment.</a:t>
            </a: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Factors to decide MVR over TVR</a:t>
            </a:r>
            <a:endParaRPr lang="en-US" sz="3200" b="1" dirty="0">
              <a:solidFill>
                <a:srgbClr val="FF0000"/>
              </a:solidFill>
            </a:endParaRPr>
          </a:p>
        </p:txBody>
      </p:sp>
      <p:sp>
        <p:nvSpPr>
          <p:cNvPr id="3" name="Content Placeholder 2"/>
          <p:cNvSpPr>
            <a:spLocks noGrp="1"/>
          </p:cNvSpPr>
          <p:nvPr>
            <p:ph idx="1"/>
          </p:nvPr>
        </p:nvSpPr>
        <p:spPr>
          <a:xfrm>
            <a:off x="457200" y="838200"/>
            <a:ext cx="8229600" cy="5287963"/>
          </a:xfrm>
        </p:spPr>
        <p:txBody>
          <a:bodyPr/>
          <a:lstStyle/>
          <a:p>
            <a:pPr algn="just">
              <a:buFont typeface="Wingdings" pitchFamily="2" charset="2"/>
              <a:buChar char="Ø"/>
            </a:pPr>
            <a:r>
              <a:rPr lang="en-US" sz="2200" dirty="0" smtClean="0"/>
              <a:t>As a conclusion, we can tell that the decision whether to utilize evaporator with MVR or a plant with TVR depends on several factors like the consideration of steam production cost, size of the company or production volume. </a:t>
            </a:r>
          </a:p>
          <a:p>
            <a:pPr lvl="1">
              <a:buFont typeface="Wingdings" pitchFamily="2" charset="2"/>
              <a:buChar char="Ø"/>
            </a:pPr>
            <a:r>
              <a:rPr lang="en-US" sz="2200" dirty="0" smtClean="0"/>
              <a:t>Capacity and operating data like annual operating hours</a:t>
            </a:r>
          </a:p>
          <a:p>
            <a:pPr lvl="1">
              <a:buFont typeface="Wingdings" pitchFamily="2" charset="2"/>
              <a:buChar char="Ø"/>
            </a:pPr>
            <a:r>
              <a:rPr lang="en-US" sz="2200" dirty="0" smtClean="0"/>
              <a:t>Wear and Tear and Electricity requirements</a:t>
            </a:r>
          </a:p>
          <a:p>
            <a:pPr lvl="1">
              <a:buFont typeface="Wingdings" pitchFamily="2" charset="2"/>
              <a:buChar char="Ø"/>
            </a:pPr>
            <a:r>
              <a:rPr lang="en-US" sz="2200" dirty="0" smtClean="0"/>
              <a:t>Legal framework of the production location</a:t>
            </a:r>
          </a:p>
          <a:p>
            <a:pPr lvl="1">
              <a:buFont typeface="Wingdings" pitchFamily="2" charset="2"/>
              <a:buChar char="Ø"/>
            </a:pPr>
            <a:r>
              <a:rPr lang="en-US" sz="2200" dirty="0" smtClean="0"/>
              <a:t>Personnel and </a:t>
            </a:r>
            <a:r>
              <a:rPr lang="en-US" sz="2200" dirty="0" err="1" smtClean="0"/>
              <a:t>labour</a:t>
            </a:r>
            <a:r>
              <a:rPr lang="en-US" sz="2200" dirty="0" smtClean="0"/>
              <a:t> cost for operating and servicing the plant</a:t>
            </a:r>
          </a:p>
          <a:p>
            <a:pPr lvl="1">
              <a:buFont typeface="Wingdings" pitchFamily="2" charset="2"/>
              <a:buChar char="Ø"/>
            </a:pPr>
            <a:r>
              <a:rPr lang="en-US" sz="2200" dirty="0" smtClean="0"/>
              <a:t>Space availability for steam production in boilers</a:t>
            </a:r>
          </a:p>
          <a:p>
            <a:pPr lvl="1">
              <a:buFont typeface="Wingdings" pitchFamily="2" charset="2"/>
              <a:buChar char="Ø"/>
            </a:pPr>
            <a:r>
              <a:rPr lang="en-US" sz="2200" dirty="0" smtClean="0"/>
              <a:t>Product properties like viscosities as for higher viscosities MVR is preferred.</a:t>
            </a:r>
          </a:p>
          <a:p>
            <a:pPr lvl="1">
              <a:buFont typeface="Wingdings" pitchFamily="2" charset="2"/>
              <a:buChar char="Ø"/>
            </a:pPr>
            <a:r>
              <a:rPr lang="en-US" sz="2200" dirty="0" smtClean="0"/>
              <a:t>Capital Costs involved</a:t>
            </a:r>
          </a:p>
          <a:p>
            <a:pPr lvl="1">
              <a:buFont typeface="Wingdings" pitchFamily="2" charset="2"/>
              <a:buChar char="Ø"/>
            </a:pPr>
            <a:r>
              <a:rPr lang="en-US" sz="2200" dirty="0" smtClean="0"/>
              <a:t>Size of evaporating plant</a:t>
            </a:r>
            <a:endParaRPr lang="en-US" sz="22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25410351</TotalTime>
  <Words>543</Words>
  <Application>Microsoft Office PowerPoint</Application>
  <PresentationFormat>On-screen Show (4:3)</PresentationFormat>
  <Paragraphs>84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TVR and MVR Operations and Analysis</vt:lpstr>
      <vt:lpstr>TVR</vt:lpstr>
      <vt:lpstr>TVR</vt:lpstr>
      <vt:lpstr>Advantages and disadvantages of TVR</vt:lpstr>
      <vt:lpstr>Mechanical vapour recompression (MVR)</vt:lpstr>
      <vt:lpstr>Mechanical vapour recompression (MVR)</vt:lpstr>
      <vt:lpstr>Advantages of MVR</vt:lpstr>
      <vt:lpstr>Disadvantages of MVR</vt:lpstr>
      <vt:lpstr>Factors to decide MVR over TVR</vt:lpstr>
      <vt:lpstr>Single effect evaporator with accessories</vt:lpstr>
      <vt:lpstr>Single effect with MVR evaporator</vt:lpstr>
      <vt:lpstr>TVR in Single effect evaporator</vt:lpstr>
      <vt:lpstr>Slide 13</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249</cp:revision>
  <dcterms:created xsi:type="dcterms:W3CDTF">2007-11-06T10:48:03Z</dcterms:created>
  <dcterms:modified xsi:type="dcterms:W3CDTF">2020-06-01T03:27:10Z</dcterms:modified>
</cp:coreProperties>
</file>