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2" r:id="rId4"/>
    <p:sldId id="333" r:id="rId5"/>
    <p:sldId id="334" r:id="rId6"/>
    <p:sldId id="335" r:id="rId7"/>
    <p:sldId id="336" r:id="rId8"/>
    <p:sldId id="337" r:id="rId9"/>
    <p:sldId id="338" r:id="rId10"/>
    <p:sldId id="339" r:id="rId11"/>
    <p:sldId id="340" r:id="rId12"/>
    <p:sldId id="341" r:id="rId13"/>
    <p:sldId id="342" r:id="rId14"/>
    <p:sldId id="346" r:id="rId15"/>
    <p:sldId id="343" r:id="rId16"/>
    <p:sldId id="345" r:id="rId17"/>
    <p:sldId id="344" r:id="rId18"/>
    <p:sldId id="303" r:id="rId19"/>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1219200" y="1066800"/>
            <a:ext cx="7010400" cy="1828800"/>
          </a:xfrm>
        </p:spPr>
        <p:txBody>
          <a:bodyPr/>
          <a:lstStyle/>
          <a:p>
            <a:pPr eaLnBrk="1" hangingPunct="1">
              <a:defRPr/>
            </a:pPr>
            <a:r>
              <a:rPr lang="en-US" sz="4000" b="1" dirty="0" smtClean="0">
                <a:solidFill>
                  <a:srgbClr val="FF0000"/>
                </a:solidFill>
              </a:rPr>
              <a:t>Mechanisms and Machines in </a:t>
            </a:r>
            <a:r>
              <a:rPr lang="en-US" sz="4000" b="1" smtClean="0">
                <a:solidFill>
                  <a:srgbClr val="FF0000"/>
                </a:solidFill>
              </a:rPr>
              <a:t>Size Reduction</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dirty="0" smtClean="0">
                <a:solidFill>
                  <a:srgbClr val="FF0000"/>
                </a:solidFill>
              </a:rPr>
              <a:t>Critical speed of the Ball Mill</a:t>
            </a:r>
            <a:endParaRPr lang="en-US" sz="3200" dirty="0"/>
          </a:p>
        </p:txBody>
      </p:sp>
      <p:sp>
        <p:nvSpPr>
          <p:cNvPr id="3" name="Content Placeholder 2"/>
          <p:cNvSpPr>
            <a:spLocks noGrp="1"/>
          </p:cNvSpPr>
          <p:nvPr>
            <p:ph idx="1"/>
          </p:nvPr>
        </p:nvSpPr>
        <p:spPr>
          <a:xfrm>
            <a:off x="457200" y="914400"/>
            <a:ext cx="8229600" cy="5410200"/>
          </a:xfrm>
        </p:spPr>
        <p:txBody>
          <a:bodyPr/>
          <a:lstStyle/>
          <a:p>
            <a:pPr algn="just">
              <a:buFont typeface="Wingdings" pitchFamily="2" charset="2"/>
              <a:buChar char="Ø"/>
            </a:pPr>
            <a:r>
              <a:rPr lang="en-US" sz="2400" dirty="0" smtClean="0"/>
              <a:t>Shear force or attrition predominates at low speed but impact forces predominates at higher speed as the lifting up of the balls and falling causes impact stress at high speed. But at very high speeds, the balls are not fallen but carried along the sides of the wall with centrifugal forces. Therefore, critical speed of the roller is that speed at which the small sphere inside mill just begins to centrifuge and is given by:</a:t>
            </a:r>
          </a:p>
          <a:p>
            <a:pPr algn="just">
              <a:buNone/>
            </a:pPr>
            <a:endParaRPr lang="en-US" sz="2400" dirty="0" smtClean="0"/>
          </a:p>
          <a:p>
            <a:pPr algn="just">
              <a:buFont typeface="Wingdings" pitchFamily="2" charset="2"/>
              <a:buChar char="Ø"/>
            </a:pPr>
            <a:r>
              <a:rPr lang="en-US" sz="2400" dirty="0" err="1" smtClean="0"/>
              <a:t>N</a:t>
            </a:r>
            <a:r>
              <a:rPr lang="en-US" sz="2400" baseline="-25000" dirty="0" err="1" smtClean="0"/>
              <a:t>c</a:t>
            </a:r>
            <a:r>
              <a:rPr lang="en-US" sz="2400" dirty="0" smtClean="0"/>
              <a:t> = (1/2π) √g/ (R – r), where, R is the radius of the roller and r is the radius of the balls.</a:t>
            </a:r>
          </a:p>
          <a:p>
            <a:pPr>
              <a:buFont typeface="Wingdings" pitchFamily="2" charset="2"/>
              <a:buChar char="Ø"/>
            </a:pPr>
            <a:r>
              <a:rPr lang="en-US" sz="2400" dirty="0" smtClean="0"/>
              <a:t>In practice, the optimum operating speed is about 75 % of the critical speed and should be determined under plant operating condition.</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Ball Mill</a:t>
            </a:r>
            <a:endParaRPr lang="en-US" sz="3200" b="1" dirty="0">
              <a:solidFill>
                <a:srgbClr val="FF0000"/>
              </a:solidFill>
            </a:endParaRPr>
          </a:p>
        </p:txBody>
      </p:sp>
      <p:pic>
        <p:nvPicPr>
          <p:cNvPr id="1026" name="Picture 2" descr="C:\Users\jhangir\Desktop\ball mill image.jpg"/>
          <p:cNvPicPr>
            <a:picLocks noGrp="1" noChangeAspect="1" noChangeArrowheads="1"/>
          </p:cNvPicPr>
          <p:nvPr>
            <p:ph idx="1"/>
          </p:nvPr>
        </p:nvPicPr>
        <p:blipFill>
          <a:blip r:embed="rId2"/>
          <a:srcRect/>
          <a:stretch>
            <a:fillRect/>
          </a:stretch>
        </p:blipFill>
        <p:spPr bwMode="auto">
          <a:xfrm>
            <a:off x="2057400" y="1447800"/>
            <a:ext cx="3810000" cy="3733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Ball Mill</a:t>
            </a:r>
            <a:endParaRPr lang="en-US" sz="3200" b="1" dirty="0">
              <a:solidFill>
                <a:srgbClr val="FF0000"/>
              </a:solidFill>
            </a:endParaRPr>
          </a:p>
        </p:txBody>
      </p:sp>
      <p:pic>
        <p:nvPicPr>
          <p:cNvPr id="2050" name="Picture 2" descr="C:\Users\jhangir\Desktop\ball mill images.png"/>
          <p:cNvPicPr>
            <a:picLocks noGrp="1" noChangeAspect="1" noChangeArrowheads="1"/>
          </p:cNvPicPr>
          <p:nvPr>
            <p:ph idx="1"/>
          </p:nvPr>
        </p:nvPicPr>
        <p:blipFill>
          <a:blip r:embed="rId2"/>
          <a:srcRect/>
          <a:stretch>
            <a:fillRect/>
          </a:stretch>
        </p:blipFill>
        <p:spPr bwMode="auto">
          <a:xfrm>
            <a:off x="1752600" y="1371600"/>
            <a:ext cx="5257800" cy="36576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solidFill>
                  <a:srgbClr val="FF0000"/>
                </a:solidFill>
              </a:rPr>
              <a:t>Pin Mill (Pin-disc mill)</a:t>
            </a:r>
            <a:endParaRPr lang="en-US" sz="32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Ø"/>
            </a:pPr>
            <a:r>
              <a:rPr lang="en-US" sz="2400" dirty="0" smtClean="0">
                <a:solidFill>
                  <a:srgbClr val="002060"/>
                </a:solidFill>
              </a:rPr>
              <a:t>Both discs have concentric rows of pins, pegs or teeth.</a:t>
            </a:r>
          </a:p>
          <a:p>
            <a:pPr algn="just">
              <a:buFont typeface="Wingdings" pitchFamily="2" charset="2"/>
              <a:buChar char="Ø"/>
            </a:pPr>
            <a:r>
              <a:rPr lang="en-US" sz="2400" dirty="0" smtClean="0">
                <a:solidFill>
                  <a:srgbClr val="002060"/>
                </a:solidFill>
              </a:rPr>
              <a:t>The rows of one disc fit alternately into the rows of the other disc.</a:t>
            </a:r>
          </a:p>
          <a:p>
            <a:pPr algn="just">
              <a:buFont typeface="Wingdings" pitchFamily="2" charset="2"/>
              <a:buChar char="Ø"/>
            </a:pPr>
            <a:r>
              <a:rPr lang="en-US" sz="2400" dirty="0" smtClean="0">
                <a:solidFill>
                  <a:srgbClr val="002060"/>
                </a:solidFill>
              </a:rPr>
              <a:t>The feed  is introduced through the centre of the stationary disc and passes </a:t>
            </a:r>
            <a:r>
              <a:rPr lang="en-US" sz="2400" dirty="0" err="1" smtClean="0">
                <a:solidFill>
                  <a:srgbClr val="002060"/>
                </a:solidFill>
              </a:rPr>
              <a:t>radially</a:t>
            </a:r>
            <a:r>
              <a:rPr lang="en-US" sz="2400" dirty="0" smtClean="0">
                <a:solidFill>
                  <a:srgbClr val="002060"/>
                </a:solidFill>
              </a:rPr>
              <a:t> outwards through the mill.</a:t>
            </a:r>
          </a:p>
          <a:p>
            <a:pPr algn="just">
              <a:buFont typeface="Wingdings" pitchFamily="2" charset="2"/>
              <a:buChar char="Ø"/>
            </a:pPr>
            <a:r>
              <a:rPr lang="en-US" sz="2400" dirty="0" smtClean="0">
                <a:solidFill>
                  <a:srgbClr val="002060"/>
                </a:solidFill>
              </a:rPr>
              <a:t>It is subjected to impact and shear forces between the stationary and rotating pins.</a:t>
            </a:r>
          </a:p>
          <a:p>
            <a:pPr algn="just">
              <a:buFont typeface="Wingdings" pitchFamily="2" charset="2"/>
              <a:buChar char="Ø"/>
            </a:pPr>
            <a:r>
              <a:rPr lang="en-US" sz="2400" dirty="0" smtClean="0">
                <a:solidFill>
                  <a:srgbClr val="002060"/>
                </a:solidFill>
              </a:rPr>
              <a:t>The mill may be operated in a choke feed mode by having a screen fitted over the whole or part of the periphery.</a:t>
            </a:r>
          </a:p>
          <a:p>
            <a:pPr algn="just">
              <a:buFont typeface="Wingdings" pitchFamily="2" charset="2"/>
              <a:buChar char="Ø"/>
            </a:pPr>
            <a:r>
              <a:rPr lang="en-US" sz="2400" dirty="0" smtClean="0">
                <a:solidFill>
                  <a:srgbClr val="002060"/>
                </a:solidFill>
              </a:rPr>
              <a:t>The pins may be of different shapes such as round, square or in the form of blades.</a:t>
            </a:r>
            <a:endParaRPr lang="en-US" sz="2400"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dirty="0" smtClean="0">
                <a:solidFill>
                  <a:srgbClr val="C00000"/>
                </a:solidFill>
              </a:rPr>
              <a:t>Pin mills</a:t>
            </a:r>
            <a:endParaRPr lang="en-US" sz="3200" dirty="0">
              <a:solidFill>
                <a:srgbClr val="C00000"/>
              </a:solidFill>
            </a:endParaRPr>
          </a:p>
        </p:txBody>
      </p:sp>
      <p:pic>
        <p:nvPicPr>
          <p:cNvPr id="5122" name="Picture 2" descr="C:\Users\jhangir\Desktop\pin mill.jpg"/>
          <p:cNvPicPr>
            <a:picLocks noGrp="1" noChangeAspect="1" noChangeArrowheads="1"/>
          </p:cNvPicPr>
          <p:nvPr>
            <p:ph idx="1"/>
          </p:nvPr>
        </p:nvPicPr>
        <p:blipFill>
          <a:blip r:embed="rId2"/>
          <a:srcRect/>
          <a:stretch>
            <a:fillRect/>
          </a:stretch>
        </p:blipFill>
        <p:spPr bwMode="auto">
          <a:xfrm>
            <a:off x="1143000" y="1752600"/>
            <a:ext cx="2971800" cy="1847850"/>
          </a:xfrm>
          <a:prstGeom prst="rect">
            <a:avLst/>
          </a:prstGeom>
          <a:noFill/>
        </p:spPr>
      </p:pic>
      <p:pic>
        <p:nvPicPr>
          <p:cNvPr id="5123" name="Picture 3" descr="C:\Users\jhangir\Desktop\horizontal pin mill.jpg"/>
          <p:cNvPicPr>
            <a:picLocks noChangeAspect="1" noChangeArrowheads="1"/>
          </p:cNvPicPr>
          <p:nvPr/>
        </p:nvPicPr>
        <p:blipFill>
          <a:blip r:embed="rId3"/>
          <a:srcRect/>
          <a:stretch>
            <a:fillRect/>
          </a:stretch>
        </p:blipFill>
        <p:spPr bwMode="auto">
          <a:xfrm>
            <a:off x="4648200" y="1752600"/>
            <a:ext cx="3352800" cy="1847850"/>
          </a:xfrm>
          <a:prstGeom prst="rect">
            <a:avLst/>
          </a:prstGeom>
          <a:noFill/>
        </p:spPr>
      </p:pic>
      <p:pic>
        <p:nvPicPr>
          <p:cNvPr id="5124" name="Picture 4" descr="C:\Users\jhangir\Desktop\images pin mill.jpg"/>
          <p:cNvPicPr>
            <a:picLocks noChangeAspect="1" noChangeArrowheads="1"/>
          </p:cNvPicPr>
          <p:nvPr/>
        </p:nvPicPr>
        <p:blipFill>
          <a:blip r:embed="rId4"/>
          <a:srcRect/>
          <a:stretch>
            <a:fillRect/>
          </a:stretch>
        </p:blipFill>
        <p:spPr bwMode="auto">
          <a:xfrm>
            <a:off x="2057400" y="4114800"/>
            <a:ext cx="4876800" cy="228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Fluid Energy Jet Mill</a:t>
            </a:r>
            <a:endParaRPr lang="en-US" sz="32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Ø"/>
            </a:pPr>
            <a:r>
              <a:rPr lang="en-US" sz="2400" dirty="0" smtClean="0">
                <a:solidFill>
                  <a:srgbClr val="002060"/>
                </a:solidFill>
              </a:rPr>
              <a:t>The solid particles to be comminuted  are suspended in a gas stream travelling at high velocity into a grinding chamber.</a:t>
            </a:r>
          </a:p>
          <a:p>
            <a:pPr algn="just">
              <a:buFont typeface="Wingdings" pitchFamily="2" charset="2"/>
              <a:buChar char="Ø"/>
            </a:pPr>
            <a:r>
              <a:rPr lang="en-US" sz="2400" dirty="0" smtClean="0">
                <a:solidFill>
                  <a:srgbClr val="002060"/>
                </a:solidFill>
              </a:rPr>
              <a:t>Break down occurs through the impact between individual particles and with the wall of the chamber.</a:t>
            </a:r>
          </a:p>
          <a:p>
            <a:pPr algn="just">
              <a:buFont typeface="Wingdings" pitchFamily="2" charset="2"/>
              <a:buChar char="Ø"/>
            </a:pPr>
            <a:r>
              <a:rPr lang="en-US" sz="2400" dirty="0" smtClean="0">
                <a:solidFill>
                  <a:srgbClr val="002060"/>
                </a:solidFill>
              </a:rPr>
              <a:t>The gasses used are compressed air or superheated steam at a pressure of the order of 700 </a:t>
            </a:r>
            <a:r>
              <a:rPr lang="en-US" sz="2400" dirty="0" err="1" smtClean="0">
                <a:solidFill>
                  <a:srgbClr val="002060"/>
                </a:solidFill>
              </a:rPr>
              <a:t>Kpa</a:t>
            </a:r>
            <a:r>
              <a:rPr lang="en-US" sz="2400" dirty="0" smtClean="0">
                <a:solidFill>
                  <a:srgbClr val="002060"/>
                </a:solidFill>
              </a:rPr>
              <a:t>. </a:t>
            </a:r>
          </a:p>
          <a:p>
            <a:pPr algn="just">
              <a:buFont typeface="Wingdings" pitchFamily="2" charset="2"/>
              <a:buChar char="Ø"/>
            </a:pPr>
            <a:r>
              <a:rPr lang="en-US" sz="2400" dirty="0" smtClean="0">
                <a:solidFill>
                  <a:srgbClr val="002060"/>
                </a:solidFill>
              </a:rPr>
              <a:t>A cyclone separator is used to recover the product. A feed of around 150 mm is converted to particles of around 10 mm.</a:t>
            </a:r>
          </a:p>
          <a:p>
            <a:pPr algn="just">
              <a:buFont typeface="Wingdings" pitchFamily="2" charset="2"/>
              <a:buChar char="Ø"/>
            </a:pPr>
            <a:r>
              <a:rPr lang="en-US" sz="2400" dirty="0" smtClean="0">
                <a:solidFill>
                  <a:srgbClr val="002060"/>
                </a:solidFill>
              </a:rPr>
              <a:t>Energy efficiency of such mills is relatively low. </a:t>
            </a:r>
            <a:endParaRPr lang="en-US" sz="2400"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b="1" dirty="0" smtClean="0">
                <a:solidFill>
                  <a:srgbClr val="FF0000"/>
                </a:solidFill>
              </a:rPr>
              <a:t>Fluid </a:t>
            </a:r>
            <a:r>
              <a:rPr lang="en-US" b="1" dirty="0" smtClean="0">
                <a:solidFill>
                  <a:srgbClr val="FF0000"/>
                </a:solidFill>
              </a:rPr>
              <a:t> (Air) Energy </a:t>
            </a:r>
            <a:r>
              <a:rPr lang="en-US" b="1" dirty="0" smtClean="0">
                <a:solidFill>
                  <a:srgbClr val="FF0000"/>
                </a:solidFill>
              </a:rPr>
              <a:t>Jet Mill</a:t>
            </a:r>
            <a:endParaRPr lang="en-US" dirty="0"/>
          </a:p>
        </p:txBody>
      </p:sp>
      <p:pic>
        <p:nvPicPr>
          <p:cNvPr id="4098" name="Picture 2" descr="C:\Users\jhangir\Desktop\jet mill.jpg"/>
          <p:cNvPicPr>
            <a:picLocks noGrp="1" noChangeAspect="1" noChangeArrowheads="1"/>
          </p:cNvPicPr>
          <p:nvPr>
            <p:ph idx="1"/>
          </p:nvPr>
        </p:nvPicPr>
        <p:blipFill>
          <a:blip r:embed="rId2"/>
          <a:srcRect/>
          <a:stretch>
            <a:fillRect/>
          </a:stretch>
        </p:blipFill>
        <p:spPr bwMode="auto">
          <a:xfrm>
            <a:off x="533400" y="1571946"/>
            <a:ext cx="2800350" cy="2771454"/>
          </a:xfrm>
          <a:prstGeom prst="rect">
            <a:avLst/>
          </a:prstGeom>
          <a:noFill/>
        </p:spPr>
      </p:pic>
      <p:pic>
        <p:nvPicPr>
          <p:cNvPr id="4099" name="Picture 3" descr="C:\Users\jhangir\Desktop\air jet mill.jpg"/>
          <p:cNvPicPr>
            <a:picLocks noChangeAspect="1" noChangeArrowheads="1"/>
          </p:cNvPicPr>
          <p:nvPr/>
        </p:nvPicPr>
        <p:blipFill>
          <a:blip r:embed="rId3"/>
          <a:srcRect/>
          <a:stretch>
            <a:fillRect/>
          </a:stretch>
        </p:blipFill>
        <p:spPr bwMode="auto">
          <a:xfrm>
            <a:off x="4343400" y="1524000"/>
            <a:ext cx="3343275" cy="2743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solidFill>
                  <a:srgbClr val="FF0000"/>
                </a:solidFill>
              </a:rPr>
              <a:t>Rod Mill</a:t>
            </a:r>
            <a:endParaRPr lang="en-US" sz="32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Font typeface="Wingdings" pitchFamily="2" charset="2"/>
              <a:buChar char="Ø"/>
            </a:pPr>
            <a:r>
              <a:rPr lang="en-US" sz="2400" dirty="0" smtClean="0"/>
              <a:t>High carbon steel rods of diameter 25-125 mm extend to almost the full length of the shell and occupy about 35% of the shell volume.</a:t>
            </a:r>
          </a:p>
          <a:p>
            <a:pPr>
              <a:buFont typeface="Wingdings" pitchFamily="2" charset="2"/>
              <a:buChar char="Ø"/>
            </a:pPr>
            <a:r>
              <a:rPr lang="en-US" sz="2400" dirty="0" smtClean="0"/>
              <a:t>They are classed as intermediate grinders and are more useful </a:t>
            </a:r>
            <a:r>
              <a:rPr lang="en-US" sz="2400" dirty="0" smtClean="0"/>
              <a:t> </a:t>
            </a:r>
            <a:r>
              <a:rPr lang="en-US" sz="2400" dirty="0" smtClean="0"/>
              <a:t>for sticky materials.</a:t>
            </a:r>
          </a:p>
          <a:p>
            <a:pPr>
              <a:buFont typeface="Wingdings" pitchFamily="2" charset="2"/>
              <a:buChar char="Ø"/>
            </a:pPr>
            <a:r>
              <a:rPr lang="en-US" sz="2400" dirty="0" smtClean="0"/>
              <a:t>In rod mills, attrition / shear forces </a:t>
            </a:r>
            <a:r>
              <a:rPr lang="en-US" sz="2400" dirty="0" err="1" smtClean="0"/>
              <a:t>predminates</a:t>
            </a:r>
            <a:r>
              <a:rPr lang="en-US" sz="2400" dirty="0" smtClean="0"/>
              <a:t> but impact also play a part in size reductions.</a:t>
            </a:r>
            <a:endParaRPr lang="en-US" sz="2400" dirty="0"/>
          </a:p>
        </p:txBody>
      </p:sp>
      <p:pic>
        <p:nvPicPr>
          <p:cNvPr id="3074" name="Picture 2" descr="C:\Users\jhangir\Desktop\rod mills.png"/>
          <p:cNvPicPr>
            <a:picLocks noChangeAspect="1" noChangeArrowheads="1"/>
          </p:cNvPicPr>
          <p:nvPr/>
        </p:nvPicPr>
        <p:blipFill>
          <a:blip r:embed="rId2"/>
          <a:srcRect/>
          <a:stretch>
            <a:fillRect/>
          </a:stretch>
        </p:blipFill>
        <p:spPr bwMode="auto">
          <a:xfrm>
            <a:off x="2057400" y="4038600"/>
            <a:ext cx="4495800" cy="2362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696200" cy="685800"/>
          </a:xfrm>
        </p:spPr>
        <p:txBody>
          <a:bodyPr/>
          <a:lstStyle/>
          <a:p>
            <a:r>
              <a:rPr lang="en-US" sz="2800" b="1" dirty="0" smtClean="0">
                <a:solidFill>
                  <a:srgbClr val="FF0000"/>
                </a:solidFill>
              </a:rPr>
              <a:t> Mechanisms in size reductions</a:t>
            </a:r>
            <a:endParaRPr lang="en-US" sz="2800" b="1" dirty="0">
              <a:solidFill>
                <a:srgbClr val="FF0000"/>
              </a:solidFill>
            </a:endParaRPr>
          </a:p>
        </p:txBody>
      </p:sp>
      <p:sp>
        <p:nvSpPr>
          <p:cNvPr id="3" name="Content Placeholder 2"/>
          <p:cNvSpPr>
            <a:spLocks noGrp="1"/>
          </p:cNvSpPr>
          <p:nvPr>
            <p:ph idx="1"/>
          </p:nvPr>
        </p:nvSpPr>
        <p:spPr>
          <a:xfrm>
            <a:off x="152400" y="914400"/>
            <a:ext cx="8839200" cy="5715000"/>
          </a:xfrm>
        </p:spPr>
        <p:txBody>
          <a:bodyPr/>
          <a:lstStyle/>
          <a:p>
            <a:pPr>
              <a:buFont typeface="Wingdings" pitchFamily="2" charset="2"/>
              <a:buChar char="Ø"/>
            </a:pPr>
            <a:r>
              <a:rPr lang="en-US" sz="2800" dirty="0" smtClean="0">
                <a:solidFill>
                  <a:srgbClr val="002060"/>
                </a:solidFill>
              </a:rPr>
              <a:t>Different Mechanisms</a:t>
            </a:r>
          </a:p>
          <a:p>
            <a:pPr marL="857250" lvl="1" indent="-400050">
              <a:buFont typeface="+mj-lt"/>
              <a:buAutoNum type="romanLcPeriod"/>
            </a:pPr>
            <a:r>
              <a:rPr lang="en-US" sz="2400" dirty="0" smtClean="0">
                <a:solidFill>
                  <a:srgbClr val="002060"/>
                </a:solidFill>
              </a:rPr>
              <a:t>Pressure between two surfaces</a:t>
            </a:r>
          </a:p>
          <a:p>
            <a:pPr marL="857250" lvl="1" indent="-400050">
              <a:buFont typeface="+mj-lt"/>
              <a:buAutoNum type="romanLcPeriod"/>
            </a:pPr>
            <a:r>
              <a:rPr lang="en-US" sz="2400" dirty="0" smtClean="0">
                <a:solidFill>
                  <a:srgbClr val="002060"/>
                </a:solidFill>
              </a:rPr>
              <a:t>Cutting between two surfaces</a:t>
            </a:r>
          </a:p>
          <a:p>
            <a:pPr marL="857250" lvl="1" indent="-400050">
              <a:buFont typeface="+mj-lt"/>
              <a:buAutoNum type="romanLcPeriod"/>
            </a:pPr>
            <a:r>
              <a:rPr lang="en-US" sz="2400" dirty="0" smtClean="0">
                <a:solidFill>
                  <a:srgbClr val="002060"/>
                </a:solidFill>
              </a:rPr>
              <a:t>Shear stresses</a:t>
            </a:r>
          </a:p>
          <a:p>
            <a:pPr marL="857250" lvl="1" indent="-400050">
              <a:buFont typeface="+mj-lt"/>
              <a:buAutoNum type="romanLcPeriod"/>
            </a:pPr>
            <a:r>
              <a:rPr lang="en-US" sz="2400" dirty="0" smtClean="0">
                <a:solidFill>
                  <a:srgbClr val="002060"/>
                </a:solidFill>
              </a:rPr>
              <a:t>Impact against solid surfaces</a:t>
            </a:r>
          </a:p>
          <a:p>
            <a:pPr marL="857250" lvl="1" indent="-400050">
              <a:buFont typeface="+mj-lt"/>
              <a:buAutoNum type="romanLcPeriod"/>
            </a:pPr>
            <a:r>
              <a:rPr lang="en-US" sz="2400" dirty="0" smtClean="0">
                <a:solidFill>
                  <a:srgbClr val="002060"/>
                </a:solidFill>
              </a:rPr>
              <a:t>Impact with another particles</a:t>
            </a:r>
          </a:p>
          <a:p>
            <a:pPr marL="857250" lvl="1" indent="-400050">
              <a:buFont typeface="+mj-lt"/>
              <a:buAutoNum type="romanLcPeriod"/>
            </a:pPr>
            <a:r>
              <a:rPr lang="en-US" sz="2400" dirty="0" smtClean="0">
                <a:solidFill>
                  <a:srgbClr val="002060"/>
                </a:solidFill>
              </a:rPr>
              <a:t>Shearing in surrounding medium</a:t>
            </a:r>
          </a:p>
          <a:p>
            <a:pPr marL="857250" lvl="1" indent="-400050">
              <a:buFont typeface="+mj-lt"/>
              <a:buAutoNum type="romanLcPeriod"/>
            </a:pPr>
            <a:r>
              <a:rPr lang="en-US" sz="2400" dirty="0" smtClean="0">
                <a:solidFill>
                  <a:srgbClr val="002060"/>
                </a:solidFill>
              </a:rPr>
              <a:t>Rubbing or Friction</a:t>
            </a:r>
          </a:p>
          <a:p>
            <a:pPr marL="857250" lvl="1" indent="-400050">
              <a:buFont typeface="+mj-lt"/>
              <a:buAutoNum type="romanLcPeriod"/>
            </a:pPr>
            <a:r>
              <a:rPr lang="en-US" sz="2400" dirty="0" smtClean="0">
                <a:solidFill>
                  <a:srgbClr val="002060"/>
                </a:solidFill>
              </a:rPr>
              <a:t>Size reduction through non-mechanical means such as radiation, heat, electricity or explosion.</a:t>
            </a:r>
          </a:p>
          <a:p>
            <a:pPr marL="857250" lvl="1" indent="-400050">
              <a:buFont typeface="+mj-lt"/>
              <a:buAutoNum type="romanLcPeriod"/>
            </a:pPr>
            <a:r>
              <a:rPr lang="en-US" sz="2400" dirty="0" smtClean="0">
                <a:solidFill>
                  <a:srgbClr val="002060"/>
                </a:solidFill>
              </a:rPr>
              <a:t>Combination of these mechanisms</a:t>
            </a:r>
          </a:p>
          <a:p>
            <a:pPr>
              <a:buNone/>
            </a:pPr>
            <a:endParaRPr lang="en-US" sz="2200" dirty="0" smtClean="0">
              <a:solidFill>
                <a:srgbClr val="002060"/>
              </a:solidFill>
            </a:endParaRPr>
          </a:p>
          <a:p>
            <a:pPr>
              <a:buNone/>
            </a:pPr>
            <a:endParaRPr lang="en-US" dirty="0" smtClean="0"/>
          </a:p>
          <a:p>
            <a:pPr>
              <a:buNone/>
            </a:pPr>
            <a:endParaRPr lang="en-US" dirty="0" smtClean="0"/>
          </a:p>
          <a:p>
            <a:pPr>
              <a:buNone/>
            </a:pPr>
            <a:endParaRPr lang="en-US" dirty="0" smtClean="0"/>
          </a:p>
          <a:p>
            <a:r>
              <a:rPr lang="en-US" sz="700" dirty="0" smtClean="0"/>
              <a:t> </a:t>
            </a: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lstStyle/>
          <a:p>
            <a:r>
              <a:rPr lang="en-US" sz="2800" b="1" dirty="0" smtClean="0">
                <a:solidFill>
                  <a:srgbClr val="FF0000"/>
                </a:solidFill>
              </a:rPr>
              <a:t>Commercial Size Reduction Machines and Applications</a:t>
            </a:r>
            <a:endParaRPr lang="en-US" sz="2800" b="1" dirty="0">
              <a:solidFill>
                <a:srgbClr val="FF0000"/>
              </a:solidFill>
            </a:endParaRPr>
          </a:p>
        </p:txBody>
      </p:sp>
      <p:sp>
        <p:nvSpPr>
          <p:cNvPr id="3" name="Content Placeholder 2"/>
          <p:cNvSpPr>
            <a:spLocks noGrp="1"/>
          </p:cNvSpPr>
          <p:nvPr>
            <p:ph idx="1"/>
          </p:nvPr>
        </p:nvSpPr>
        <p:spPr>
          <a:xfrm>
            <a:off x="152400" y="990600"/>
            <a:ext cx="8839200" cy="5715000"/>
          </a:xfrm>
        </p:spPr>
        <p:txBody>
          <a:bodyPr/>
          <a:lstStyle/>
          <a:p>
            <a:pPr algn="just">
              <a:buFont typeface="Wingdings" pitchFamily="2" charset="2"/>
              <a:buChar char="Ø"/>
            </a:pPr>
            <a:r>
              <a:rPr lang="en-US" sz="2400" dirty="0" smtClean="0"/>
              <a:t>Pinned Disc Mill: Impact mechanism- Peripheral velocity 80-160 m/s- Cocoa Kernels roasted nuts and sugar crystals </a:t>
            </a:r>
            <a:r>
              <a:rPr lang="en-US" sz="2400" dirty="0" smtClean="0"/>
              <a:t>breaking. </a:t>
            </a:r>
            <a:endParaRPr lang="en-US" sz="2400" dirty="0" smtClean="0"/>
          </a:p>
          <a:p>
            <a:pPr algn="just">
              <a:buFont typeface="Wingdings" pitchFamily="2" charset="2"/>
              <a:buChar char="Ø"/>
            </a:pPr>
            <a:r>
              <a:rPr lang="en-US" sz="2400" dirty="0" smtClean="0"/>
              <a:t>Blast Mill: Impact </a:t>
            </a:r>
            <a:r>
              <a:rPr lang="en-US" sz="2400" dirty="0" err="1" smtClean="0"/>
              <a:t>mecahnisms</a:t>
            </a:r>
            <a:r>
              <a:rPr lang="en-US" sz="2400" dirty="0" smtClean="0"/>
              <a:t>- 40- 110 m/s – similar applications</a:t>
            </a:r>
          </a:p>
          <a:p>
            <a:pPr algn="just">
              <a:buFont typeface="Wingdings" pitchFamily="2" charset="2"/>
              <a:buChar char="Ø"/>
            </a:pPr>
            <a:r>
              <a:rPr lang="en-US" sz="2400" dirty="0" smtClean="0"/>
              <a:t>Disc Beater mill: Impact and shear mechanisms- 70-90 m/s- Common cereal grains and milk powder grinding</a:t>
            </a:r>
          </a:p>
          <a:p>
            <a:pPr algn="just">
              <a:buFont typeface="Wingdings" pitchFamily="2" charset="2"/>
              <a:buChar char="Ø"/>
            </a:pPr>
            <a:r>
              <a:rPr lang="en-US" sz="2400" dirty="0" smtClean="0"/>
              <a:t>Hammer Cage wheel: Impact- 70-90 m/s - Ginger Roots and bark for drugs preparation</a:t>
            </a:r>
          </a:p>
          <a:p>
            <a:pPr algn="just">
              <a:buFont typeface="Wingdings" pitchFamily="2" charset="2"/>
              <a:buChar char="Ø"/>
            </a:pPr>
            <a:r>
              <a:rPr lang="en-US" sz="2400" dirty="0" smtClean="0"/>
              <a:t>Toothed Disc mill (Vertical): Rubbing and shearing- 4 -8 m/s – Granulating Frozen coffee extract</a:t>
            </a:r>
          </a:p>
          <a:p>
            <a:pPr algn="just">
              <a:buFont typeface="Wingdings" pitchFamily="2" charset="2"/>
              <a:buChar char="Ø"/>
            </a:pPr>
            <a:r>
              <a:rPr lang="en-US" sz="2400" dirty="0" smtClean="0"/>
              <a:t>Toothed Disc Mill (Horizontal): Rubbing and shearing- 17 m/s- </a:t>
            </a:r>
            <a:r>
              <a:rPr lang="en-US" sz="2400" dirty="0" err="1" smtClean="0"/>
              <a:t>Degermination</a:t>
            </a:r>
            <a:r>
              <a:rPr lang="en-US" sz="2400" dirty="0" smtClean="0"/>
              <a:t> of corn, Fish meal production, spice extraction</a:t>
            </a:r>
          </a:p>
          <a:p>
            <a:pPr algn="just">
              <a:buNone/>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solidFill>
                  <a:srgbClr val="FF0000"/>
                </a:solidFill>
              </a:rPr>
              <a:t>Modes of operating of size reduction Plant</a:t>
            </a:r>
            <a:endParaRPr lang="en-US" sz="3200" dirty="0"/>
          </a:p>
        </p:txBody>
      </p:sp>
      <p:sp>
        <p:nvSpPr>
          <p:cNvPr id="3" name="Content Placeholder 2"/>
          <p:cNvSpPr>
            <a:spLocks noGrp="1"/>
          </p:cNvSpPr>
          <p:nvPr>
            <p:ph idx="1"/>
          </p:nvPr>
        </p:nvSpPr>
        <p:spPr>
          <a:xfrm>
            <a:off x="457200" y="1143000"/>
            <a:ext cx="8229600" cy="4983163"/>
          </a:xfrm>
        </p:spPr>
        <p:txBody>
          <a:bodyPr/>
          <a:lstStyle/>
          <a:p>
            <a:pPr algn="just">
              <a:buFont typeface="Wingdings" pitchFamily="2" charset="2"/>
              <a:buChar char="Ø"/>
            </a:pPr>
            <a:r>
              <a:rPr lang="en-US" sz="2400" dirty="0" smtClean="0">
                <a:solidFill>
                  <a:srgbClr val="FF0000"/>
                </a:solidFill>
              </a:rPr>
              <a:t>Open Circuit Grinding: </a:t>
            </a:r>
            <a:r>
              <a:rPr lang="en-US" sz="2400" dirty="0" smtClean="0"/>
              <a:t>No restriction to come out the caught products by rolling and feeding</a:t>
            </a:r>
          </a:p>
          <a:p>
            <a:pPr algn="just">
              <a:buFont typeface="Wingdings" pitchFamily="2" charset="2"/>
              <a:buChar char="Ø"/>
            </a:pPr>
            <a:r>
              <a:rPr lang="en-US" sz="2400" dirty="0" smtClean="0">
                <a:solidFill>
                  <a:srgbClr val="FF0000"/>
                </a:solidFill>
              </a:rPr>
              <a:t>Choke Feeding: </a:t>
            </a:r>
            <a:r>
              <a:rPr lang="en-US" sz="2400" dirty="0" smtClean="0"/>
              <a:t>When the feed rate exceeds the product rate, the condition is known as choke feeding. In choke feeding, particle breakage occurs between the plates and particles and between the particles themselves. Choke feeding produces fines; desirable for liberation purposes. Depending upon the requirement of size of product, the screen may be changed to avoid choking.</a:t>
            </a:r>
          </a:p>
          <a:p>
            <a:pPr algn="just">
              <a:buFont typeface="Wingdings" pitchFamily="2" charset="2"/>
              <a:buChar char="Ø"/>
            </a:pPr>
            <a:r>
              <a:rPr lang="en-US" sz="2400" dirty="0" smtClean="0">
                <a:solidFill>
                  <a:srgbClr val="FF0000"/>
                </a:solidFill>
              </a:rPr>
              <a:t>Free Crushing: </a:t>
            </a:r>
            <a:r>
              <a:rPr lang="en-US" sz="2400" dirty="0" smtClean="0"/>
              <a:t>Two rollers rotating in opposite direction caught the materials to be crushed and allow to come out.</a:t>
            </a:r>
          </a:p>
          <a:p>
            <a:pPr algn="just">
              <a:buNone/>
            </a:pPr>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Modes of operating of size reduction Plant</a:t>
            </a:r>
            <a:endParaRPr lang="en-US" sz="2800" dirty="0"/>
          </a:p>
        </p:txBody>
      </p:sp>
      <p:sp>
        <p:nvSpPr>
          <p:cNvPr id="3" name="Content Placeholder 2"/>
          <p:cNvSpPr>
            <a:spLocks noGrp="1"/>
          </p:cNvSpPr>
          <p:nvPr>
            <p:ph idx="1"/>
          </p:nvPr>
        </p:nvSpPr>
        <p:spPr>
          <a:xfrm>
            <a:off x="533400" y="762000"/>
            <a:ext cx="8153400" cy="5715000"/>
          </a:xfrm>
        </p:spPr>
        <p:txBody>
          <a:bodyPr/>
          <a:lstStyle/>
          <a:p>
            <a:pPr algn="just">
              <a:buFont typeface="Wingdings" pitchFamily="2" charset="2"/>
              <a:buChar char="Ø"/>
            </a:pPr>
            <a:r>
              <a:rPr lang="en-US" sz="2400" dirty="0" smtClean="0">
                <a:solidFill>
                  <a:srgbClr val="FF0000"/>
                </a:solidFill>
              </a:rPr>
              <a:t>Wet milling: </a:t>
            </a:r>
          </a:p>
          <a:p>
            <a:pPr marL="971550" lvl="1" indent="-514350" algn="just">
              <a:buFont typeface="+mj-lt"/>
              <a:buAutoNum type="romanLcPeriod"/>
            </a:pPr>
            <a:r>
              <a:rPr lang="en-US" sz="2200" dirty="0" smtClean="0"/>
              <a:t>Wet-milling is a process in which feed material is steeped in water, with or without sulfur dioxide, to soften the seed kernel in order to help separate the kernel’s various components. </a:t>
            </a:r>
          </a:p>
          <a:p>
            <a:pPr marL="971550" lvl="1" indent="-514350" algn="just">
              <a:buFont typeface="+mj-lt"/>
              <a:buAutoNum type="romanLcPeriod"/>
            </a:pPr>
            <a:r>
              <a:rPr lang="en-US" sz="2200" dirty="0" smtClean="0"/>
              <a:t>The feed material is carried through the action zone of the mill in a stream of water. For example, wet-milling plants can separate a 56-pound bushel of corn into more than 31 pounds of cornstarch (which in turn can be converted into corn syrups or corn ethanol), 15 pounds of corn gluten meal for use in animal feed, and nearly 2 pounds of corn oil. Wet milling of soybean is preferred.</a:t>
            </a:r>
            <a:r>
              <a:rPr lang="en-US" sz="2200" b="1" dirty="0" smtClean="0"/>
              <a:t> </a:t>
            </a:r>
            <a:endParaRPr lang="en-US" sz="2200" dirty="0" smtClean="0"/>
          </a:p>
          <a:p>
            <a:pPr algn="just">
              <a:buFont typeface="Wingdings" pitchFamily="2" charset="2"/>
              <a:buChar char="Ø"/>
            </a:pPr>
            <a:r>
              <a:rPr lang="en-US" sz="2400" dirty="0" smtClean="0">
                <a:solidFill>
                  <a:srgbClr val="FF0000"/>
                </a:solidFill>
              </a:rPr>
              <a:t>Close Circuit Feeding: </a:t>
            </a:r>
            <a:r>
              <a:rPr lang="en-US" sz="2400" dirty="0" smtClean="0"/>
              <a:t>Classifier is followed by mill where oversize particles are retained and undersize particles pass through screen. The oversize particles are again fed with original feed to mill.</a:t>
            </a:r>
          </a:p>
          <a:p>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Factors Governing the size reduction process</a:t>
            </a:r>
            <a:endParaRPr lang="en-US" sz="2800" b="1" dirty="0">
              <a:solidFill>
                <a:srgbClr val="FF0000"/>
              </a:solidFill>
            </a:endParaRPr>
          </a:p>
        </p:txBody>
      </p:sp>
      <p:sp>
        <p:nvSpPr>
          <p:cNvPr id="3" name="Content Placeholder 2"/>
          <p:cNvSpPr>
            <a:spLocks noGrp="1"/>
          </p:cNvSpPr>
          <p:nvPr>
            <p:ph idx="1"/>
          </p:nvPr>
        </p:nvSpPr>
        <p:spPr>
          <a:xfrm>
            <a:off x="152400" y="685800"/>
            <a:ext cx="8763000" cy="6172200"/>
          </a:xfrm>
        </p:spPr>
        <p:txBody>
          <a:bodyPr/>
          <a:lstStyle/>
          <a:p>
            <a:pPr algn="just">
              <a:buFont typeface="Wingdings" pitchFamily="2" charset="2"/>
              <a:buChar char="Ø"/>
            </a:pPr>
            <a:r>
              <a:rPr lang="en-US" sz="2400" b="1" dirty="0" smtClean="0">
                <a:solidFill>
                  <a:srgbClr val="FF0000"/>
                </a:solidFill>
              </a:rPr>
              <a:t>Moisture content of the feed: </a:t>
            </a:r>
            <a:r>
              <a:rPr lang="en-US" sz="2400" dirty="0" smtClean="0"/>
              <a:t>Grinding rate, efficiency and throughput of mill decreases with increase in moisture content of the feed. It also increases choking and sticking of materials. If the feed materials is too dry, it may not breakdown in an appropriate way and break into particles which may not be separated by the screens and may contaminate the white flour. Each type of grains will have an optimum moisture content for milling.</a:t>
            </a:r>
          </a:p>
          <a:p>
            <a:pPr algn="just">
              <a:buFont typeface="Wingdings" pitchFamily="2" charset="2"/>
              <a:buChar char="Ø"/>
            </a:pPr>
            <a:r>
              <a:rPr lang="en-US" sz="2400" b="1" dirty="0" smtClean="0">
                <a:solidFill>
                  <a:srgbClr val="FF0000"/>
                </a:solidFill>
              </a:rPr>
              <a:t>Temperature Sensitivity of the feed: </a:t>
            </a:r>
            <a:r>
              <a:rPr lang="en-US" sz="2400" dirty="0" smtClean="0"/>
              <a:t>The generated heat can cause the temperature of the feed to rise significantly and a loss in quality could result. If softening or melting temperatures of the materials are exceeded, the performance of the mill may be impaired. Some mills are equipped with cooling jackets to reduce the heating effects. Cryogenic milling i.e. mixing solid CO2 or liquid nitrogen with feed reduces undesirable heating effects for fibrous materials like meat.</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Factors Governing the size reduction process &amp; selection of mechanisms</a:t>
            </a:r>
            <a:endParaRPr lang="en-US" sz="2800" dirty="0"/>
          </a:p>
        </p:txBody>
      </p:sp>
      <p:sp>
        <p:nvSpPr>
          <p:cNvPr id="3" name="Content Placeholder 2"/>
          <p:cNvSpPr>
            <a:spLocks noGrp="1"/>
          </p:cNvSpPr>
          <p:nvPr>
            <p:ph idx="1"/>
          </p:nvPr>
        </p:nvSpPr>
        <p:spPr>
          <a:xfrm>
            <a:off x="457200" y="1066800"/>
            <a:ext cx="8229600" cy="5638800"/>
          </a:xfrm>
        </p:spPr>
        <p:txBody>
          <a:bodyPr/>
          <a:lstStyle/>
          <a:p>
            <a:pPr algn="just">
              <a:buFont typeface="Wingdings" pitchFamily="2" charset="2"/>
              <a:buChar char="Ø"/>
            </a:pPr>
            <a:r>
              <a:rPr lang="en-US" sz="2400" b="1" dirty="0" smtClean="0">
                <a:solidFill>
                  <a:srgbClr val="FF0000"/>
                </a:solidFill>
              </a:rPr>
              <a:t>Mechanical Properties of materials: </a:t>
            </a:r>
            <a:r>
              <a:rPr lang="en-US" sz="2400" dirty="0" smtClean="0"/>
              <a:t>Power requirement increases with increase in mill speed, fineness modulus and also with hard materials having higher modulus of elasticity. </a:t>
            </a:r>
          </a:p>
          <a:p>
            <a:pPr algn="just">
              <a:buFont typeface="Wingdings" pitchFamily="2" charset="2"/>
              <a:buChar char="Ø"/>
            </a:pPr>
            <a:r>
              <a:rPr lang="en-US" sz="2400" dirty="0" smtClean="0"/>
              <a:t>The brittle materials fracture rapidly above the elastic limit. If the harder material is ductile, it will deform extensively before break down at ultimate yield point. It will require more energy to break. </a:t>
            </a:r>
          </a:p>
          <a:p>
            <a:pPr algn="just">
              <a:buFont typeface="Wingdings" pitchFamily="2" charset="2"/>
              <a:buChar char="Ø"/>
            </a:pPr>
            <a:r>
              <a:rPr lang="en-US" sz="2400" dirty="0" smtClean="0"/>
              <a:t>For very hard materials, the dwell time in action zone must be extended, which may mean a lower throughput or the use of a relatively large mill. The working surfaces should be made of hard wearing materials such as manganese steel for handling very hard abrasive materials.</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dirty="0" smtClean="0">
                <a:solidFill>
                  <a:srgbClr val="FF0000"/>
                </a:solidFill>
              </a:rPr>
              <a:t>Roller Mill</a:t>
            </a:r>
            <a:endParaRPr lang="en-US" sz="3200" dirty="0">
              <a:solidFill>
                <a:srgbClr val="FF0000"/>
              </a:solidFill>
            </a:endParaRPr>
          </a:p>
        </p:txBody>
      </p:sp>
      <p:sp>
        <p:nvSpPr>
          <p:cNvPr id="3" name="Content Placeholder 2"/>
          <p:cNvSpPr>
            <a:spLocks noGrp="1"/>
          </p:cNvSpPr>
          <p:nvPr>
            <p:ph idx="1"/>
          </p:nvPr>
        </p:nvSpPr>
        <p:spPr>
          <a:xfrm>
            <a:off x="457200" y="838200"/>
            <a:ext cx="8229600" cy="5287963"/>
          </a:xfrm>
        </p:spPr>
        <p:txBody>
          <a:bodyPr/>
          <a:lstStyle/>
          <a:p>
            <a:pPr algn="just">
              <a:buFont typeface="Wingdings" pitchFamily="2" charset="2"/>
              <a:buChar char="Ø"/>
            </a:pPr>
            <a:r>
              <a:rPr lang="en-US" sz="2400" dirty="0" smtClean="0"/>
              <a:t>Two cylindrical steel rolls mounted on horizontal axes and rotating towards each other. The feed is directed between the rollers from above. They are nipped and pulled through the rolls where they are subjected to compressive forces, which bring about their break down.</a:t>
            </a:r>
          </a:p>
          <a:p>
            <a:pPr algn="just">
              <a:buNone/>
            </a:pPr>
            <a:endParaRPr lang="en-US" sz="2400" dirty="0" smtClean="0"/>
          </a:p>
          <a:p>
            <a:pPr algn="just">
              <a:buFont typeface="Wingdings" pitchFamily="2" charset="2"/>
              <a:buChar char="Ø"/>
            </a:pPr>
            <a:r>
              <a:rPr lang="en-US" sz="2400" dirty="0" smtClean="0"/>
              <a:t>If the rollers turn at different speeds, shear forces may be generated which will also contribute to the breakdown of the feed.</a:t>
            </a:r>
            <a:endParaRPr lang="en-US" sz="2400" dirty="0"/>
          </a:p>
        </p:txBody>
      </p:sp>
      <p:pic>
        <p:nvPicPr>
          <p:cNvPr id="1026" name="Picture 2" descr="C:\Users\jhangir\Desktop\roller mill.png"/>
          <p:cNvPicPr>
            <a:picLocks noChangeAspect="1" noChangeArrowheads="1"/>
          </p:cNvPicPr>
          <p:nvPr/>
        </p:nvPicPr>
        <p:blipFill>
          <a:blip r:embed="rId2"/>
          <a:srcRect/>
          <a:stretch>
            <a:fillRect/>
          </a:stretch>
        </p:blipFill>
        <p:spPr bwMode="auto">
          <a:xfrm>
            <a:off x="2362200" y="4343400"/>
            <a:ext cx="4572000" cy="228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dirty="0" smtClean="0">
                <a:solidFill>
                  <a:srgbClr val="FF0000"/>
                </a:solidFill>
              </a:rPr>
              <a:t>Ball Mill</a:t>
            </a:r>
            <a:endParaRPr lang="en-US" sz="32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Font typeface="Wingdings" pitchFamily="2" charset="2"/>
              <a:buChar char="Ø"/>
            </a:pPr>
            <a:r>
              <a:rPr lang="en-US" sz="2400" dirty="0" smtClean="0"/>
              <a:t>Both shearing and Impact forces are utilized in the size reduction,</a:t>
            </a:r>
          </a:p>
          <a:p>
            <a:pPr>
              <a:buFont typeface="Wingdings" pitchFamily="2" charset="2"/>
              <a:buChar char="Ø"/>
            </a:pPr>
            <a:r>
              <a:rPr lang="en-US" sz="2400" dirty="0" smtClean="0"/>
              <a:t>The unit consists of horizontal slow speed rotating cylinder containing a charge of steel balls or flint stones.</a:t>
            </a:r>
          </a:p>
          <a:p>
            <a:pPr>
              <a:buFont typeface="Wingdings" pitchFamily="2" charset="2"/>
              <a:buChar char="Ø"/>
            </a:pPr>
            <a:r>
              <a:rPr lang="en-US" sz="2400" dirty="0" smtClean="0"/>
              <a:t>As the cylinder rotates, the balls are lifted up the sides of the cylinder and drop on to the materials being comminuted. The balls also tumble over each other, exerting a shearing action on the feed materials. Balls sizes are usually in the range of 1- 6 inches. Small balls give more point of contacts but larger balls give greater impact.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35679862</TotalTime>
  <Words>1126</Words>
  <Application>Microsoft Office PowerPoint</Application>
  <PresentationFormat>On-screen Show (4:3)</PresentationFormat>
  <Paragraphs>82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Mechanisms and Machines in Size Reduction</vt:lpstr>
      <vt:lpstr> Mechanisms in size reductions</vt:lpstr>
      <vt:lpstr>Commercial Size Reduction Machines and Applications</vt:lpstr>
      <vt:lpstr>Modes of operating of size reduction Plant</vt:lpstr>
      <vt:lpstr>Modes of operating of size reduction Plant</vt:lpstr>
      <vt:lpstr>Factors Governing the size reduction process</vt:lpstr>
      <vt:lpstr>Factors Governing the size reduction process &amp; selection of mechanisms</vt:lpstr>
      <vt:lpstr>Roller Mill</vt:lpstr>
      <vt:lpstr>Ball Mill</vt:lpstr>
      <vt:lpstr>Critical speed of the Ball Mill</vt:lpstr>
      <vt:lpstr>Ball Mill</vt:lpstr>
      <vt:lpstr>Ball Mill</vt:lpstr>
      <vt:lpstr>Pin Mill (Pin-disc mill)</vt:lpstr>
      <vt:lpstr>Pin mills</vt:lpstr>
      <vt:lpstr>Fluid Energy Jet Mill</vt:lpstr>
      <vt:lpstr>Fluid  (Air) Energy Jet Mill</vt:lpstr>
      <vt:lpstr>Rod Mill</vt:lpstr>
      <vt:lpstr>Slide 18</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266</cp:revision>
  <dcterms:created xsi:type="dcterms:W3CDTF">2007-11-06T10:48:03Z</dcterms:created>
  <dcterms:modified xsi:type="dcterms:W3CDTF">2020-05-31T17:30:31Z</dcterms:modified>
</cp:coreProperties>
</file>