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CAF49E-D00C-4AF4-88AA-A28A818A3C6D}" type="datetimeFigureOut">
              <a:rPr lang="en-US" smtClean="0"/>
              <a:pPr/>
              <a:t>4/30/2020</a:t>
            </a:fld>
            <a:endParaRPr lang="en-IN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DFFEFA-65E4-41FF-964C-388CB8C05E6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CAF49E-D00C-4AF4-88AA-A28A818A3C6D}" type="datetimeFigureOut">
              <a:rPr lang="en-US" smtClean="0"/>
              <a:pPr/>
              <a:t>4/30/2020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DFFEFA-65E4-41FF-964C-388CB8C05E6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CAF49E-D00C-4AF4-88AA-A28A818A3C6D}" type="datetimeFigureOut">
              <a:rPr lang="en-US" smtClean="0"/>
              <a:pPr/>
              <a:t>4/30/2020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DFFEFA-65E4-41FF-964C-388CB8C05E6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CAF49E-D00C-4AF4-88AA-A28A818A3C6D}" type="datetimeFigureOut">
              <a:rPr lang="en-US" smtClean="0"/>
              <a:pPr/>
              <a:t>4/30/2020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DFFEFA-65E4-41FF-964C-388CB8C05E6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CAF49E-D00C-4AF4-88AA-A28A818A3C6D}" type="datetimeFigureOut">
              <a:rPr lang="en-US" smtClean="0"/>
              <a:pPr/>
              <a:t>4/30/2020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DFFEFA-65E4-41FF-964C-388CB8C05E6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CAF49E-D00C-4AF4-88AA-A28A818A3C6D}" type="datetimeFigureOut">
              <a:rPr lang="en-US" smtClean="0"/>
              <a:pPr/>
              <a:t>4/30/2020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DFFEFA-65E4-41FF-964C-388CB8C05E6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CAF49E-D00C-4AF4-88AA-A28A818A3C6D}" type="datetimeFigureOut">
              <a:rPr lang="en-US" smtClean="0"/>
              <a:pPr/>
              <a:t>4/30/2020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DFFEFA-65E4-41FF-964C-388CB8C05E6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CAF49E-D00C-4AF4-88AA-A28A818A3C6D}" type="datetimeFigureOut">
              <a:rPr lang="en-US" smtClean="0"/>
              <a:pPr/>
              <a:t>4/30/2020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DFFEFA-65E4-41FF-964C-388CB8C05E6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CAF49E-D00C-4AF4-88AA-A28A818A3C6D}" type="datetimeFigureOut">
              <a:rPr lang="en-US" smtClean="0"/>
              <a:pPr/>
              <a:t>4/30/2020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DFFEFA-65E4-41FF-964C-388CB8C05E6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CAF49E-D00C-4AF4-88AA-A28A818A3C6D}" type="datetimeFigureOut">
              <a:rPr lang="en-US" smtClean="0"/>
              <a:pPr/>
              <a:t>4/30/2020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DFFEFA-65E4-41FF-964C-388CB8C05E6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CAF49E-D00C-4AF4-88AA-A28A818A3C6D}" type="datetimeFigureOut">
              <a:rPr lang="en-US" smtClean="0"/>
              <a:pPr/>
              <a:t>4/30/2020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DFFEFA-65E4-41FF-964C-388CB8C05E6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1CAF49E-D00C-4AF4-88AA-A28A818A3C6D}" type="datetimeFigureOut">
              <a:rPr lang="en-US" smtClean="0"/>
              <a:pPr/>
              <a:t>4/30/2020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1DFFEFA-65E4-41FF-964C-388CB8C05E6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1538" y="928670"/>
            <a:ext cx="7772400" cy="2041529"/>
          </a:xfrm>
        </p:spPr>
        <p:txBody>
          <a:bodyPr>
            <a:noAutofit/>
          </a:bodyPr>
          <a:lstStyle/>
          <a:p>
            <a:pPr algn="ctr"/>
            <a:r>
              <a:rPr lang="en-IN" sz="2800" b="1" dirty="0"/>
              <a:t>MANAGING COMPETITION AND ENTREPRENEURSHIP DEVELOPMENT PROGRAMMES</a:t>
            </a:r>
            <a:r>
              <a:rPr lang="en-IN" sz="2800" dirty="0"/>
              <a:t/>
            </a:r>
            <a:br>
              <a:rPr lang="en-IN" sz="2800" dirty="0"/>
            </a:br>
            <a:endParaRPr lang="en-IN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3605226"/>
            <a:ext cx="7406640" cy="1752600"/>
          </a:xfrm>
        </p:spPr>
        <p:txBody>
          <a:bodyPr>
            <a:normAutofit lnSpcReduction="10000"/>
          </a:bodyPr>
          <a:lstStyle/>
          <a:p>
            <a:pPr algn="ctr"/>
            <a:r>
              <a:rPr lang="en-IN" sz="2600" dirty="0" smtClean="0"/>
              <a:t>Entrepreneurship Development and Industrial Consultancy (DBM-421)</a:t>
            </a:r>
            <a:endParaRPr lang="en-IN" dirty="0" smtClean="0"/>
          </a:p>
          <a:p>
            <a:pPr algn="ctr"/>
            <a:endParaRPr lang="en-IN" dirty="0" smtClean="0"/>
          </a:p>
          <a:p>
            <a:pPr algn="ctr"/>
            <a:r>
              <a:rPr lang="en-IN" dirty="0" smtClean="0"/>
              <a:t>A K JHA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IN" sz="3200" b="1" dirty="0" smtClean="0"/>
              <a:t>Entrepreneurship Development Programmes (EDP)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600200"/>
            <a:ext cx="7929618" cy="4829196"/>
          </a:xfrm>
        </p:spPr>
        <p:txBody>
          <a:bodyPr>
            <a:noAutofit/>
          </a:bodyPr>
          <a:lstStyle/>
          <a:p>
            <a:pPr algn="just"/>
            <a:r>
              <a:rPr lang="en-IN" sz="2800" dirty="0" smtClean="0"/>
              <a:t>Entrepreneurship development Programmes are designed to help a person who is willing to start a new venture. </a:t>
            </a:r>
          </a:p>
          <a:p>
            <a:pPr algn="just"/>
            <a:r>
              <a:rPr lang="en-IN" sz="2800" dirty="0" smtClean="0"/>
              <a:t>The motive of the EDP is to train and develop the entrepreneurial skills of a person to make him able to run the business successfully. </a:t>
            </a:r>
          </a:p>
          <a:p>
            <a:pPr algn="just"/>
            <a:r>
              <a:rPr lang="en-IN" sz="2800" dirty="0" smtClean="0"/>
              <a:t>EDPs focus on developing </a:t>
            </a:r>
            <a:r>
              <a:rPr lang="en-IN" sz="2800" dirty="0"/>
              <a:t>the capabilities of </a:t>
            </a:r>
            <a:r>
              <a:rPr lang="en-IN" sz="2800" dirty="0" smtClean="0"/>
              <a:t>the entrepreneurs to effectively address the challenges associated with the business under the competitive business environment. </a:t>
            </a:r>
            <a:endParaRPr lang="en-IN" sz="2800" dirty="0"/>
          </a:p>
          <a:p>
            <a:pPr>
              <a:buNone/>
            </a:pPr>
            <a:r>
              <a:rPr lang="en-IN" sz="2800" dirty="0"/>
              <a:t/>
            </a:r>
            <a:br>
              <a:rPr lang="en-IN" sz="2800" dirty="0"/>
            </a:br>
            <a:endParaRPr lang="en-IN" sz="2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IN" sz="3200" b="1" dirty="0" smtClean="0">
                <a:effectLst/>
              </a:rPr>
              <a:t>Objective of Entrepreneurship Development Programme</a:t>
            </a:r>
            <a:endParaRPr lang="en-IN" sz="32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600200"/>
            <a:ext cx="8072494" cy="4900634"/>
          </a:xfrm>
        </p:spPr>
        <p:txBody>
          <a:bodyPr>
            <a:normAutofit fontScale="77500" lnSpcReduction="20000"/>
          </a:bodyPr>
          <a:lstStyle/>
          <a:p>
            <a:pPr marL="857250" indent="-514350" algn="just">
              <a:buFont typeface="+mj-lt"/>
              <a:buAutoNum type="arabicPeriod"/>
            </a:pPr>
            <a:r>
              <a:rPr lang="en-IN" dirty="0" smtClean="0"/>
              <a:t>Inculcate </a:t>
            </a:r>
            <a:r>
              <a:rPr lang="en-IN" dirty="0"/>
              <a:t>and reinforce the</a:t>
            </a:r>
            <a:r>
              <a:rPr lang="en-IN" b="1" dirty="0"/>
              <a:t> </a:t>
            </a:r>
            <a:r>
              <a:rPr lang="en-IN" dirty="0" smtClean="0"/>
              <a:t>entrepreneurial skills  and capability</a:t>
            </a:r>
            <a:r>
              <a:rPr lang="en-IN" dirty="0"/>
              <a:t>.</a:t>
            </a:r>
          </a:p>
          <a:p>
            <a:pPr marL="857250" indent="-514350" algn="just">
              <a:buFont typeface="+mj-lt"/>
              <a:buAutoNum type="arabicPeriod"/>
            </a:pPr>
            <a:r>
              <a:rPr lang="en-IN" dirty="0" smtClean="0"/>
              <a:t>Select </a:t>
            </a:r>
            <a:r>
              <a:rPr lang="en-IN" dirty="0"/>
              <a:t>products and formulate project proposal for the same</a:t>
            </a:r>
            <a:r>
              <a:rPr lang="en-IN" dirty="0" smtClean="0"/>
              <a:t>.</a:t>
            </a:r>
          </a:p>
          <a:p>
            <a:pPr marL="857250" indent="-514350" algn="just">
              <a:buFont typeface="+mj-lt"/>
              <a:buAutoNum type="arabicPeriod"/>
            </a:pPr>
            <a:r>
              <a:rPr lang="en-IN" dirty="0" smtClean="0"/>
              <a:t>Analyse the environment</a:t>
            </a:r>
            <a:endParaRPr lang="en-IN" dirty="0"/>
          </a:p>
          <a:p>
            <a:pPr marL="857250" indent="-514350" algn="just">
              <a:buFont typeface="+mj-lt"/>
              <a:buAutoNum type="arabicPeriod"/>
            </a:pPr>
            <a:r>
              <a:rPr lang="en-IN" dirty="0" smtClean="0"/>
              <a:t>Provide </a:t>
            </a:r>
            <a:r>
              <a:rPr lang="en-IN" dirty="0"/>
              <a:t>detail knowledge about setting up of enterprise.</a:t>
            </a:r>
          </a:p>
          <a:p>
            <a:pPr marL="857250" indent="-514350" algn="just">
              <a:buFont typeface="+mj-lt"/>
              <a:buAutoNum type="arabicPeriod"/>
            </a:pPr>
            <a:r>
              <a:rPr lang="en-IN" dirty="0" smtClean="0"/>
              <a:t>Make </a:t>
            </a:r>
            <a:r>
              <a:rPr lang="en-IN" dirty="0"/>
              <a:t>them familiar with source </a:t>
            </a:r>
            <a:r>
              <a:rPr lang="en-IN" dirty="0" smtClean="0"/>
              <a:t>of financial </a:t>
            </a:r>
            <a:r>
              <a:rPr lang="en-IN" dirty="0"/>
              <a:t>help and other support for establishing an enterprise.</a:t>
            </a:r>
          </a:p>
          <a:p>
            <a:pPr marL="857250" indent="-514350" algn="just">
              <a:buFont typeface="+mj-lt"/>
              <a:buAutoNum type="arabicPeriod"/>
            </a:pPr>
            <a:r>
              <a:rPr lang="en-IN" dirty="0" smtClean="0"/>
              <a:t>Provide </a:t>
            </a:r>
            <a:r>
              <a:rPr lang="en-IN" dirty="0"/>
              <a:t>guidance and help in increasing necessary managerial skills to start and run an enterprise.</a:t>
            </a:r>
          </a:p>
          <a:p>
            <a:pPr marL="857250" indent="-514350" algn="just">
              <a:buFont typeface="+mj-lt"/>
              <a:buAutoNum type="arabicPeriod"/>
            </a:pPr>
            <a:r>
              <a:rPr lang="en-IN" dirty="0" smtClean="0"/>
              <a:t>Enable entrepreneur to take decision</a:t>
            </a:r>
          </a:p>
          <a:p>
            <a:pPr marL="857250" indent="-514350" algn="just">
              <a:buFont typeface="+mj-lt"/>
              <a:buAutoNum type="arabicPeriod"/>
            </a:pPr>
            <a:r>
              <a:rPr lang="en-IN" dirty="0" smtClean="0"/>
              <a:t>Enable to communicate </a:t>
            </a:r>
            <a:endParaRPr lang="en-IN" dirty="0"/>
          </a:p>
          <a:p>
            <a:pPr algn="just"/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71414"/>
            <a:ext cx="7686700" cy="654032"/>
          </a:xfrm>
        </p:spPr>
        <p:txBody>
          <a:bodyPr>
            <a:normAutofit fontScale="90000"/>
          </a:bodyPr>
          <a:lstStyle/>
          <a:p>
            <a:pPr algn="ctr"/>
            <a:r>
              <a:rPr lang="en-IN" b="1" dirty="0" smtClean="0"/>
              <a:t>Topics of EDP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857232"/>
            <a:ext cx="7929618" cy="585791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IN" sz="2800" b="1" dirty="0" smtClean="0"/>
              <a:t>An EDP focuses on following </a:t>
            </a:r>
            <a:r>
              <a:rPr lang="en-IN" sz="2800" dirty="0" smtClean="0"/>
              <a:t> </a:t>
            </a:r>
            <a:r>
              <a:rPr lang="en-IN" sz="2800" b="1" dirty="0" smtClean="0"/>
              <a:t>topics: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IN" sz="2800" b="1" dirty="0" smtClean="0"/>
              <a:t>Introduction</a:t>
            </a:r>
            <a:r>
              <a:rPr lang="en-IN" sz="2800" dirty="0" smtClean="0"/>
              <a:t> </a:t>
            </a:r>
          </a:p>
          <a:p>
            <a:pPr marL="179388" lvl="1" indent="-49213" algn="just">
              <a:buNone/>
            </a:pPr>
            <a:r>
              <a:rPr lang="en-IN" dirty="0" smtClean="0"/>
              <a:t>It should cover fundamental issues and information on  Entrepreneurship. For example</a:t>
            </a:r>
          </a:p>
          <a:p>
            <a:pPr marL="1067562" lvl="1" indent="-514350" algn="just">
              <a:buFontTx/>
              <a:buChar char="-"/>
            </a:pPr>
            <a:r>
              <a:rPr lang="en-IN" sz="2400" dirty="0" smtClean="0"/>
              <a:t>Opportunities available in the area of entrepreneurship</a:t>
            </a:r>
          </a:p>
          <a:p>
            <a:pPr marL="1067562" lvl="1" indent="-514350" algn="just">
              <a:buFontTx/>
              <a:buChar char="-"/>
            </a:pPr>
            <a:r>
              <a:rPr lang="en-IN" sz="2400" dirty="0" smtClean="0"/>
              <a:t>Factors affecting the industries (particularly small and medium scale industries)</a:t>
            </a:r>
          </a:p>
          <a:p>
            <a:pPr marL="1067562" lvl="1" indent="-514350" algn="just">
              <a:buFontTx/>
              <a:buChar char="-"/>
            </a:pPr>
            <a:r>
              <a:rPr lang="en-IN" sz="2400" dirty="0" smtClean="0"/>
              <a:t>Role and importance of entrepreneurs in economic development</a:t>
            </a:r>
          </a:p>
          <a:p>
            <a:pPr marL="1067562" lvl="1" indent="-514350" algn="just">
              <a:buFontTx/>
              <a:buChar char="-"/>
            </a:pPr>
            <a:r>
              <a:rPr lang="en-IN" sz="2400" dirty="0" smtClean="0"/>
              <a:t>Supports available from government and other sources for establishing an enterprise</a:t>
            </a:r>
          </a:p>
          <a:p>
            <a:pPr marL="1067562" lvl="1" indent="-514350" algn="just">
              <a:buFontTx/>
              <a:buChar char="-"/>
            </a:pPr>
            <a:r>
              <a:rPr lang="en-IN" sz="2400" dirty="0" smtClean="0"/>
              <a:t>Soft skills </a:t>
            </a:r>
            <a:r>
              <a:rPr lang="en-IN" sz="2000" dirty="0" smtClean="0"/>
              <a:t>f</a:t>
            </a:r>
            <a:r>
              <a:rPr lang="en-IN" sz="2400" dirty="0" smtClean="0"/>
              <a:t>or the entrepreneurs, etc.</a:t>
            </a:r>
            <a:endParaRPr lang="en-IN" dirty="0" smtClean="0"/>
          </a:p>
          <a:p>
            <a:pPr marL="514350" indent="-514350" algn="just">
              <a:buNone/>
            </a:pPr>
            <a:endParaRPr lang="en-IN" sz="2400" dirty="0" smtClean="0"/>
          </a:p>
          <a:p>
            <a:pPr algn="just"/>
            <a:endParaRPr lang="en-IN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71414"/>
            <a:ext cx="7686700" cy="654032"/>
          </a:xfrm>
        </p:spPr>
        <p:txBody>
          <a:bodyPr>
            <a:normAutofit/>
          </a:bodyPr>
          <a:lstStyle/>
          <a:p>
            <a:pPr algn="ctr"/>
            <a:r>
              <a:rPr lang="en-IN" sz="3200" b="1" dirty="0" smtClean="0"/>
              <a:t>Topics of EDP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785794"/>
            <a:ext cx="7858180" cy="6072206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 startAt="2"/>
            </a:pPr>
            <a:r>
              <a:rPr lang="en-IN" sz="2800" b="1" dirty="0" smtClean="0"/>
              <a:t>Motivation of entrepreneurs</a:t>
            </a:r>
            <a:endParaRPr lang="en-IN" sz="2000" b="1" dirty="0" smtClean="0"/>
          </a:p>
          <a:p>
            <a:pPr marL="900113" lvl="2" indent="-269875" algn="just" defTabSz="630238">
              <a:buNone/>
            </a:pPr>
            <a:r>
              <a:rPr lang="en-IN" sz="2800" dirty="0" smtClean="0"/>
              <a:t>- It is one of the most challenging aspects of EDPs that is critical for motivating and encouraging an aspiring entrepreneur for establishing a  venture.</a:t>
            </a:r>
            <a:endParaRPr lang="en-IN" sz="2000" b="1" dirty="0" smtClean="0"/>
          </a:p>
          <a:p>
            <a:pPr marL="514350" indent="-514350" algn="just">
              <a:buFont typeface="+mj-lt"/>
              <a:buAutoNum type="arabicPeriod" startAt="3"/>
            </a:pPr>
            <a:r>
              <a:rPr lang="en-IN" sz="2800" b="1" dirty="0" smtClean="0"/>
              <a:t>Managerial know how</a:t>
            </a:r>
          </a:p>
          <a:p>
            <a:pPr marL="914400" lvl="1" indent="-514350" algn="just"/>
            <a:r>
              <a:rPr lang="en-IN" dirty="0" smtClean="0"/>
              <a:t>To establish and run an enterprise  knowledge and understanding  of managerial principles is desirable. </a:t>
            </a:r>
          </a:p>
          <a:p>
            <a:pPr marL="914400" lvl="1" indent="-514350" algn="just"/>
            <a:r>
              <a:rPr lang="en-IN" dirty="0" smtClean="0"/>
              <a:t>It is imperative to impart basic and specific knowledge regarding important managerial functions like finance, marketing, production, etc.</a:t>
            </a:r>
          </a:p>
          <a:p>
            <a:pPr marL="514350" indent="-514350" algn="just">
              <a:buFont typeface="+mj-lt"/>
              <a:buAutoNum type="arabicPeriod" startAt="3"/>
            </a:pPr>
            <a:endParaRPr lang="en-IN" sz="2800" dirty="0" smtClean="0"/>
          </a:p>
          <a:p>
            <a:pPr algn="just"/>
            <a:endParaRPr lang="en-IN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654032"/>
          </a:xfrm>
        </p:spPr>
        <p:txBody>
          <a:bodyPr>
            <a:normAutofit/>
          </a:bodyPr>
          <a:lstStyle/>
          <a:p>
            <a:pPr algn="ctr"/>
            <a:r>
              <a:rPr lang="en-IN" sz="3600" b="1" dirty="0" smtClean="0"/>
              <a:t>Topics of EDPs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142984"/>
            <a:ext cx="7933588" cy="5286412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Font typeface="+mj-lt"/>
              <a:buAutoNum type="arabicPeriod" startAt="4"/>
            </a:pPr>
            <a:r>
              <a:rPr lang="en-IN" sz="3300" b="1" dirty="0" smtClean="0"/>
              <a:t>External help</a:t>
            </a:r>
            <a:endParaRPr lang="en-IN" sz="2400" b="1" dirty="0" smtClean="0"/>
          </a:p>
          <a:p>
            <a:pPr marL="914400" lvl="1" indent="-514350" algn="just">
              <a:buFontTx/>
              <a:buChar char="-"/>
            </a:pPr>
            <a:r>
              <a:rPr lang="en-IN" dirty="0" smtClean="0"/>
              <a:t>Government and some of the non-government organizations render necessary supports to entrepreneurs/small scale industries. </a:t>
            </a:r>
          </a:p>
          <a:p>
            <a:pPr marL="914400" lvl="1" indent="-514350" algn="just">
              <a:buFontTx/>
              <a:buChar char="-"/>
            </a:pPr>
            <a:r>
              <a:rPr lang="en-IN" dirty="0" smtClean="0"/>
              <a:t>The participants of EDPs are given knowledge about obtaining support from such sources.</a:t>
            </a:r>
          </a:p>
          <a:p>
            <a:pPr marL="514350" indent="-514350" algn="just">
              <a:buFont typeface="+mj-lt"/>
              <a:buAutoNum type="arabicPeriod" startAt="5"/>
            </a:pPr>
            <a:r>
              <a:rPr lang="en-IN" sz="3300" b="1" dirty="0" smtClean="0"/>
              <a:t>Feasibility report</a:t>
            </a:r>
            <a:endParaRPr lang="en-IN" sz="2800" b="1" dirty="0" smtClean="0"/>
          </a:p>
          <a:p>
            <a:pPr marL="900113" lvl="1" indent="-360363" algn="just">
              <a:buNone/>
            </a:pPr>
            <a:r>
              <a:rPr lang="en-IN" b="1" dirty="0" smtClean="0"/>
              <a:t>- K</a:t>
            </a:r>
            <a:r>
              <a:rPr lang="en-IN" dirty="0" smtClean="0"/>
              <a:t>nowledge about preparation and analysis of project feasibility report is provided.</a:t>
            </a:r>
          </a:p>
          <a:p>
            <a:pPr marL="514350" indent="-514350" algn="just">
              <a:buFont typeface="+mj-lt"/>
              <a:buAutoNum type="arabicPeriod" startAt="5"/>
            </a:pPr>
            <a:r>
              <a:rPr lang="en-IN" b="1" dirty="0" smtClean="0"/>
              <a:t>Enterprise visits</a:t>
            </a:r>
          </a:p>
          <a:p>
            <a:pPr marL="630238" lvl="1" indent="-230188" algn="just">
              <a:buNone/>
            </a:pPr>
            <a:r>
              <a:rPr lang="en-IN" b="1" dirty="0" smtClean="0"/>
              <a:t>- </a:t>
            </a:r>
            <a:r>
              <a:rPr lang="en-IN" dirty="0" smtClean="0"/>
              <a:t>Finally plant/ industrial visits are arranged so as to give a feel of real life situations to establish and run an enterprise.</a:t>
            </a:r>
          </a:p>
          <a:p>
            <a:pPr algn="just"/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en-IN" sz="3200" b="1" dirty="0" smtClean="0">
                <a:effectLst/>
              </a:rPr>
              <a:t>Managing Competition</a:t>
            </a:r>
            <a:endParaRPr lang="en-IN" sz="32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928670"/>
            <a:ext cx="8143900" cy="557216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IN" dirty="0" smtClean="0"/>
              <a:t>Essential to sustain in the business and run it profitably.</a:t>
            </a:r>
          </a:p>
          <a:p>
            <a:pPr algn="just"/>
            <a:r>
              <a:rPr lang="en-IN" dirty="0" smtClean="0"/>
              <a:t>To expand and build a strong brand from a small enterprise, knowledge of competition and competitors are essential.</a:t>
            </a:r>
          </a:p>
          <a:p>
            <a:pPr algn="just"/>
            <a:r>
              <a:rPr lang="en-IN" dirty="0" smtClean="0"/>
              <a:t>Globalization has raised the level of competition.</a:t>
            </a:r>
          </a:p>
          <a:p>
            <a:pPr algn="just"/>
            <a:r>
              <a:rPr lang="en-IN" dirty="0" smtClean="0"/>
              <a:t>A meticulously designed and well executed business and marketing plan helps in effectively address the challenges of competition.</a:t>
            </a:r>
          </a:p>
          <a:p>
            <a:pPr algn="just"/>
            <a:r>
              <a:rPr lang="en-IN" dirty="0" smtClean="0"/>
              <a:t>For the formulation of effective market strategy, an entrepreneur must identify and study his competitors and potential customers.</a:t>
            </a:r>
          </a:p>
          <a:p>
            <a:pPr algn="just"/>
            <a:r>
              <a:rPr lang="en-IN" dirty="0" smtClean="0"/>
              <a:t>An enterprise should find out its competitors by adopting marketing and industry based analysis.</a:t>
            </a:r>
          </a:p>
          <a:p>
            <a:pPr algn="just"/>
            <a:r>
              <a:rPr lang="en-IN" dirty="0" smtClean="0"/>
              <a:t>An understanding and knowledge about the strategies, objectives, strengths and weaknesses of the competitors help entrepreneur manage the competition effectively.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en-IN" sz="3600" b="1" dirty="0" smtClean="0">
                <a:effectLst/>
              </a:rPr>
              <a:t>Categories of </a:t>
            </a:r>
            <a:r>
              <a:rPr lang="en-IN" sz="3600" b="1" dirty="0" smtClean="0">
                <a:effectLst/>
              </a:rPr>
              <a:t>Organizations</a:t>
            </a:r>
            <a:endParaRPr lang="en-IN" sz="36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857232"/>
            <a:ext cx="8001056" cy="6000768"/>
          </a:xfrm>
        </p:spPr>
        <p:txBody>
          <a:bodyPr>
            <a:noAutofit/>
          </a:bodyPr>
          <a:lstStyle/>
          <a:p>
            <a:pPr marL="184150" indent="0">
              <a:buNone/>
            </a:pPr>
            <a:r>
              <a:rPr lang="en-IN" dirty="0" smtClean="0"/>
              <a:t>From competition's view point organizations can be categorized as</a:t>
            </a:r>
            <a:endParaRPr lang="en-IN" sz="3600" dirty="0" smtClean="0"/>
          </a:p>
          <a:p>
            <a:pPr lvl="1" algn="just">
              <a:buNone/>
            </a:pPr>
            <a:r>
              <a:rPr lang="en-IN" sz="3200" dirty="0" smtClean="0"/>
              <a:t>a) Market leader</a:t>
            </a:r>
          </a:p>
          <a:p>
            <a:pPr lvl="2" algn="just"/>
            <a:r>
              <a:rPr lang="en-IN" dirty="0" smtClean="0"/>
              <a:t>A market leader possess largest market share. </a:t>
            </a:r>
          </a:p>
          <a:p>
            <a:pPr lvl="2" algn="just"/>
            <a:r>
              <a:rPr lang="en-IN" dirty="0" smtClean="0"/>
              <a:t>In order to remain dominant, market leader searches for ways to expand total market demand, tries to protect its current market share and even tries to increase the market share.</a:t>
            </a:r>
          </a:p>
          <a:p>
            <a:pPr lvl="1" algn="just">
              <a:buNone/>
            </a:pPr>
            <a:r>
              <a:rPr lang="en-IN" sz="3200" dirty="0" smtClean="0"/>
              <a:t>b) Market challenger</a:t>
            </a:r>
          </a:p>
          <a:p>
            <a:pPr lvl="2" algn="just"/>
            <a:r>
              <a:rPr lang="en-IN" dirty="0" smtClean="0"/>
              <a:t>A market challenger targets the market leader and other organization in an aggressive way to capture higher market share by adopting general as well as specific strategies.</a:t>
            </a:r>
          </a:p>
          <a:p>
            <a:pPr lvl="1" algn="just">
              <a:buNone/>
            </a:pPr>
            <a:endParaRPr lang="en-IN" sz="2400" dirty="0" smtClean="0"/>
          </a:p>
          <a:p>
            <a:pPr algn="just"/>
            <a:endParaRPr lang="en-IN" sz="3600" dirty="0" smtClean="0"/>
          </a:p>
          <a:p>
            <a:pPr algn="just"/>
            <a:endParaRPr lang="en-IN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582594"/>
          </a:xfrm>
        </p:spPr>
        <p:txBody>
          <a:bodyPr>
            <a:noAutofit/>
          </a:bodyPr>
          <a:lstStyle/>
          <a:p>
            <a:pPr algn="ctr"/>
            <a:r>
              <a:rPr lang="en-IN" sz="3200" b="1" dirty="0" smtClean="0">
                <a:effectLst/>
              </a:rPr>
              <a:t>Categories of </a:t>
            </a:r>
            <a:r>
              <a:rPr lang="en-IN" sz="3200" b="1" dirty="0" smtClean="0">
                <a:effectLst/>
              </a:rPr>
              <a:t>Organizations</a:t>
            </a:r>
            <a:endParaRPr lang="en-IN" sz="32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071546"/>
            <a:ext cx="7686700" cy="5429288"/>
          </a:xfrm>
        </p:spPr>
        <p:txBody>
          <a:bodyPr>
            <a:normAutofit lnSpcReduction="10000"/>
          </a:bodyPr>
          <a:lstStyle/>
          <a:p>
            <a:pPr marL="360363" lvl="1" indent="-152400" algn="just">
              <a:buNone/>
              <a:tabLst>
                <a:tab pos="360363" algn="l"/>
                <a:tab pos="719138" algn="l"/>
              </a:tabLst>
            </a:pPr>
            <a:r>
              <a:rPr lang="en-IN" sz="3200" dirty="0" smtClean="0"/>
              <a:t>c)  Market follower </a:t>
            </a:r>
          </a:p>
          <a:p>
            <a:pPr lvl="2" algn="just"/>
            <a:r>
              <a:rPr lang="en-IN" sz="2600" dirty="0" smtClean="0"/>
              <a:t>A market follower is a runner up organization which is interested to maintain its market share.</a:t>
            </a:r>
            <a:endParaRPr lang="en-IN" dirty="0" smtClean="0"/>
          </a:p>
          <a:p>
            <a:pPr marL="444500" lvl="1" indent="-236538" algn="just">
              <a:buNone/>
            </a:pPr>
            <a:r>
              <a:rPr lang="en-IN" sz="3200" dirty="0" smtClean="0"/>
              <a:t>d) Market </a:t>
            </a:r>
            <a:r>
              <a:rPr lang="en-IN" sz="3200" dirty="0" err="1" smtClean="0"/>
              <a:t>nicher</a:t>
            </a:r>
            <a:r>
              <a:rPr lang="en-IN" sz="3200" dirty="0" smtClean="0"/>
              <a:t> strategy.</a:t>
            </a:r>
          </a:p>
          <a:p>
            <a:pPr lvl="2" algn="just"/>
            <a:r>
              <a:rPr lang="en-IN" sz="2600" dirty="0" smtClean="0"/>
              <a:t>A market </a:t>
            </a:r>
            <a:r>
              <a:rPr lang="en-IN" sz="2600" dirty="0" err="1" smtClean="0"/>
              <a:t>nicher</a:t>
            </a:r>
            <a:r>
              <a:rPr lang="en-IN" sz="2600" dirty="0" smtClean="0"/>
              <a:t> caters to small market not served by larger enterprises.</a:t>
            </a:r>
            <a:endParaRPr lang="en-IN" dirty="0" smtClean="0"/>
          </a:p>
          <a:p>
            <a:pPr lvl="2" algn="just">
              <a:buNone/>
            </a:pPr>
            <a:endParaRPr lang="en-IN" sz="1900" dirty="0" smtClean="0"/>
          </a:p>
          <a:p>
            <a:pPr marL="449263" indent="-376238" algn="just"/>
            <a:r>
              <a:rPr lang="en-IN" dirty="0" smtClean="0"/>
              <a:t>Entrepreneur needs to monitor the moves of these organizations to remain secured as well as improve its status in the market by successfully handling the market competition.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169</TotalTime>
  <Words>569</Words>
  <Application>Microsoft Office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MANAGING COMPETITION AND ENTREPRENEURSHIP DEVELOPMENT PROGRAMMES </vt:lpstr>
      <vt:lpstr>Entrepreneurship Development Programmes (EDP)</vt:lpstr>
      <vt:lpstr>Objective of Entrepreneurship Development Programme</vt:lpstr>
      <vt:lpstr>Topics of EDP</vt:lpstr>
      <vt:lpstr>Topics of EDP</vt:lpstr>
      <vt:lpstr>Topics of EDPs</vt:lpstr>
      <vt:lpstr>Managing Competition</vt:lpstr>
      <vt:lpstr>Categories of Organizations</vt:lpstr>
      <vt:lpstr>Categories of Organizations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COMPETITION AND ENTREPRENEURSHIP DEVELOPMENT PROGRAMMES </dc:title>
  <dc:creator>My</dc:creator>
  <cp:lastModifiedBy>My</cp:lastModifiedBy>
  <cp:revision>34</cp:revision>
  <dcterms:created xsi:type="dcterms:W3CDTF">2020-04-29T06:38:22Z</dcterms:created>
  <dcterms:modified xsi:type="dcterms:W3CDTF">2020-04-30T09:14:48Z</dcterms:modified>
</cp:coreProperties>
</file>