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1" r:id="rId6"/>
    <p:sldId id="272" r:id="rId7"/>
    <p:sldId id="263" r:id="rId8"/>
    <p:sldId id="264" r:id="rId9"/>
    <p:sldId id="266"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08/06/2020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08/06/2020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7243786" cy="2571768"/>
          </a:xfrm>
        </p:spPr>
        <p:txBody>
          <a:bodyPr>
            <a:noAutofit/>
          </a:bodyPr>
          <a:lstStyle/>
          <a:p>
            <a:pPr algn="ctr"/>
            <a:r>
              <a:rPr lang="en-IN" sz="3600" b="1" dirty="0" smtClean="0"/>
              <a:t>MATERIALS FOR MEMBRANE CONSTRUCTION IN MEMBRANE FILTRATION UNITS</a:t>
            </a:r>
            <a:endParaRPr lang="en-IN" sz="3600" dirty="0"/>
          </a:p>
        </p:txBody>
      </p:sp>
      <p:sp>
        <p:nvSpPr>
          <p:cNvPr id="3" name="Subtitle 2"/>
          <p:cNvSpPr>
            <a:spLocks noGrp="1"/>
          </p:cNvSpPr>
          <p:nvPr>
            <p:ph type="subTitle" idx="1"/>
          </p:nvPr>
        </p:nvSpPr>
        <p:spPr>
          <a:xfrm>
            <a:off x="1500166" y="3929066"/>
            <a:ext cx="7406640" cy="2214578"/>
          </a:xfrm>
        </p:spPr>
        <p:txBody>
          <a:bodyPr>
            <a:normAutofit lnSpcReduction="10000"/>
          </a:bodyPr>
          <a:lstStyle/>
          <a:p>
            <a:pPr algn="ctr"/>
            <a:r>
              <a:rPr lang="en-IN" b="1" dirty="0" smtClean="0"/>
              <a:t>Dairy Process Engineering (DTE – 221)</a:t>
            </a:r>
          </a:p>
          <a:p>
            <a:pPr algn="ctr"/>
            <a:r>
              <a:rPr lang="en-IN" b="1" dirty="0" smtClean="0"/>
              <a:t>Dr. Jahangir </a:t>
            </a:r>
            <a:r>
              <a:rPr lang="en-IN" b="1" dirty="0" err="1" smtClean="0"/>
              <a:t>Badshah</a:t>
            </a:r>
            <a:endParaRPr lang="en-IN" b="1" dirty="0" smtClean="0"/>
          </a:p>
          <a:p>
            <a:pPr algn="ctr"/>
            <a:r>
              <a:rPr lang="en-IN" b="1" dirty="0" smtClean="0"/>
              <a:t>University Professor-cum-Chief Scientist </a:t>
            </a:r>
          </a:p>
          <a:p>
            <a:pPr algn="ctr"/>
            <a:r>
              <a:rPr lang="en-IN" b="1" dirty="0" smtClean="0"/>
              <a:t>Dairy Engineering Department, SGIDT, Patna</a:t>
            </a:r>
          </a:p>
          <a:p>
            <a:pPr algn="ctr"/>
            <a:r>
              <a:rPr lang="en-IN" b="1" dirty="0" smtClean="0"/>
              <a:t>(Bihar Animal Sciences University, Patna)</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4"/>
            <a:ext cx="8229600" cy="511156"/>
          </a:xfrm>
        </p:spPr>
        <p:txBody>
          <a:bodyPr>
            <a:noAutofit/>
          </a:bodyPr>
          <a:lstStyle/>
          <a:p>
            <a:r>
              <a:rPr lang="en-IN" sz="2800" b="1" dirty="0" smtClean="0"/>
              <a:t>Characteristics of Flexible Packaging materials</a:t>
            </a:r>
            <a:endParaRPr lang="en-IN" sz="2800" b="1" dirty="0"/>
          </a:p>
        </p:txBody>
      </p:sp>
      <p:sp>
        <p:nvSpPr>
          <p:cNvPr id="3" name="Content Placeholder 2"/>
          <p:cNvSpPr>
            <a:spLocks noGrp="1"/>
          </p:cNvSpPr>
          <p:nvPr>
            <p:ph idx="1"/>
          </p:nvPr>
        </p:nvSpPr>
        <p:spPr>
          <a:xfrm>
            <a:off x="214282" y="785794"/>
            <a:ext cx="8715436" cy="6000792"/>
          </a:xfrm>
        </p:spPr>
        <p:txBody>
          <a:bodyPr>
            <a:noAutofit/>
          </a:bodyPr>
          <a:lstStyle/>
          <a:p>
            <a:pPr algn="just"/>
            <a:r>
              <a:rPr lang="en-US" sz="2400" b="1" dirty="0" smtClean="0"/>
              <a:t>C-PVC </a:t>
            </a:r>
            <a:r>
              <a:rPr lang="en-US" sz="2400" dirty="0" smtClean="0"/>
              <a:t>Chlorinated PVC has significantly better temperature stability than ordinary PVC. The present political lobbying against the PVC industry may preclude it from being an acceptable construction material in the future.</a:t>
            </a:r>
          </a:p>
          <a:p>
            <a:pPr algn="just">
              <a:buNone/>
            </a:pPr>
            <a:endParaRPr lang="en-US" sz="2400" dirty="0" smtClean="0"/>
          </a:p>
          <a:p>
            <a:pPr algn="just"/>
            <a:r>
              <a:rPr lang="en-US" sz="2400" b="1" dirty="0" smtClean="0"/>
              <a:t>PVDF </a:t>
            </a:r>
            <a:r>
              <a:rPr lang="en-US" sz="2400" dirty="0" smtClean="0"/>
              <a:t>An excellent but rather expensive material. It has good heat stability and is chemically almost as resistant as Teflon.</a:t>
            </a:r>
          </a:p>
          <a:p>
            <a:pPr algn="just">
              <a:buNone/>
            </a:pPr>
            <a:endParaRPr lang="en-US" sz="2400" dirty="0" smtClean="0"/>
          </a:p>
          <a:p>
            <a:pPr algn="just"/>
            <a:r>
              <a:rPr lang="en-US" sz="2400" b="1" dirty="0" smtClean="0"/>
              <a:t>FRP </a:t>
            </a:r>
            <a:r>
              <a:rPr lang="en-US" sz="2400" dirty="0" smtClean="0"/>
              <a:t>Glass fiber reinforced polyester is widely used for housings. It has become the standard in water desalination in spite of its obvious shortcomings. Corrosion resistance is its prime advantage, closely followed by low price.</a:t>
            </a:r>
          </a:p>
          <a:p>
            <a:pPr algn="just"/>
            <a:r>
              <a:rPr lang="en-US" sz="2400" b="1" dirty="0" smtClean="0"/>
              <a:t>Epoxy </a:t>
            </a:r>
            <a:r>
              <a:rPr lang="en-US" sz="2400" dirty="0" smtClean="0"/>
              <a:t>A very special type made only in Germany by </a:t>
            </a:r>
            <a:r>
              <a:rPr lang="en-US" sz="2400" dirty="0" err="1" smtClean="0"/>
              <a:t>Membratec</a:t>
            </a:r>
            <a:r>
              <a:rPr lang="en-US" sz="2400" dirty="0" smtClean="0"/>
              <a:t>. The housings are thin walled, but can nevertheless tolerate very high pressure.</a:t>
            </a:r>
            <a:endParaRPr lang="en-IN" sz="2400" dirty="0" smtClean="0"/>
          </a:p>
          <a:p>
            <a:endParaRPr lang="en-IN" sz="1800" dirty="0" smtClean="0"/>
          </a:p>
          <a:p>
            <a:endParaRPr lang="en-I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5940762"/>
          </a:xfrm>
        </p:spPr>
        <p:txBody>
          <a:bodyPr/>
          <a:lstStyle/>
          <a:p>
            <a:pPr algn="ctr"/>
            <a:r>
              <a:rPr lang="en-US" sz="4400" dirty="0" smtClean="0"/>
              <a:t>Thank You</a:t>
            </a:r>
            <a:r>
              <a:rPr lang="en-US" dirty="0" smtClean="0"/>
              <a:t/>
            </a:r>
            <a:br>
              <a:rPr lang="en-US" dirty="0" smtClean="0"/>
            </a:br>
            <a:r>
              <a:rPr lang="en-US" sz="2400" dirty="0" smtClean="0"/>
              <a:t>ejazbadshah@gmail.com</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433654" cy="582594"/>
          </a:xfrm>
        </p:spPr>
        <p:txBody>
          <a:bodyPr>
            <a:normAutofit fontScale="90000"/>
          </a:bodyPr>
          <a:lstStyle/>
          <a:p>
            <a:r>
              <a:rPr lang="en-US" sz="3200" b="1" dirty="0" smtClean="0"/>
              <a:t/>
            </a:r>
            <a:br>
              <a:rPr lang="en-US" sz="3200" b="1" dirty="0" smtClean="0"/>
            </a:br>
            <a:r>
              <a:rPr lang="en-US" sz="3200" b="1" dirty="0" smtClean="0"/>
              <a:t>Different materials for membrane construction</a:t>
            </a:r>
            <a:r>
              <a:rPr lang="en-US" sz="3200" dirty="0" smtClean="0"/>
              <a:t/>
            </a:r>
            <a:br>
              <a:rPr lang="en-US" sz="3200" dirty="0" smtClean="0"/>
            </a:br>
            <a:endParaRPr lang="en-IN" sz="3200" dirty="0"/>
          </a:p>
        </p:txBody>
      </p:sp>
      <p:sp>
        <p:nvSpPr>
          <p:cNvPr id="3" name="Content Placeholder 2"/>
          <p:cNvSpPr>
            <a:spLocks noGrp="1"/>
          </p:cNvSpPr>
          <p:nvPr>
            <p:ph idx="1"/>
          </p:nvPr>
        </p:nvSpPr>
        <p:spPr>
          <a:xfrm>
            <a:off x="785786" y="928670"/>
            <a:ext cx="8147902" cy="5319730"/>
          </a:xfrm>
        </p:spPr>
        <p:txBody>
          <a:bodyPr>
            <a:normAutofit fontScale="92500" lnSpcReduction="10000"/>
          </a:bodyPr>
          <a:lstStyle/>
          <a:p>
            <a:pPr>
              <a:buFont typeface="Wingdings" pitchFamily="2" charset="2"/>
              <a:buChar char="Ø"/>
            </a:pPr>
            <a:r>
              <a:rPr lang="en-US" sz="2400" b="1" dirty="0" smtClean="0"/>
              <a:t>Cellulose Acetate</a:t>
            </a:r>
            <a:r>
              <a:rPr lang="en-US" sz="2400" dirty="0" smtClean="0"/>
              <a:t/>
            </a:r>
            <a:br>
              <a:rPr lang="en-US" sz="2400" dirty="0" smtClean="0"/>
            </a:br>
            <a:endParaRPr lang="en-US" sz="2400" dirty="0" smtClean="0"/>
          </a:p>
          <a:p>
            <a:pPr marL="916686" lvl="1" indent="-514350">
              <a:buFont typeface="+mj-lt"/>
              <a:buAutoNum type="romanLcPeriod"/>
            </a:pPr>
            <a:r>
              <a:rPr lang="en-US" sz="2400" dirty="0" smtClean="0"/>
              <a:t>Contains 38 – 40 % by weight of acetyl group.</a:t>
            </a:r>
          </a:p>
          <a:p>
            <a:pPr marL="916686" lvl="1" indent="-514350">
              <a:buFont typeface="+mj-lt"/>
              <a:buAutoNum type="romanLcPeriod"/>
            </a:pPr>
            <a:r>
              <a:rPr lang="en-US" sz="2400" dirty="0" smtClean="0"/>
              <a:t>Membranes are strong and flexible.</a:t>
            </a:r>
          </a:p>
          <a:p>
            <a:pPr marL="916686" lvl="1" indent="-514350">
              <a:buFont typeface="+mj-lt"/>
              <a:buAutoNum type="romanLcPeriod"/>
            </a:pPr>
            <a:r>
              <a:rPr lang="en-US" sz="2400" dirty="0" smtClean="0"/>
              <a:t>Used for RO, NF and UF applications.</a:t>
            </a:r>
          </a:p>
          <a:p>
            <a:pPr marL="916686" lvl="1" indent="-514350">
              <a:buNone/>
            </a:pPr>
            <a:r>
              <a:rPr lang="en-US" sz="2600" b="1" dirty="0" smtClean="0"/>
              <a:t>Advantages</a:t>
            </a:r>
          </a:p>
          <a:p>
            <a:pPr marL="596646" indent="-514350">
              <a:buFont typeface="+mj-lt"/>
              <a:buAutoNum type="romanLcPeriod"/>
            </a:pPr>
            <a:r>
              <a:rPr lang="en-US" sz="2400" dirty="0" smtClean="0"/>
              <a:t>	Low price</a:t>
            </a:r>
          </a:p>
          <a:p>
            <a:pPr marL="596646" indent="-514350">
              <a:buFont typeface="+mj-lt"/>
              <a:buAutoNum type="romanLcPeriod"/>
            </a:pPr>
            <a:r>
              <a:rPr lang="en-US" sz="2400" dirty="0" smtClean="0"/>
              <a:t>	Less prone to fouling due to its hydrophilic nature.</a:t>
            </a:r>
          </a:p>
          <a:p>
            <a:pPr>
              <a:buNone/>
            </a:pPr>
            <a:r>
              <a:rPr lang="en-US" sz="2400" dirty="0" smtClean="0"/>
              <a:t>     </a:t>
            </a:r>
            <a:r>
              <a:rPr lang="en-US" sz="2600" b="1" dirty="0" smtClean="0"/>
              <a:t>Disadvantages</a:t>
            </a:r>
          </a:p>
          <a:p>
            <a:pPr marL="596646" indent="-514350">
              <a:buFont typeface="+mj-lt"/>
              <a:buAutoNum type="romanLcPeriod"/>
            </a:pPr>
            <a:r>
              <a:rPr lang="en-US" sz="2400" dirty="0" smtClean="0"/>
              <a:t>		Low resistance to pH change.</a:t>
            </a:r>
          </a:p>
          <a:p>
            <a:pPr marL="596646" indent="-514350">
              <a:buFont typeface="+mj-lt"/>
              <a:buAutoNum type="romanLcPeriod"/>
            </a:pPr>
            <a:r>
              <a:rPr lang="en-US" sz="2400" dirty="0" smtClean="0"/>
              <a:t>		Maximum operating temperature is 35°C.</a:t>
            </a:r>
          </a:p>
          <a:p>
            <a:pPr marL="596646" indent="-514350">
              <a:buFont typeface="+mj-lt"/>
              <a:buAutoNum type="romanLcPeriod"/>
            </a:pPr>
            <a:r>
              <a:rPr lang="en-US" sz="2400" dirty="0" smtClean="0"/>
              <a:t>		Low resistance to chemicals normally used for cleaning and sanitization (e.g. chlorine)</a:t>
            </a:r>
          </a:p>
          <a:p>
            <a:pPr marL="596646" indent="-514350">
              <a:buFont typeface="+mj-lt"/>
              <a:buAutoNum type="romanLcPeriod"/>
            </a:pPr>
            <a:r>
              <a:rPr lang="en-US" sz="2400" dirty="0" smtClean="0"/>
              <a:t>		Can be eaten by microorganisms.</a:t>
            </a:r>
          </a:p>
          <a:p>
            <a:pPr algn="just">
              <a:buNone/>
            </a:pP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r>
              <a:rPr lang="en-US" sz="3200" b="1" dirty="0" smtClean="0"/>
              <a:t>Synthetic polymers :  </a:t>
            </a:r>
            <a:r>
              <a:rPr lang="en-US" sz="3200" b="1" dirty="0" err="1" smtClean="0"/>
              <a:t>Poysulphones</a:t>
            </a:r>
            <a:endParaRPr lang="en-IN" sz="3200" b="1" dirty="0"/>
          </a:p>
        </p:txBody>
      </p:sp>
      <p:sp>
        <p:nvSpPr>
          <p:cNvPr id="3" name="Content Placeholder 2"/>
          <p:cNvSpPr>
            <a:spLocks noGrp="1"/>
          </p:cNvSpPr>
          <p:nvPr>
            <p:ph idx="1"/>
          </p:nvPr>
        </p:nvSpPr>
        <p:spPr>
          <a:xfrm>
            <a:off x="457200" y="714356"/>
            <a:ext cx="8229600" cy="5929330"/>
          </a:xfrm>
        </p:spPr>
        <p:txBody>
          <a:bodyPr>
            <a:normAutofit/>
          </a:bodyPr>
          <a:lstStyle/>
          <a:p>
            <a:pPr algn="just">
              <a:buFont typeface="Wingdings" pitchFamily="2" charset="2"/>
              <a:buChar char="Ø"/>
            </a:pPr>
            <a:r>
              <a:rPr lang="en-US" sz="2400" dirty="0" smtClean="0"/>
              <a:t>Aromatic </a:t>
            </a:r>
            <a:r>
              <a:rPr lang="en-US" sz="2400" dirty="0" err="1" smtClean="0"/>
              <a:t>polysulphones</a:t>
            </a:r>
            <a:r>
              <a:rPr lang="en-US" sz="2400" dirty="0" smtClean="0"/>
              <a:t> are used as they are resistant to oxidation</a:t>
            </a:r>
          </a:p>
          <a:p>
            <a:pPr algn="just">
              <a:buFont typeface="Wingdings" pitchFamily="2" charset="2"/>
              <a:buChar char="Ø"/>
            </a:pPr>
            <a:r>
              <a:rPr lang="en-US" sz="2400" dirty="0" smtClean="0"/>
              <a:t>Dimensionally stable and resistant to acids, alkali, salt solutions and detergents even at elevated temperatures or moderate pressure.</a:t>
            </a:r>
          </a:p>
          <a:p>
            <a:pPr algn="just">
              <a:buFont typeface="Wingdings" pitchFamily="2" charset="2"/>
              <a:buChar char="Ø"/>
            </a:pPr>
            <a:r>
              <a:rPr lang="en-US" sz="2400" dirty="0" smtClean="0"/>
              <a:t>Used for UF and MF membrane since 1975.</a:t>
            </a:r>
            <a:br>
              <a:rPr lang="en-US" sz="2400" dirty="0" smtClean="0"/>
            </a:br>
            <a:endParaRPr lang="en-US" sz="2400" dirty="0" smtClean="0"/>
          </a:p>
          <a:p>
            <a:pPr>
              <a:buFont typeface="Wingdings" pitchFamily="2" charset="2"/>
              <a:buChar char="Ø"/>
            </a:pPr>
            <a:r>
              <a:rPr lang="en-US" sz="2400" b="1" dirty="0" smtClean="0"/>
              <a:t>Advantages</a:t>
            </a:r>
            <a:r>
              <a:rPr lang="en-US" sz="2400" dirty="0" smtClean="0"/>
              <a:t/>
            </a:r>
            <a:br>
              <a:rPr lang="en-US" sz="2400" dirty="0" smtClean="0"/>
            </a:br>
            <a:r>
              <a:rPr lang="en-US" sz="2400" dirty="0" smtClean="0"/>
              <a:t>Exceptional temperature and pH resistance</a:t>
            </a:r>
          </a:p>
          <a:p>
            <a:pPr>
              <a:buNone/>
            </a:pPr>
            <a:endParaRPr lang="en-US" sz="2400" dirty="0" smtClean="0"/>
          </a:p>
          <a:p>
            <a:pPr>
              <a:buFont typeface="Wingdings" pitchFamily="2" charset="2"/>
              <a:buChar char="Ø"/>
            </a:pPr>
            <a:r>
              <a:rPr lang="en-US" sz="2400" b="1" dirty="0" smtClean="0"/>
              <a:t>Disadvantages</a:t>
            </a:r>
            <a:r>
              <a:rPr lang="en-US" sz="2400" dirty="0" smtClean="0"/>
              <a:t/>
            </a:r>
            <a:br>
              <a:rPr lang="en-US" sz="2400" dirty="0" smtClean="0"/>
            </a:br>
            <a:r>
              <a:rPr lang="en-US" sz="2400" dirty="0" smtClean="0"/>
              <a:t>The </a:t>
            </a:r>
            <a:r>
              <a:rPr lang="en-US" sz="2400" dirty="0" err="1" smtClean="0"/>
              <a:t>polysulphone</a:t>
            </a:r>
            <a:r>
              <a:rPr lang="en-US" sz="2400" dirty="0" smtClean="0"/>
              <a:t> membranes do not tolerate oil, grease, fat and polar solvents. </a:t>
            </a:r>
            <a:br>
              <a:rPr lang="en-US" sz="2400" dirty="0" smtClean="0"/>
            </a:br>
            <a:endParaRPr lang="en-US" sz="2400" dirty="0" smtClean="0"/>
          </a:p>
          <a:p>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6215106" cy="785818"/>
          </a:xfrm>
        </p:spPr>
        <p:txBody>
          <a:bodyPr>
            <a:noAutofit/>
          </a:bodyPr>
          <a:lstStyle/>
          <a:p>
            <a:r>
              <a:rPr lang="en-US" sz="3200" b="1" dirty="0" smtClean="0"/>
              <a:t/>
            </a:r>
            <a:br>
              <a:rPr lang="en-US" sz="3200" b="1" dirty="0" smtClean="0"/>
            </a:br>
            <a:r>
              <a:rPr lang="en-US" sz="3200" b="1" dirty="0" smtClean="0"/>
              <a:t>Other Synthetic polymers </a:t>
            </a:r>
            <a:r>
              <a:rPr lang="en-IN" sz="3200" dirty="0"/>
              <a:t/>
            </a:r>
            <a:br>
              <a:rPr lang="en-IN" sz="3200" dirty="0"/>
            </a:br>
            <a:endParaRPr lang="en-IN" sz="3200" dirty="0"/>
          </a:p>
        </p:txBody>
      </p:sp>
      <p:sp>
        <p:nvSpPr>
          <p:cNvPr id="3" name="Content Placeholder 2"/>
          <p:cNvSpPr>
            <a:spLocks noGrp="1"/>
          </p:cNvSpPr>
          <p:nvPr>
            <p:ph idx="1"/>
          </p:nvPr>
        </p:nvSpPr>
        <p:spPr>
          <a:xfrm>
            <a:off x="457200" y="1142984"/>
            <a:ext cx="8229600" cy="4983179"/>
          </a:xfrm>
        </p:spPr>
        <p:txBody>
          <a:bodyPr>
            <a:normAutofit/>
          </a:bodyPr>
          <a:lstStyle/>
          <a:p>
            <a:pPr>
              <a:buFont typeface="Wingdings" pitchFamily="2" charset="2"/>
              <a:buChar char="Ø"/>
            </a:pPr>
            <a:r>
              <a:rPr lang="en-US" sz="2400" b="1" dirty="0" err="1" smtClean="0"/>
              <a:t>Polyvinylidene</a:t>
            </a:r>
            <a:r>
              <a:rPr lang="en-US" sz="2400" b="1" dirty="0" smtClean="0"/>
              <a:t> fluoride</a:t>
            </a:r>
          </a:p>
          <a:p>
            <a:pPr>
              <a:buFont typeface="Wingdings" pitchFamily="2" charset="2"/>
              <a:buChar char="§"/>
            </a:pPr>
            <a:r>
              <a:rPr lang="en-US" sz="2400" dirty="0" smtClean="0"/>
              <a:t>These are resistant to hydrocarbons and oxidizing environments.</a:t>
            </a:r>
          </a:p>
          <a:p>
            <a:pPr>
              <a:buFont typeface="Wingdings" pitchFamily="2" charset="2"/>
              <a:buChar char="§"/>
            </a:pPr>
            <a:r>
              <a:rPr lang="en-US" sz="2400" dirty="0" smtClean="0"/>
              <a:t>These have excellent abrasion resistance </a:t>
            </a:r>
          </a:p>
          <a:p>
            <a:pPr>
              <a:buFont typeface="Wingdings" pitchFamily="2" charset="2"/>
              <a:buChar char="§"/>
            </a:pPr>
            <a:r>
              <a:rPr lang="en-US" sz="2400" dirty="0" smtClean="0"/>
              <a:t>These have good resistance against temperature and chemicals.</a:t>
            </a:r>
          </a:p>
          <a:p>
            <a:pPr>
              <a:buFont typeface="Wingdings" pitchFamily="2" charset="2"/>
              <a:buChar char="§"/>
            </a:pPr>
            <a:r>
              <a:rPr lang="en-US" sz="2400" dirty="0" smtClean="0"/>
              <a:t>It </a:t>
            </a:r>
            <a:r>
              <a:rPr lang="en-US" sz="2400" dirty="0" smtClean="0"/>
              <a:t>has extraordinary chemical resistance and can be used in a wide range of temperature.</a:t>
            </a:r>
          </a:p>
          <a:p>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r>
              <a:rPr lang="en-US" sz="2800" b="1" dirty="0" smtClean="0"/>
              <a:t>Other Polymeric membrane materials</a:t>
            </a:r>
            <a:endParaRPr lang="en-US" sz="2800" b="1" dirty="0"/>
          </a:p>
        </p:txBody>
      </p:sp>
      <p:sp>
        <p:nvSpPr>
          <p:cNvPr id="3" name="Content Placeholder 2"/>
          <p:cNvSpPr>
            <a:spLocks noGrp="1"/>
          </p:cNvSpPr>
          <p:nvPr>
            <p:ph idx="1"/>
          </p:nvPr>
        </p:nvSpPr>
        <p:spPr>
          <a:xfrm>
            <a:off x="785786" y="785794"/>
            <a:ext cx="8147902" cy="5462606"/>
          </a:xfrm>
        </p:spPr>
        <p:txBody>
          <a:bodyPr>
            <a:normAutofit/>
          </a:bodyPr>
          <a:lstStyle/>
          <a:p>
            <a:r>
              <a:rPr lang="en-US" sz="2200" b="1" dirty="0" smtClean="0"/>
              <a:t>Polyether </a:t>
            </a:r>
            <a:r>
              <a:rPr lang="en-US" sz="2200" b="1" dirty="0" err="1" smtClean="0"/>
              <a:t>sulphone</a:t>
            </a:r>
            <a:endParaRPr lang="en-US" sz="2200" b="1" dirty="0" smtClean="0"/>
          </a:p>
          <a:p>
            <a:r>
              <a:rPr lang="en-US" sz="2200" b="1" dirty="0" err="1" smtClean="0"/>
              <a:t>Polyphenylsulphone</a:t>
            </a:r>
            <a:endParaRPr lang="en-US" sz="2200" b="1" dirty="0" smtClean="0"/>
          </a:p>
          <a:p>
            <a:r>
              <a:rPr lang="en-US" sz="2200" b="1" dirty="0" smtClean="0"/>
              <a:t>Polyethylene (PE)</a:t>
            </a:r>
          </a:p>
          <a:p>
            <a:r>
              <a:rPr lang="en-US" sz="2200" b="1" dirty="0" smtClean="0"/>
              <a:t>Polypropylene (PP)</a:t>
            </a:r>
          </a:p>
          <a:p>
            <a:r>
              <a:rPr lang="en-US" sz="2200" b="1" dirty="0" smtClean="0"/>
              <a:t>Polyamide (PA)</a:t>
            </a:r>
          </a:p>
          <a:p>
            <a:r>
              <a:rPr lang="en-US" sz="2200" b="1" dirty="0" smtClean="0"/>
              <a:t>Polycarbonate (PC)</a:t>
            </a:r>
          </a:p>
          <a:p>
            <a:r>
              <a:rPr lang="en-US" sz="2200" b="1" dirty="0" err="1" smtClean="0"/>
              <a:t>Polymethylmethacrylate</a:t>
            </a:r>
            <a:r>
              <a:rPr lang="en-US" sz="2200" b="1" dirty="0" smtClean="0"/>
              <a:t> (PMMA</a:t>
            </a:r>
            <a:r>
              <a:rPr lang="en-US" sz="2200" b="1" dirty="0" smtClean="0"/>
              <a:t>)</a:t>
            </a:r>
          </a:p>
          <a:p>
            <a:r>
              <a:rPr lang="en-US" sz="2200" b="1" dirty="0" err="1" smtClean="0"/>
              <a:t>Polyacrylonitrile</a:t>
            </a:r>
            <a:endParaRPr lang="en-US" sz="2200" b="1" dirty="0" smtClean="0"/>
          </a:p>
          <a:p>
            <a:r>
              <a:rPr lang="en-US" sz="2200" b="1" dirty="0" err="1" smtClean="0"/>
              <a:t>Polytetrafluoroethylene</a:t>
            </a:r>
            <a:endParaRPr lang="en-US" sz="2200" b="1" dirty="0" smtClean="0"/>
          </a:p>
          <a:p>
            <a:r>
              <a:rPr lang="en-US" sz="2200" b="1" dirty="0" smtClean="0"/>
              <a:t>Aliphatic and aromatic polyamides</a:t>
            </a:r>
            <a:endParaRPr lang="en-US" sz="2200" dirty="0" smtClean="0"/>
          </a:p>
          <a:p>
            <a:endParaRPr lang="en-US" sz="2000" b="1" dirty="0" smtClean="0"/>
          </a:p>
          <a:p>
            <a:endParaRPr lang="en-US" sz="2000" b="1" dirty="0" smtClean="0"/>
          </a:p>
          <a:p>
            <a:endParaRPr lang="en-US" sz="2200" dirty="0" smtClean="0"/>
          </a:p>
          <a:p>
            <a:endParaRPr lang="en-US" sz="2200" dirty="0" smtClean="0"/>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en-US" sz="3200" dirty="0" smtClean="0"/>
              <a:t>Ceramic Membrane Materials</a:t>
            </a:r>
            <a:endParaRPr lang="en-US" sz="3200" dirty="0"/>
          </a:p>
        </p:txBody>
      </p:sp>
      <p:sp>
        <p:nvSpPr>
          <p:cNvPr id="3" name="Content Placeholder 2"/>
          <p:cNvSpPr>
            <a:spLocks noGrp="1"/>
          </p:cNvSpPr>
          <p:nvPr>
            <p:ph idx="1"/>
          </p:nvPr>
        </p:nvSpPr>
        <p:spPr>
          <a:xfrm>
            <a:off x="571472" y="1071546"/>
            <a:ext cx="8362216" cy="5176854"/>
          </a:xfrm>
        </p:spPr>
        <p:txBody>
          <a:bodyPr>
            <a:normAutofit fontScale="92500" lnSpcReduction="10000"/>
          </a:bodyPr>
          <a:lstStyle/>
          <a:p>
            <a:pPr algn="just"/>
            <a:r>
              <a:rPr lang="en-US" sz="2400" b="1" dirty="0" smtClean="0"/>
              <a:t>Alumina : Alumina membranes</a:t>
            </a:r>
            <a:r>
              <a:rPr lang="en-US" sz="2400" dirty="0" smtClean="0"/>
              <a:t> are </a:t>
            </a:r>
            <a:r>
              <a:rPr lang="en-US" sz="2400" b="1" dirty="0" smtClean="0"/>
              <a:t>membranes</a:t>
            </a:r>
            <a:r>
              <a:rPr lang="en-US" sz="2400" dirty="0" smtClean="0"/>
              <a:t> made of high-purity (mostly &gt;97 %) </a:t>
            </a:r>
            <a:r>
              <a:rPr lang="en-US" sz="2400" b="1" dirty="0" smtClean="0"/>
              <a:t>aluminum</a:t>
            </a:r>
            <a:r>
              <a:rPr lang="en-US" sz="2400" dirty="0" smtClean="0"/>
              <a:t> oxides (</a:t>
            </a:r>
            <a:r>
              <a:rPr lang="en-US" sz="2400" b="1" dirty="0" smtClean="0"/>
              <a:t>alumina</a:t>
            </a:r>
            <a:r>
              <a:rPr lang="en-US" sz="2400" dirty="0" smtClean="0"/>
              <a:t>). They belong to the categories of </a:t>
            </a:r>
            <a:r>
              <a:rPr lang="en-US" sz="2400" b="1" dirty="0" smtClean="0"/>
              <a:t>ceramic membranes</a:t>
            </a:r>
            <a:r>
              <a:rPr lang="en-US" sz="2400" dirty="0" smtClean="0"/>
              <a:t> and in most cases, microfiltration and </a:t>
            </a:r>
            <a:r>
              <a:rPr lang="en-US" sz="2400" dirty="0" err="1" smtClean="0"/>
              <a:t>ultrafiltration</a:t>
            </a:r>
            <a:r>
              <a:rPr lang="en-US" sz="2400" dirty="0" smtClean="0"/>
              <a:t> </a:t>
            </a:r>
            <a:r>
              <a:rPr lang="en-US" sz="2400" b="1" dirty="0" smtClean="0"/>
              <a:t>membranes</a:t>
            </a:r>
            <a:r>
              <a:rPr lang="en-US" sz="2400" dirty="0" smtClean="0"/>
              <a:t>.</a:t>
            </a:r>
            <a:endParaRPr lang="en-US" sz="2400" dirty="0" smtClean="0"/>
          </a:p>
          <a:p>
            <a:pPr algn="just"/>
            <a:r>
              <a:rPr lang="en-US" sz="2400" b="1" dirty="0" err="1" smtClean="0"/>
              <a:t>Titania:The</a:t>
            </a:r>
            <a:r>
              <a:rPr lang="en-US" sz="2400" b="1" dirty="0" smtClean="0"/>
              <a:t> synthesis and properties of </a:t>
            </a:r>
            <a:r>
              <a:rPr lang="en-US" sz="2400" b="1" dirty="0" err="1" smtClean="0"/>
              <a:t>microporous</a:t>
            </a:r>
            <a:r>
              <a:rPr lang="en-US" sz="2400" b="1" dirty="0" smtClean="0"/>
              <a:t> </a:t>
            </a:r>
            <a:r>
              <a:rPr lang="en-US" sz="2400" b="1" dirty="0" err="1" smtClean="0"/>
              <a:t>titania</a:t>
            </a:r>
            <a:r>
              <a:rPr lang="en-US" sz="2400" b="1" dirty="0" smtClean="0"/>
              <a:t> membranes </a:t>
            </a:r>
            <a:r>
              <a:rPr lang="en-US" sz="2400" dirty="0" smtClean="0"/>
              <a:t>that contain pore sizes &lt;1 nm are reported. The membranes show a molecular weight cut‐off of less than 400 in </a:t>
            </a:r>
            <a:r>
              <a:rPr lang="en-US" sz="2400" dirty="0" err="1" smtClean="0"/>
              <a:t>nanofiltration</a:t>
            </a:r>
            <a:r>
              <a:rPr lang="en-US" sz="2400" dirty="0" smtClean="0"/>
              <a:t>, and are selective in the </a:t>
            </a:r>
            <a:r>
              <a:rPr lang="en-US" sz="2400" dirty="0" err="1" smtClean="0"/>
              <a:t>pervaporation</a:t>
            </a:r>
            <a:r>
              <a:rPr lang="en-US" sz="2400" dirty="0" smtClean="0"/>
              <a:t> of water from binary liquid</a:t>
            </a:r>
            <a:r>
              <a:rPr lang="en-US" sz="2400" dirty="0" smtClean="0"/>
              <a:t>.</a:t>
            </a:r>
            <a:endParaRPr lang="en-US" sz="2400" dirty="0" smtClean="0"/>
          </a:p>
          <a:p>
            <a:pPr algn="just"/>
            <a:r>
              <a:rPr lang="en-US" sz="2400" b="1" dirty="0" err="1" smtClean="0"/>
              <a:t>Zirconia</a:t>
            </a:r>
            <a:r>
              <a:rPr lang="en-US" sz="2400" b="1" dirty="0" smtClean="0"/>
              <a:t> : </a:t>
            </a:r>
            <a:r>
              <a:rPr lang="en-US" sz="2400" dirty="0" smtClean="0"/>
              <a:t>Porous ceramic membranes are chiefly used for gas separation and </a:t>
            </a:r>
            <a:r>
              <a:rPr lang="en-US" sz="2400" dirty="0" smtClean="0"/>
              <a:t>micro- or</a:t>
            </a:r>
            <a:r>
              <a:rPr lang="en-US" sz="2400" dirty="0" smtClean="0"/>
              <a:t> </a:t>
            </a:r>
            <a:r>
              <a:rPr lang="en-US" sz="2400" dirty="0" err="1" smtClean="0"/>
              <a:t>nanofiltratio</a:t>
            </a:r>
            <a:r>
              <a:rPr lang="en-US" sz="2400" dirty="0" smtClean="0"/>
              <a:t>. </a:t>
            </a:r>
            <a:r>
              <a:rPr lang="en-US" sz="2400" dirty="0" smtClean="0"/>
              <a:t>They can be made from both crystalline as well as amorphous solids.</a:t>
            </a:r>
          </a:p>
          <a:p>
            <a:r>
              <a:rPr lang="en-US" sz="2400" dirty="0" smtClean="0"/>
              <a:t>An example of an amorphous membrane is the silica membrane</a:t>
            </a:r>
            <a:r>
              <a:rPr lang="en-US" sz="2400" dirty="0" smtClean="0"/>
              <a:t>.</a:t>
            </a:r>
            <a:endParaRPr lang="en-US" sz="2400" dirty="0" smtClean="0"/>
          </a:p>
          <a:p>
            <a:r>
              <a:rPr lang="en-US" sz="2400" dirty="0" smtClean="0"/>
              <a:t>An example of a highly porous membrane is the type made of silicon </a:t>
            </a:r>
            <a:r>
              <a:rPr lang="en-US" sz="2400" dirty="0" smtClean="0"/>
              <a:t>carbide.</a:t>
            </a:r>
            <a:endParaRPr lang="en-US" sz="2400" dirty="0" smtClean="0"/>
          </a:p>
          <a:p>
            <a:endParaRPr lang="en-US" sz="2400" dirty="0" smtClean="0"/>
          </a:p>
          <a:p>
            <a:endParaRPr lang="en-US" sz="2400" dirty="0" smtClean="0"/>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4929222" cy="642942"/>
          </a:xfrm>
        </p:spPr>
        <p:txBody>
          <a:bodyPr>
            <a:normAutofit fontScale="90000"/>
          </a:bodyPr>
          <a:lstStyle/>
          <a:p>
            <a:r>
              <a:rPr lang="en-US" sz="3200" b="1" dirty="0" smtClean="0"/>
              <a:t>Membrane structure</a:t>
            </a:r>
            <a:r>
              <a:rPr lang="en-US" sz="3200" dirty="0" smtClean="0"/>
              <a:t/>
            </a:r>
            <a:br>
              <a:rPr lang="en-US" sz="3200" dirty="0" smtClean="0"/>
            </a:br>
            <a:endParaRPr lang="en-IN" sz="3200" dirty="0"/>
          </a:p>
        </p:txBody>
      </p:sp>
      <p:sp>
        <p:nvSpPr>
          <p:cNvPr id="3" name="Content Placeholder 2"/>
          <p:cNvSpPr>
            <a:spLocks noGrp="1"/>
          </p:cNvSpPr>
          <p:nvPr>
            <p:ph idx="1"/>
          </p:nvPr>
        </p:nvSpPr>
        <p:spPr>
          <a:xfrm>
            <a:off x="457200" y="928670"/>
            <a:ext cx="8472518" cy="5572164"/>
          </a:xfrm>
        </p:spPr>
        <p:txBody>
          <a:bodyPr>
            <a:normAutofit/>
          </a:bodyPr>
          <a:lstStyle/>
          <a:p>
            <a:pPr>
              <a:buNone/>
            </a:pPr>
            <a:endParaRPr lang="en-US" sz="2400" dirty="0" smtClean="0"/>
          </a:p>
          <a:p>
            <a:pPr algn="just">
              <a:buFont typeface="Wingdings" pitchFamily="2" charset="2"/>
              <a:buChar char="Ø"/>
            </a:pPr>
            <a:r>
              <a:rPr lang="en-US" sz="2400" dirty="0" smtClean="0"/>
              <a:t>Membranes have a tight top layer facing the product to be treated. This layer is also called the skin layer. It is thin, typically &lt;0.1 micron. </a:t>
            </a:r>
          </a:p>
          <a:p>
            <a:pPr algn="just">
              <a:buFont typeface="Wingdings" pitchFamily="2" charset="2"/>
              <a:buChar char="Ø"/>
            </a:pPr>
            <a:r>
              <a:rPr lang="en-US" sz="2400" dirty="0" smtClean="0"/>
              <a:t>The membrane itself is 150 - 250 micron, the bulk of the membrane simply providing structural support for the skin layer.</a:t>
            </a:r>
          </a:p>
          <a:p>
            <a:pPr algn="just">
              <a:buNone/>
            </a:pPr>
            <a:endParaRPr lang="en-US" sz="2400" dirty="0" smtClean="0"/>
          </a:p>
          <a:p>
            <a:pPr>
              <a:buFont typeface="Wingdings" pitchFamily="2" charset="2"/>
              <a:buChar char="Ø"/>
            </a:pPr>
            <a:r>
              <a:rPr lang="en-US" sz="2400" dirty="0" smtClean="0"/>
              <a:t>Pore size differs for different types of processes:</a:t>
            </a:r>
          </a:p>
          <a:p>
            <a:pPr marL="916686" lvl="1" indent="-514350">
              <a:buFont typeface="+mj-lt"/>
              <a:buAutoNum type="romanLcPeriod"/>
            </a:pPr>
            <a:r>
              <a:rPr lang="en-US" sz="2000" b="1" dirty="0" smtClean="0"/>
              <a:t>MF – 5 – 0.1 micron</a:t>
            </a:r>
          </a:p>
          <a:p>
            <a:pPr marL="916686" lvl="1" indent="-514350">
              <a:buFont typeface="+mj-lt"/>
              <a:buAutoNum type="romanLcPeriod"/>
            </a:pPr>
            <a:r>
              <a:rPr lang="en-US" sz="2000" b="1" dirty="0" smtClean="0"/>
              <a:t>UF – 0.1 – 0.01 micron</a:t>
            </a:r>
          </a:p>
          <a:p>
            <a:pPr marL="916686" lvl="1" indent="-514350">
              <a:buFont typeface="+mj-lt"/>
              <a:buAutoNum type="romanLcPeriod"/>
            </a:pPr>
            <a:r>
              <a:rPr lang="en-US" sz="2000" b="1" dirty="0" smtClean="0"/>
              <a:t>NF &amp; RO – 0.001 micron (Theoretical)</a:t>
            </a:r>
          </a:p>
          <a:p>
            <a:endParaRPr lang="en-IN"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511156"/>
          </a:xfrm>
        </p:spPr>
        <p:txBody>
          <a:bodyPr>
            <a:noAutofit/>
          </a:bodyPr>
          <a:lstStyle/>
          <a:p>
            <a:r>
              <a:rPr lang="en-US" sz="3200" b="1" dirty="0" smtClean="0"/>
              <a:t>Composite membranes</a:t>
            </a:r>
            <a:endParaRPr lang="en-IN" sz="3200" b="1" dirty="0"/>
          </a:p>
        </p:txBody>
      </p:sp>
      <p:sp>
        <p:nvSpPr>
          <p:cNvPr id="3" name="Content Placeholder 2"/>
          <p:cNvSpPr>
            <a:spLocks noGrp="1"/>
          </p:cNvSpPr>
          <p:nvPr>
            <p:ph idx="1"/>
          </p:nvPr>
        </p:nvSpPr>
        <p:spPr>
          <a:xfrm>
            <a:off x="500034" y="857232"/>
            <a:ext cx="8429684" cy="5929354"/>
          </a:xfrm>
        </p:spPr>
        <p:txBody>
          <a:bodyPr>
            <a:noAutofit/>
          </a:bodyPr>
          <a:lstStyle/>
          <a:p>
            <a:pPr>
              <a:buFont typeface="Wingdings" pitchFamily="2" charset="2"/>
              <a:buChar char="Ø"/>
            </a:pPr>
            <a:r>
              <a:rPr lang="en-US" sz="2000" dirty="0" smtClean="0"/>
              <a:t>Made to replace cellulose acetate RO membranes.</a:t>
            </a:r>
          </a:p>
          <a:p>
            <a:pPr>
              <a:buFont typeface="Wingdings" pitchFamily="2" charset="2"/>
              <a:buChar char="Ø"/>
            </a:pPr>
            <a:r>
              <a:rPr lang="en-US" sz="2000" dirty="0" smtClean="0"/>
              <a:t>The main advantage is the combination of relatively high flux and very high salt rejection.</a:t>
            </a:r>
          </a:p>
          <a:p>
            <a:pPr>
              <a:buFont typeface="Wingdings" pitchFamily="2" charset="2"/>
              <a:buChar char="Ø"/>
            </a:pPr>
            <a:r>
              <a:rPr lang="en-US" sz="2000" dirty="0" smtClean="0"/>
              <a:t>They also have good temperature and pH resistance.</a:t>
            </a:r>
          </a:p>
          <a:p>
            <a:pPr>
              <a:buFont typeface="Wingdings" pitchFamily="2" charset="2"/>
              <a:buChar char="Ø"/>
            </a:pPr>
            <a:r>
              <a:rPr lang="en-US" sz="2000" dirty="0" smtClean="0"/>
              <a:t>They do not tolerate oxidizing environments.</a:t>
            </a:r>
          </a:p>
          <a:p>
            <a:pPr>
              <a:buFont typeface="Wingdings" pitchFamily="2" charset="2"/>
              <a:buChar char="Ø"/>
            </a:pPr>
            <a:r>
              <a:rPr lang="en-US" sz="2000" dirty="0" smtClean="0"/>
              <a:t>Composite membranes are made in two-layer and three-layer designs, the precise composition of which is proprietary.</a:t>
            </a:r>
          </a:p>
          <a:p>
            <a:pPr>
              <a:buFont typeface="Wingdings" pitchFamily="2" charset="2"/>
              <a:buChar char="Ø"/>
            </a:pPr>
            <a:r>
              <a:rPr lang="en-US" sz="2000" dirty="0" smtClean="0"/>
              <a:t>Around 1980, Film Tech. marketed the two-layer design which immediately became the industry standard for water desalination.</a:t>
            </a:r>
          </a:p>
          <a:p>
            <a:pPr>
              <a:buFont typeface="Wingdings" pitchFamily="2" charset="2"/>
              <a:buChar char="Ø"/>
            </a:pPr>
            <a:r>
              <a:rPr lang="en-US" sz="2000" dirty="0" smtClean="0"/>
              <a:t>In the mid-1980s Desalination Systems, Inc. (DSI) began making composite membranes with a three-layer design.</a:t>
            </a:r>
          </a:p>
          <a:p>
            <a:pPr>
              <a:buFont typeface="Wingdings" pitchFamily="2" charset="2"/>
              <a:buChar char="Ø"/>
            </a:pPr>
            <a:r>
              <a:rPr lang="en-US" sz="2000" dirty="0" smtClean="0"/>
              <a:t>The three-layer design is available for RO and NF, and it is still the best choice for treating a </a:t>
            </a:r>
          </a:p>
          <a:p>
            <a:endParaRPr lang="en-IN" sz="2000" dirty="0" smtClean="0"/>
          </a:p>
          <a:p>
            <a:pPr lvl="1">
              <a:buNone/>
            </a:pPr>
            <a:endParaRPr lang="en-IN"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85818"/>
          </a:xfrm>
        </p:spPr>
        <p:txBody>
          <a:bodyPr>
            <a:noAutofit/>
          </a:bodyPr>
          <a:lstStyle/>
          <a:p>
            <a:r>
              <a:rPr lang="en-IN" sz="2800" b="1" dirty="0" smtClean="0"/>
              <a:t>Characteristics of Flexible </a:t>
            </a:r>
            <a:r>
              <a:rPr lang="en-IN" sz="2800" b="1" dirty="0" smtClean="0"/>
              <a:t> </a:t>
            </a:r>
            <a:r>
              <a:rPr lang="en-IN" sz="2800" b="1" dirty="0" smtClean="0"/>
              <a:t>M</a:t>
            </a:r>
            <a:r>
              <a:rPr lang="en-IN" sz="2800" b="1" dirty="0" smtClean="0"/>
              <a:t>aterials</a:t>
            </a:r>
            <a:endParaRPr lang="en-IN" sz="2800" b="1" dirty="0"/>
          </a:p>
        </p:txBody>
      </p:sp>
      <p:sp>
        <p:nvSpPr>
          <p:cNvPr id="3" name="Content Placeholder 2"/>
          <p:cNvSpPr>
            <a:spLocks noGrp="1"/>
          </p:cNvSpPr>
          <p:nvPr>
            <p:ph idx="1"/>
          </p:nvPr>
        </p:nvSpPr>
        <p:spPr>
          <a:xfrm>
            <a:off x="214282" y="785794"/>
            <a:ext cx="8786874" cy="6072206"/>
          </a:xfrm>
        </p:spPr>
        <p:txBody>
          <a:bodyPr>
            <a:noAutofit/>
          </a:bodyPr>
          <a:lstStyle/>
          <a:p>
            <a:pPr algn="just"/>
            <a:r>
              <a:rPr lang="en-US" sz="2400" b="1" dirty="0" smtClean="0"/>
              <a:t>ABS :</a:t>
            </a:r>
            <a:r>
              <a:rPr lang="en-US" sz="2400" dirty="0" smtClean="0"/>
              <a:t>Useful material in water desalination systems.</a:t>
            </a:r>
          </a:p>
          <a:p>
            <a:pPr algn="just">
              <a:buNone/>
            </a:pPr>
            <a:endParaRPr lang="en-US" sz="2400" dirty="0" smtClean="0"/>
          </a:p>
          <a:p>
            <a:pPr algn="just"/>
            <a:r>
              <a:rPr lang="en-US" sz="2400" b="1" dirty="0" err="1" smtClean="0"/>
              <a:t>Delrin</a:t>
            </a:r>
            <a:r>
              <a:rPr lang="en-US" sz="2400" b="1" dirty="0" smtClean="0"/>
              <a:t>: </a:t>
            </a:r>
            <a:r>
              <a:rPr lang="en-US" sz="2400" dirty="0" smtClean="0"/>
              <a:t>Also called POM; it is an excellent material. Its biggest weakness is limited resistance in low pH environments.</a:t>
            </a:r>
          </a:p>
          <a:p>
            <a:pPr algn="just">
              <a:buNone/>
            </a:pPr>
            <a:endParaRPr lang="en-US" sz="2400" dirty="0" smtClean="0"/>
          </a:p>
          <a:p>
            <a:pPr algn="just"/>
            <a:r>
              <a:rPr lang="en-US" sz="2400" b="1" dirty="0" smtClean="0"/>
              <a:t>PE </a:t>
            </a:r>
            <a:r>
              <a:rPr lang="en-US" sz="2400" dirty="0" smtClean="0"/>
              <a:t>Polyethylene has good chemical stability but very limited temperature stability.</a:t>
            </a:r>
          </a:p>
          <a:p>
            <a:pPr algn="just">
              <a:buNone/>
            </a:pPr>
            <a:endParaRPr lang="en-US" sz="2400" dirty="0" smtClean="0"/>
          </a:p>
          <a:p>
            <a:pPr algn="just"/>
            <a:r>
              <a:rPr lang="en-US" sz="2400" b="1" dirty="0" smtClean="0"/>
              <a:t>PP </a:t>
            </a:r>
            <a:r>
              <a:rPr lang="en-US" sz="2400" dirty="0" smtClean="0"/>
              <a:t>Polypropylene is chemically a very resistant polymer. The temperature stability is limited, and it has a tendency to creep.</a:t>
            </a:r>
          </a:p>
          <a:p>
            <a:pPr algn="just">
              <a:buNone/>
            </a:pPr>
            <a:endParaRPr lang="en-US" sz="2400" dirty="0" smtClean="0"/>
          </a:p>
          <a:p>
            <a:pPr algn="just"/>
            <a:r>
              <a:rPr lang="en-US" sz="2400" b="1" dirty="0" smtClean="0"/>
              <a:t>PVC </a:t>
            </a:r>
            <a:r>
              <a:rPr lang="en-US" sz="2400" dirty="0" err="1" smtClean="0"/>
              <a:t>PVC</a:t>
            </a:r>
            <a:r>
              <a:rPr lang="en-US" sz="2400" dirty="0" smtClean="0"/>
              <a:t> is mostly used for low pressure piping. It is inexpensive, but has severe temperature limitations. It can only be used for un-demanding applications, such as the desalination of ground water.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393</TotalTime>
  <Words>393</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MATERIALS FOR MEMBRANE CONSTRUCTION IN MEMBRANE FILTRATION UNITS</vt:lpstr>
      <vt:lpstr> Different materials for membrane construction </vt:lpstr>
      <vt:lpstr>Synthetic polymers :  Poysulphones</vt:lpstr>
      <vt:lpstr> Other Synthetic polymers  </vt:lpstr>
      <vt:lpstr>Other Polymeric membrane materials</vt:lpstr>
      <vt:lpstr>Ceramic Membrane Materials</vt:lpstr>
      <vt:lpstr>Membrane structure </vt:lpstr>
      <vt:lpstr>Composite membranes</vt:lpstr>
      <vt:lpstr>Characteristics of Flexible  Materials</vt:lpstr>
      <vt:lpstr>Characteristics of Flexible Packaging materials</vt:lpstr>
      <vt:lpstr>Thank You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41</cp:revision>
  <dcterms:created xsi:type="dcterms:W3CDTF">2020-03-28T11:52:41Z</dcterms:created>
  <dcterms:modified xsi:type="dcterms:W3CDTF">2020-06-08T00:40:07Z</dcterms:modified>
</cp:coreProperties>
</file>