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73" r:id="rId2"/>
    <p:sldId id="274" r:id="rId3"/>
    <p:sldId id="295" r:id="rId4"/>
    <p:sldId id="259" r:id="rId5"/>
    <p:sldId id="260" r:id="rId6"/>
    <p:sldId id="261" r:id="rId7"/>
    <p:sldId id="292" r:id="rId8"/>
    <p:sldId id="28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A61A7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4" autoAdjust="0"/>
    <p:restoredTop sz="94660"/>
  </p:normalViewPr>
  <p:slideViewPr>
    <p:cSldViewPr>
      <p:cViewPr varScale="1">
        <p:scale>
          <a:sx n="73" d="100"/>
          <a:sy n="73" d="100"/>
        </p:scale>
        <p:origin x="-130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6/16/2020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6/16/2020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6/16/2020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6/16/2020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582726"/>
          </a:xfrm>
        </p:spPr>
        <p:txBody>
          <a:bodyPr>
            <a:noAutofit/>
          </a:bodyPr>
          <a:lstStyle/>
          <a:p>
            <a:r>
              <a:rPr lang="en-US" sz="4000" b="1" dirty="0" smtClean="0">
                <a:solidFill>
                  <a:srgbClr val="FF0000"/>
                </a:solidFill>
              </a:rPr>
              <a:t>MOLYBDENUM  TOXICITY</a:t>
            </a:r>
            <a:endParaRPr lang="en-IN" sz="1200" dirty="0"/>
          </a:p>
        </p:txBody>
      </p:sp>
      <p:sp>
        <p:nvSpPr>
          <p:cNvPr id="3" name="Content Placeholder 2"/>
          <p:cNvSpPr>
            <a:spLocks noGrp="1"/>
          </p:cNvSpPr>
          <p:nvPr>
            <p:ph idx="1"/>
          </p:nvPr>
        </p:nvSpPr>
        <p:spPr>
          <a:xfrm>
            <a:off x="1435608" y="2214554"/>
            <a:ext cx="7498080" cy="4033846"/>
          </a:xfrm>
        </p:spPr>
        <p:txBody>
          <a:bodyPr>
            <a:normAutofit/>
          </a:bodyPr>
          <a:lstStyle/>
          <a:p>
            <a:pPr marL="0" lvl="0" indent="0">
              <a:buClr>
                <a:srgbClr val="3891A7"/>
              </a:buClr>
              <a:buNone/>
            </a:pPr>
            <a:endParaRPr lang="en-IN" b="1" dirty="0" smtClean="0">
              <a:solidFill>
                <a:srgbClr val="0070C0"/>
              </a:solidFill>
            </a:endParaRPr>
          </a:p>
          <a:p>
            <a:pPr marL="0" lvl="0" indent="0">
              <a:buClr>
                <a:srgbClr val="3891A7"/>
              </a:buClr>
              <a:buNone/>
            </a:pPr>
            <a:r>
              <a:rPr lang="en-IN" b="1" dirty="0" smtClean="0"/>
              <a:t>Presented </a:t>
            </a:r>
            <a:r>
              <a:rPr lang="en-IN" b="1" dirty="0"/>
              <a:t>by</a:t>
            </a:r>
            <a:r>
              <a:rPr lang="en-IN" b="1" dirty="0" smtClean="0"/>
              <a:t>:- </a:t>
            </a:r>
            <a:endParaRPr lang="en-IN" b="1" dirty="0"/>
          </a:p>
          <a:p>
            <a:pPr marL="0" lvl="0" indent="0">
              <a:buClr>
                <a:srgbClr val="3891A7"/>
              </a:buClr>
              <a:buNone/>
            </a:pPr>
            <a:r>
              <a:rPr lang="en-IN" b="1" dirty="0"/>
              <a:t>                                             </a:t>
            </a:r>
          </a:p>
          <a:p>
            <a:pPr marL="0" lvl="0" indent="0" algn="just">
              <a:buClr>
                <a:srgbClr val="3891A7"/>
              </a:buClr>
              <a:buNone/>
            </a:pPr>
            <a:r>
              <a:rPr lang="en-IN" sz="2400" b="1" dirty="0"/>
              <a:t>                                            </a:t>
            </a:r>
            <a:r>
              <a:rPr lang="en-IN" sz="2400" b="1" dirty="0" err="1"/>
              <a:t>Dr.Archana</a:t>
            </a:r>
            <a:endParaRPr lang="en-IN" sz="2400" b="1" dirty="0"/>
          </a:p>
          <a:p>
            <a:pPr marL="0" lvl="0" indent="0" algn="just">
              <a:buClr>
                <a:srgbClr val="3891A7"/>
              </a:buClr>
              <a:buNone/>
            </a:pPr>
            <a:r>
              <a:rPr lang="en-IN" sz="2400" b="1" dirty="0"/>
              <a:t>                    Assistant </a:t>
            </a:r>
            <a:r>
              <a:rPr lang="en-IN" sz="2400" b="1" dirty="0" err="1"/>
              <a:t>Professor_cum_Jr</a:t>
            </a:r>
            <a:r>
              <a:rPr lang="en-IN" sz="2400" b="1" dirty="0"/>
              <a:t> </a:t>
            </a:r>
            <a:r>
              <a:rPr lang="en-IN" sz="2400" b="1" dirty="0" smtClean="0"/>
              <a:t>.</a:t>
            </a:r>
            <a:r>
              <a:rPr lang="en-IN" sz="2400" b="1" dirty="0"/>
              <a:t>Scientist</a:t>
            </a:r>
          </a:p>
          <a:p>
            <a:pPr marL="0" lvl="0" indent="0">
              <a:buClr>
                <a:srgbClr val="3891A7"/>
              </a:buClr>
              <a:buNone/>
            </a:pPr>
            <a:r>
              <a:rPr lang="en-IN" sz="2400" b="1" dirty="0"/>
              <a:t>                     </a:t>
            </a:r>
            <a:r>
              <a:rPr lang="en-IN" sz="2400" b="1" dirty="0" err="1"/>
              <a:t>Deptt.Of</a:t>
            </a:r>
            <a:r>
              <a:rPr lang="en-IN" sz="2400" b="1" dirty="0"/>
              <a:t> Pharmacology &amp; Toxicology</a:t>
            </a:r>
          </a:p>
          <a:p>
            <a:pPr marL="0" lvl="0" indent="0">
              <a:buClr>
                <a:srgbClr val="3891A7"/>
              </a:buClr>
              <a:buNone/>
            </a:pPr>
            <a:r>
              <a:rPr lang="en-IN" sz="2400" b="1" dirty="0"/>
              <a:t>                              Bihar Veterinary College, Patna</a:t>
            </a:r>
          </a:p>
          <a:p>
            <a:endParaRPr lang="en-IN" dirty="0"/>
          </a:p>
        </p:txBody>
      </p:sp>
    </p:spTree>
    <p:extLst>
      <p:ext uri="{BB962C8B-B14F-4D97-AF65-F5344CB8AC3E}">
        <p14:creationId xmlns:p14="http://schemas.microsoft.com/office/powerpoint/2010/main" xmlns="" val="3448282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82594"/>
          </a:xfrm>
        </p:spPr>
        <p:txBody>
          <a:bodyPr>
            <a:normAutofit fontScale="90000"/>
          </a:bodyPr>
          <a:lstStyle/>
          <a:p>
            <a:r>
              <a:rPr lang="en-IN" dirty="0" smtClean="0">
                <a:solidFill>
                  <a:srgbClr val="FF0000"/>
                </a:solidFill>
              </a:rPr>
              <a:t>Content of chapter</a:t>
            </a:r>
            <a:endParaRPr lang="en-IN" dirty="0">
              <a:solidFill>
                <a:srgbClr val="FF0000"/>
              </a:solidFill>
            </a:endParaRPr>
          </a:p>
        </p:txBody>
      </p:sp>
      <p:sp>
        <p:nvSpPr>
          <p:cNvPr id="3" name="Content Placeholder 2"/>
          <p:cNvSpPr>
            <a:spLocks noGrp="1"/>
          </p:cNvSpPr>
          <p:nvPr>
            <p:ph idx="1"/>
          </p:nvPr>
        </p:nvSpPr>
        <p:spPr>
          <a:xfrm>
            <a:off x="457200" y="1285860"/>
            <a:ext cx="8229600" cy="4214842"/>
          </a:xfrm>
        </p:spPr>
        <p:txBody>
          <a:bodyPr>
            <a:noAutofit/>
          </a:bodyPr>
          <a:lstStyle/>
          <a:p>
            <a:pPr marL="82296" indent="0">
              <a:lnSpc>
                <a:spcPct val="200000"/>
              </a:lnSpc>
              <a:buNone/>
            </a:pPr>
            <a:r>
              <a:rPr lang="en-IN" sz="2400" b="1" dirty="0" smtClean="0"/>
              <a:t>      *  Sources                     </a:t>
            </a:r>
          </a:p>
          <a:p>
            <a:pPr marL="82296" indent="0">
              <a:lnSpc>
                <a:spcPct val="200000"/>
              </a:lnSpc>
              <a:buNone/>
            </a:pPr>
            <a:r>
              <a:rPr lang="en-IN" sz="2400" b="1" dirty="0" smtClean="0"/>
              <a:t>      *  Toxicokinetic   </a:t>
            </a:r>
            <a:r>
              <a:rPr lang="en-IN" sz="2400" b="1" dirty="0"/>
              <a:t>	</a:t>
            </a:r>
            <a:r>
              <a:rPr lang="en-IN" sz="2400" b="1" dirty="0" smtClean="0"/>
              <a:t>                                 </a:t>
            </a:r>
          </a:p>
          <a:p>
            <a:pPr marL="82296" indent="0">
              <a:lnSpc>
                <a:spcPct val="200000"/>
              </a:lnSpc>
              <a:buNone/>
            </a:pPr>
            <a:r>
              <a:rPr lang="en-IN" sz="2400" b="1" dirty="0" smtClean="0"/>
              <a:t>      * Mechanism of toxicity  </a:t>
            </a:r>
            <a:r>
              <a:rPr lang="en-IN" sz="2400" b="1" dirty="0"/>
              <a:t>		</a:t>
            </a:r>
            <a:r>
              <a:rPr lang="en-IN" sz="2400" b="1" dirty="0" smtClean="0"/>
              <a:t>                                  </a:t>
            </a:r>
          </a:p>
          <a:p>
            <a:pPr marL="82296" indent="0">
              <a:lnSpc>
                <a:spcPct val="200000"/>
              </a:lnSpc>
              <a:buNone/>
            </a:pPr>
            <a:r>
              <a:rPr lang="en-IN" sz="2400" b="1" dirty="0" smtClean="0"/>
              <a:t>      * Clinical Signs</a:t>
            </a:r>
            <a:r>
              <a:rPr lang="en-IN" sz="2400" b="1" dirty="0"/>
              <a:t>	</a:t>
            </a:r>
            <a:r>
              <a:rPr lang="en-IN" sz="2400" b="1" dirty="0" smtClean="0"/>
              <a:t>                                </a:t>
            </a:r>
          </a:p>
          <a:p>
            <a:pPr marL="82296" indent="0">
              <a:lnSpc>
                <a:spcPct val="200000"/>
              </a:lnSpc>
              <a:buNone/>
            </a:pPr>
            <a:r>
              <a:rPr lang="en-IN" sz="2400" b="1" dirty="0" smtClean="0"/>
              <a:t>      *  Treatment                                                                                                           </a:t>
            </a:r>
            <a:endParaRPr lang="en-IN" sz="2400" b="1" dirty="0"/>
          </a:p>
        </p:txBody>
      </p:sp>
    </p:spTree>
    <p:extLst>
      <p:ext uri="{BB962C8B-B14F-4D97-AF65-F5344CB8AC3E}">
        <p14:creationId xmlns:p14="http://schemas.microsoft.com/office/powerpoint/2010/main" xmlns="" val="27783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b="1" dirty="0" smtClean="0">
                <a:solidFill>
                  <a:srgbClr val="FF0000"/>
                </a:solidFill>
              </a:rPr>
              <a:t>Molybdenum Toxicity</a:t>
            </a:r>
            <a:endParaRPr lang="en-IN" b="1" dirty="0">
              <a:solidFill>
                <a:srgbClr val="FF0000"/>
              </a:solidFill>
            </a:endParaRPr>
          </a:p>
        </p:txBody>
      </p:sp>
      <p:sp>
        <p:nvSpPr>
          <p:cNvPr id="3" name="Content Placeholder 2"/>
          <p:cNvSpPr>
            <a:spLocks noGrp="1"/>
          </p:cNvSpPr>
          <p:nvPr>
            <p:ph idx="1"/>
          </p:nvPr>
        </p:nvSpPr>
        <p:spPr/>
        <p:txBody>
          <a:bodyPr>
            <a:normAutofit lnSpcReduction="10000"/>
          </a:bodyPr>
          <a:lstStyle/>
          <a:p>
            <a:pPr lvl="0">
              <a:buFont typeface="Wingdings" pitchFamily="2" charset="2"/>
              <a:buChar char="Ø"/>
            </a:pPr>
            <a:r>
              <a:rPr lang="en-US" sz="2600" dirty="0" smtClean="0">
                <a:latin typeface="Comic Sans MS" pitchFamily="66" charset="0"/>
              </a:rPr>
              <a:t>Molybdenum (Mo) is an essential nutrient in plants and animals. In plants and microbes, reduction of nitrate to nitrite and nitrogen </a:t>
            </a:r>
            <a:r>
              <a:rPr lang="en-US" sz="2600" dirty="0" err="1" smtClean="0">
                <a:latin typeface="Comic Sans MS" pitchFamily="66" charset="0"/>
              </a:rPr>
              <a:t>ﬁxation</a:t>
            </a:r>
            <a:r>
              <a:rPr lang="en-US" sz="2600" dirty="0" smtClean="0">
                <a:latin typeface="Comic Sans MS" pitchFamily="66" charset="0"/>
              </a:rPr>
              <a:t> requires Mo. </a:t>
            </a:r>
          </a:p>
          <a:p>
            <a:pPr lvl="0">
              <a:buFont typeface="Wingdings" pitchFamily="2" charset="2"/>
              <a:buChar char="Ø"/>
            </a:pPr>
            <a:endParaRPr lang="en-IN" sz="2600" dirty="0" smtClean="0">
              <a:latin typeface="Comic Sans MS" pitchFamily="66" charset="0"/>
            </a:endParaRPr>
          </a:p>
          <a:p>
            <a:pPr lvl="0">
              <a:buFont typeface="Wingdings" pitchFamily="2" charset="2"/>
              <a:buChar char="Ø"/>
            </a:pPr>
            <a:r>
              <a:rPr lang="en-US" sz="2600" dirty="0" smtClean="0">
                <a:latin typeface="Comic Sans MS" pitchFamily="66" charset="0"/>
              </a:rPr>
              <a:t>Higher animals require Mo for </a:t>
            </a:r>
            <a:r>
              <a:rPr lang="en-US" sz="2600" b="1" dirty="0" smtClean="0">
                <a:latin typeface="Comic Sans MS" pitchFamily="66" charset="0"/>
              </a:rPr>
              <a:t>oxygen transfer reactions</a:t>
            </a:r>
            <a:r>
              <a:rPr lang="en-US" sz="2600" dirty="0" smtClean="0">
                <a:latin typeface="Comic Sans MS" pitchFamily="66" charset="0"/>
              </a:rPr>
              <a:t> of </a:t>
            </a:r>
            <a:r>
              <a:rPr lang="en-US" sz="2600" dirty="0" err="1" smtClean="0">
                <a:latin typeface="Comic Sans MS" pitchFamily="66" charset="0"/>
              </a:rPr>
              <a:t>aldehyde</a:t>
            </a:r>
            <a:r>
              <a:rPr lang="en-US" sz="2600" dirty="0" smtClean="0">
                <a:latin typeface="Comic Sans MS" pitchFamily="66" charset="0"/>
              </a:rPr>
              <a:t> </a:t>
            </a:r>
            <a:r>
              <a:rPr lang="en-US" sz="2600" dirty="0" err="1" smtClean="0">
                <a:latin typeface="Comic Sans MS" pitchFamily="66" charset="0"/>
              </a:rPr>
              <a:t>oxidase</a:t>
            </a:r>
            <a:r>
              <a:rPr lang="en-US" sz="2600" dirty="0" smtClean="0">
                <a:latin typeface="Comic Sans MS" pitchFamily="66" charset="0"/>
              </a:rPr>
              <a:t>, </a:t>
            </a:r>
            <a:r>
              <a:rPr lang="en-US" sz="2600" dirty="0" err="1" smtClean="0">
                <a:latin typeface="Comic Sans MS" pitchFamily="66" charset="0"/>
              </a:rPr>
              <a:t>sulﬁte</a:t>
            </a:r>
            <a:r>
              <a:rPr lang="en-US" sz="2600" dirty="0" smtClean="0">
                <a:latin typeface="Comic Sans MS" pitchFamily="66" charset="0"/>
              </a:rPr>
              <a:t> </a:t>
            </a:r>
            <a:r>
              <a:rPr lang="en-US" sz="2600" dirty="0" err="1" smtClean="0">
                <a:latin typeface="Comic Sans MS" pitchFamily="66" charset="0"/>
              </a:rPr>
              <a:t>oxidase</a:t>
            </a:r>
            <a:r>
              <a:rPr lang="en-US" sz="2600" dirty="0" smtClean="0">
                <a:latin typeface="Comic Sans MS" pitchFamily="66" charset="0"/>
              </a:rPr>
              <a:t>, and </a:t>
            </a:r>
            <a:r>
              <a:rPr lang="en-US" sz="2600" dirty="0" err="1" smtClean="0">
                <a:latin typeface="Comic Sans MS" pitchFamily="66" charset="0"/>
              </a:rPr>
              <a:t>xanthine</a:t>
            </a:r>
            <a:r>
              <a:rPr lang="en-US" sz="2600" dirty="0" smtClean="0">
                <a:latin typeface="Comic Sans MS" pitchFamily="66" charset="0"/>
              </a:rPr>
              <a:t> </a:t>
            </a:r>
            <a:r>
              <a:rPr lang="en-US" sz="2600" dirty="0" err="1" smtClean="0">
                <a:latin typeface="Comic Sans MS" pitchFamily="66" charset="0"/>
              </a:rPr>
              <a:t>oxidase</a:t>
            </a:r>
            <a:r>
              <a:rPr lang="en-US" sz="2600" dirty="0" smtClean="0">
                <a:latin typeface="Comic Sans MS" pitchFamily="66" charset="0"/>
              </a:rPr>
              <a:t>, where Mo is bound to a </a:t>
            </a:r>
            <a:r>
              <a:rPr lang="en-US" sz="2600" dirty="0" err="1" smtClean="0">
                <a:latin typeface="Comic Sans MS" pitchFamily="66" charset="0"/>
              </a:rPr>
              <a:t>pterin</a:t>
            </a:r>
            <a:r>
              <a:rPr lang="en-US" sz="2600" dirty="0" smtClean="0">
                <a:latin typeface="Comic Sans MS" pitchFamily="66" charset="0"/>
              </a:rPr>
              <a:t> nucleus. </a:t>
            </a:r>
          </a:p>
          <a:p>
            <a:pPr lvl="0">
              <a:buFont typeface="Wingdings" pitchFamily="2" charset="2"/>
              <a:buChar char="Ø"/>
            </a:pPr>
            <a:endParaRPr lang="en-IN" sz="2600" dirty="0" smtClean="0">
              <a:latin typeface="Comic Sans MS" pitchFamily="66" charset="0"/>
            </a:endParaRPr>
          </a:p>
          <a:p>
            <a:pPr lvl="0">
              <a:buFont typeface="Wingdings" pitchFamily="2" charset="2"/>
              <a:buChar char="Ø"/>
            </a:pPr>
            <a:r>
              <a:rPr lang="en-US" sz="2600" dirty="0" smtClean="0">
                <a:latin typeface="Comic Sans MS" pitchFamily="66" charset="0"/>
              </a:rPr>
              <a:t>In feed of cattle Copper : Molybdenum ratio of 6:1 is considered ideal.</a:t>
            </a:r>
            <a:endParaRPr lang="en-IN" sz="2600" dirty="0" smtClean="0">
              <a:latin typeface="Comic Sans MS" pitchFamily="66" charset="0"/>
            </a:endParaRPr>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14290"/>
            <a:ext cx="7498080" cy="357190"/>
          </a:xfrm>
        </p:spPr>
        <p:txBody>
          <a:bodyPr>
            <a:normAutofit fontScale="90000"/>
          </a:bodyPr>
          <a:lstStyle/>
          <a:p>
            <a:r>
              <a:rPr lang="en-IN" b="1" dirty="0" smtClean="0">
                <a:solidFill>
                  <a:srgbClr val="FF0000"/>
                </a:solidFill>
              </a:rPr>
              <a:t>Source :-</a:t>
            </a:r>
            <a:endParaRPr lang="en-IN" dirty="0">
              <a:solidFill>
                <a:srgbClr val="FF0000"/>
              </a:solidFill>
            </a:endParaRPr>
          </a:p>
        </p:txBody>
      </p:sp>
      <p:sp>
        <p:nvSpPr>
          <p:cNvPr id="3" name="Content Placeholder 2"/>
          <p:cNvSpPr>
            <a:spLocks noGrp="1"/>
          </p:cNvSpPr>
          <p:nvPr>
            <p:ph idx="1"/>
          </p:nvPr>
        </p:nvSpPr>
        <p:spPr>
          <a:xfrm>
            <a:off x="1435608" y="1071546"/>
            <a:ext cx="7498080" cy="5572164"/>
          </a:xfrm>
        </p:spPr>
        <p:txBody>
          <a:bodyPr>
            <a:normAutofit/>
          </a:bodyPr>
          <a:lstStyle/>
          <a:p>
            <a:pPr>
              <a:buFont typeface="Wingdings" pitchFamily="2" charset="2"/>
              <a:buChar char="Ø"/>
            </a:pPr>
            <a:r>
              <a:rPr lang="en-IN" sz="2400" dirty="0" smtClean="0">
                <a:latin typeface="Comic Sans MS" pitchFamily="66" charset="0"/>
              </a:rPr>
              <a:t> </a:t>
            </a:r>
            <a:r>
              <a:rPr lang="en-US" sz="2400" dirty="0" smtClean="0">
                <a:latin typeface="Comic Sans MS" pitchFamily="66" charset="0"/>
              </a:rPr>
              <a:t>Mo is commonly found in low concentrations in most dietary constituents, but excess intake can occur from plants grown on soils naturally high in Mo.</a:t>
            </a:r>
          </a:p>
          <a:p>
            <a:pPr>
              <a:buNone/>
            </a:pPr>
            <a:r>
              <a:rPr lang="en-US" sz="2400" dirty="0" smtClean="0">
                <a:latin typeface="Comic Sans MS" pitchFamily="66" charset="0"/>
              </a:rPr>
              <a:t> </a:t>
            </a:r>
            <a:endParaRPr lang="en-IN" sz="2400" dirty="0" smtClean="0">
              <a:latin typeface="Comic Sans MS" pitchFamily="66" charset="0"/>
            </a:endParaRPr>
          </a:p>
          <a:p>
            <a:pPr>
              <a:buFont typeface="Wingdings" pitchFamily="2" charset="2"/>
              <a:buChar char="Ø"/>
            </a:pPr>
            <a:r>
              <a:rPr lang="en-IN" sz="2400" dirty="0" smtClean="0">
                <a:latin typeface="Comic Sans MS" pitchFamily="66" charset="0"/>
              </a:rPr>
              <a:t>  Dressing of Pasteur with Sodium-</a:t>
            </a:r>
            <a:r>
              <a:rPr lang="en-IN" sz="2400" dirty="0" err="1" smtClean="0">
                <a:latin typeface="Comic Sans MS" pitchFamily="66" charset="0"/>
              </a:rPr>
              <a:t>Molybdate</a:t>
            </a:r>
            <a:endParaRPr lang="en-IN" sz="2400" dirty="0" smtClean="0">
              <a:latin typeface="Comic Sans MS" pitchFamily="66" charset="0"/>
            </a:endParaRPr>
          </a:p>
          <a:p>
            <a:pPr>
              <a:buNone/>
            </a:pPr>
            <a:endParaRPr lang="en-IN" sz="2400" dirty="0" smtClean="0">
              <a:latin typeface="Comic Sans MS" pitchFamily="66" charset="0"/>
            </a:endParaRPr>
          </a:p>
          <a:p>
            <a:pPr>
              <a:buFont typeface="Wingdings" pitchFamily="2" charset="2"/>
              <a:buChar char="Ø"/>
            </a:pPr>
            <a:r>
              <a:rPr lang="en-IN" sz="2400" dirty="0" smtClean="0">
                <a:latin typeface="Comic Sans MS" pitchFamily="66" charset="0"/>
              </a:rPr>
              <a:t> Deficient </a:t>
            </a:r>
            <a:r>
              <a:rPr lang="en-IN" sz="2400" dirty="0" err="1" smtClean="0">
                <a:latin typeface="Comic Sans MS" pitchFamily="66" charset="0"/>
              </a:rPr>
              <a:t>dietry</a:t>
            </a:r>
            <a:r>
              <a:rPr lang="en-IN" sz="2400" dirty="0" smtClean="0">
                <a:latin typeface="Comic Sans MS" pitchFamily="66" charset="0"/>
              </a:rPr>
              <a:t> intake of copper.</a:t>
            </a:r>
          </a:p>
          <a:p>
            <a:pPr>
              <a:buNone/>
            </a:pPr>
            <a:endParaRPr lang="en-IN" sz="2400" dirty="0" smtClean="0">
              <a:latin typeface="Comic Sans MS" pitchFamily="66" charset="0"/>
            </a:endParaRPr>
          </a:p>
          <a:p>
            <a:pPr>
              <a:buNone/>
            </a:pPr>
            <a:endParaRPr lang="en-IN" sz="2400" dirty="0" smtClean="0">
              <a:latin typeface="Comic Sans MS" pitchFamily="66" charset="0"/>
            </a:endParaRPr>
          </a:p>
          <a:p>
            <a:pPr>
              <a:buFont typeface="Wingdings" pitchFamily="2" charset="2"/>
              <a:buChar char="Ø"/>
            </a:pPr>
            <a:r>
              <a:rPr lang="en-IN" sz="2400" dirty="0" smtClean="0">
                <a:latin typeface="Comic Sans MS" pitchFamily="66" charset="0"/>
              </a:rPr>
              <a:t>Drinking water from the source which are polluted with industrial effluents.</a:t>
            </a:r>
            <a:endParaRPr lang="en-IN" sz="24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42852"/>
            <a:ext cx="7498080" cy="214314"/>
          </a:xfrm>
        </p:spPr>
        <p:txBody>
          <a:bodyPr>
            <a:normAutofit fontScale="90000"/>
          </a:bodyPr>
          <a:lstStyle/>
          <a:p>
            <a:r>
              <a:rPr lang="en-IN" b="1" dirty="0" err="1" smtClean="0">
                <a:solidFill>
                  <a:srgbClr val="FF0000"/>
                </a:solidFill>
              </a:rPr>
              <a:t>Toxicokinetic</a:t>
            </a:r>
            <a:endParaRPr lang="en-IN" dirty="0">
              <a:solidFill>
                <a:srgbClr val="FF0000"/>
              </a:solidFill>
            </a:endParaRPr>
          </a:p>
        </p:txBody>
      </p:sp>
      <p:sp>
        <p:nvSpPr>
          <p:cNvPr id="3" name="Content Placeholder 2"/>
          <p:cNvSpPr>
            <a:spLocks noGrp="1"/>
          </p:cNvSpPr>
          <p:nvPr>
            <p:ph idx="1"/>
          </p:nvPr>
        </p:nvSpPr>
        <p:spPr>
          <a:xfrm>
            <a:off x="1435608" y="785794"/>
            <a:ext cx="7498080" cy="5500726"/>
          </a:xfrm>
        </p:spPr>
        <p:txBody>
          <a:bodyPr>
            <a:normAutofit fontScale="85000" lnSpcReduction="20000"/>
          </a:bodyPr>
          <a:lstStyle/>
          <a:p>
            <a:pPr algn="just">
              <a:buNone/>
            </a:pPr>
            <a:endParaRPr lang="en-US" sz="3100" dirty="0" smtClean="0">
              <a:latin typeface="Comic Sans MS" pitchFamily="66" charset="0"/>
            </a:endParaRPr>
          </a:p>
          <a:p>
            <a:pPr>
              <a:buFont typeface="Wingdings" pitchFamily="2" charset="2"/>
              <a:buChar char="Ø"/>
            </a:pPr>
            <a:r>
              <a:rPr lang="en-IN" dirty="0" smtClean="0">
                <a:solidFill>
                  <a:srgbClr val="A61A77"/>
                </a:solidFill>
              </a:rPr>
              <a:t> </a:t>
            </a:r>
            <a:r>
              <a:rPr lang="en-IN" sz="2800" dirty="0" smtClean="0">
                <a:latin typeface="Comic Sans MS" pitchFamily="66" charset="0"/>
              </a:rPr>
              <a:t>Molybdenum compounds are both rapidly absorbed and excreted.</a:t>
            </a:r>
            <a:r>
              <a:rPr lang="en-IN" sz="2400" dirty="0" smtClean="0">
                <a:latin typeface="Comic Sans MS" pitchFamily="66" charset="0"/>
              </a:rPr>
              <a:t> </a:t>
            </a:r>
          </a:p>
          <a:p>
            <a:pPr>
              <a:buNone/>
            </a:pPr>
            <a:endParaRPr lang="en-IN" sz="2400" dirty="0" smtClean="0">
              <a:latin typeface="Comic Sans MS" pitchFamily="66" charset="0"/>
            </a:endParaRPr>
          </a:p>
          <a:p>
            <a:pPr>
              <a:buFont typeface="Wingdings" pitchFamily="2" charset="2"/>
              <a:buChar char="Ø"/>
            </a:pPr>
            <a:r>
              <a:rPr lang="en-IN" sz="2800" dirty="0" smtClean="0">
                <a:latin typeface="Comic Sans MS" pitchFamily="66" charset="0"/>
              </a:rPr>
              <a:t>  </a:t>
            </a:r>
            <a:r>
              <a:rPr lang="en-IN" sz="2800" dirty="0" smtClean="0">
                <a:latin typeface="Comic Sans MS" pitchFamily="66" charset="0"/>
              </a:rPr>
              <a:t>The </a:t>
            </a:r>
            <a:r>
              <a:rPr lang="en-IN" sz="2800" dirty="0" smtClean="0">
                <a:latin typeface="Comic Sans MS" pitchFamily="66" charset="0"/>
              </a:rPr>
              <a:t>storage is transient and through the body  but is greatest in kidney and bones.</a:t>
            </a:r>
          </a:p>
          <a:p>
            <a:pPr>
              <a:buNone/>
            </a:pPr>
            <a:endParaRPr lang="en-IN" sz="2800" dirty="0" smtClean="0">
              <a:latin typeface="Comic Sans MS" pitchFamily="66" charset="0"/>
            </a:endParaRPr>
          </a:p>
          <a:p>
            <a:pPr>
              <a:buFont typeface="Wingdings" pitchFamily="2" charset="2"/>
              <a:buChar char="Ø"/>
            </a:pPr>
            <a:r>
              <a:rPr lang="en-IN" sz="2800" dirty="0" smtClean="0">
                <a:latin typeface="Comic Sans MS" pitchFamily="66" charset="0"/>
              </a:rPr>
              <a:t>The retention or excretion of molybdenum is affected by the amount of copper and sulphate in the diet.</a:t>
            </a:r>
          </a:p>
          <a:p>
            <a:pPr>
              <a:buNone/>
            </a:pPr>
            <a:endParaRPr lang="en-IN" sz="2800" dirty="0" smtClean="0">
              <a:latin typeface="Comic Sans MS" pitchFamily="66" charset="0"/>
            </a:endParaRPr>
          </a:p>
          <a:p>
            <a:pPr>
              <a:buNone/>
            </a:pPr>
            <a:endParaRPr lang="en-IN" sz="2800" dirty="0" smtClean="0">
              <a:latin typeface="Comic Sans MS" pitchFamily="66" charset="0"/>
            </a:endParaRPr>
          </a:p>
          <a:p>
            <a:pPr>
              <a:buFont typeface="Wingdings" pitchFamily="2" charset="2"/>
              <a:buChar char="Ø"/>
            </a:pPr>
            <a:r>
              <a:rPr lang="en-IN" sz="2800" dirty="0" smtClean="0">
                <a:latin typeface="Comic Sans MS" pitchFamily="66" charset="0"/>
              </a:rPr>
              <a:t>Increase Sulphate intake promotes the excretion of large quantities of Mo, particularly in the urine and the level of Mo in the blood falls.</a:t>
            </a:r>
          </a:p>
          <a:p>
            <a:pPr>
              <a:buFont typeface="Wingdings" pitchFamily="2" charset="2"/>
              <a:buChar char="Ø"/>
            </a:pPr>
            <a:endParaRPr lang="en-IN" dirty="0" smtClean="0">
              <a:solidFill>
                <a:srgbClr val="A61A77"/>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42852"/>
            <a:ext cx="7498080" cy="357190"/>
          </a:xfrm>
        </p:spPr>
        <p:txBody>
          <a:bodyPr>
            <a:normAutofit fontScale="90000"/>
          </a:bodyPr>
          <a:lstStyle/>
          <a:p>
            <a:r>
              <a:rPr lang="en-IN" b="1" dirty="0" smtClean="0">
                <a:solidFill>
                  <a:srgbClr val="FF0000"/>
                </a:solidFill>
              </a:rPr>
              <a:t>Mechanism of toxicity</a:t>
            </a:r>
            <a:endParaRPr lang="en-IN" b="1" dirty="0">
              <a:solidFill>
                <a:srgbClr val="FF0000"/>
              </a:solidFill>
            </a:endParaRPr>
          </a:p>
        </p:txBody>
      </p:sp>
      <p:sp>
        <p:nvSpPr>
          <p:cNvPr id="3" name="Content Placeholder 2"/>
          <p:cNvSpPr>
            <a:spLocks noGrp="1"/>
          </p:cNvSpPr>
          <p:nvPr>
            <p:ph idx="1"/>
          </p:nvPr>
        </p:nvSpPr>
        <p:spPr>
          <a:xfrm>
            <a:off x="1435608" y="714356"/>
            <a:ext cx="7498080" cy="5786478"/>
          </a:xfrm>
        </p:spPr>
        <p:txBody>
          <a:bodyPr>
            <a:normAutofit fontScale="92500" lnSpcReduction="10000"/>
          </a:bodyPr>
          <a:lstStyle/>
          <a:p>
            <a:pPr lvl="0">
              <a:buFont typeface="Wingdings" pitchFamily="2" charset="2"/>
              <a:buChar char="Ø"/>
            </a:pPr>
            <a:r>
              <a:rPr lang="en-IN" dirty="0" smtClean="0"/>
              <a:t> </a:t>
            </a:r>
            <a:r>
              <a:rPr lang="en-US" sz="2400" dirty="0" smtClean="0">
                <a:latin typeface="Comic Sans MS" pitchFamily="66" charset="0"/>
              </a:rPr>
              <a:t>The primary mechanisms by which Mo </a:t>
            </a:r>
            <a:r>
              <a:rPr lang="en-US" sz="2400" dirty="0" smtClean="0">
                <a:latin typeface="Comic Sans MS" pitchFamily="66" charset="0"/>
              </a:rPr>
              <a:t>cause</a:t>
            </a:r>
            <a:r>
              <a:rPr lang="en-US" sz="2400" dirty="0" smtClean="0">
                <a:latin typeface="Comic Sans MS" pitchFamily="66" charset="0"/>
              </a:rPr>
              <a:t> toxicity </a:t>
            </a:r>
            <a:r>
              <a:rPr lang="en-US" sz="2400" dirty="0" smtClean="0">
                <a:latin typeface="Comic Sans MS" pitchFamily="66" charset="0"/>
              </a:rPr>
              <a:t>are directly tied to its interactions with sulfur and copper. These interactions result in </a:t>
            </a:r>
            <a:r>
              <a:rPr lang="en-US" sz="2400" dirty="0" smtClean="0">
                <a:latin typeface="Comic Sans MS" pitchFamily="66" charset="0"/>
              </a:rPr>
              <a:t>functional disturbance </a:t>
            </a:r>
            <a:r>
              <a:rPr lang="en-US" sz="2400" dirty="0" smtClean="0">
                <a:latin typeface="Comic Sans MS" pitchFamily="66" charset="0"/>
              </a:rPr>
              <a:t>or </a:t>
            </a:r>
            <a:r>
              <a:rPr lang="en-US" sz="2400" dirty="0" smtClean="0">
                <a:latin typeface="Comic Sans MS" pitchFamily="66" charset="0"/>
              </a:rPr>
              <a:t> </a:t>
            </a:r>
            <a:r>
              <a:rPr lang="en-US" sz="2400" dirty="0" smtClean="0">
                <a:latin typeface="Comic Sans MS" pitchFamily="66" charset="0"/>
              </a:rPr>
              <a:t>copper </a:t>
            </a:r>
            <a:r>
              <a:rPr lang="en-US" sz="2400" dirty="0" smtClean="0">
                <a:latin typeface="Comic Sans MS" pitchFamily="66" charset="0"/>
              </a:rPr>
              <a:t>deﬁciency symptoms .</a:t>
            </a:r>
            <a:endParaRPr lang="en-IN" sz="2400" dirty="0" smtClean="0">
              <a:latin typeface="Comic Sans MS" pitchFamily="66" charset="0"/>
            </a:endParaRPr>
          </a:p>
          <a:p>
            <a:pPr algn="just">
              <a:buFont typeface="Wingdings" pitchFamily="2" charset="2"/>
              <a:buChar char="Ø"/>
            </a:pPr>
            <a:endParaRPr lang="en-IN" sz="2100" dirty="0" smtClean="0">
              <a:latin typeface="Comic Sans MS" pitchFamily="66" charset="0"/>
            </a:endParaRPr>
          </a:p>
          <a:p>
            <a:pPr lvl="0">
              <a:buFont typeface="Wingdings" pitchFamily="2" charset="2"/>
              <a:buChar char="Ø"/>
            </a:pPr>
            <a:r>
              <a:rPr lang="en-US" sz="2400" dirty="0" smtClean="0">
                <a:latin typeface="Comic Sans MS" pitchFamily="66" charset="0"/>
              </a:rPr>
              <a:t>The reducing environment of the rumen converts sulfate or sulfur from sulfur-containing amino acids to sulﬁde, which then forms mono-, </a:t>
            </a:r>
            <a:r>
              <a:rPr lang="en-US" sz="2400" dirty="0" err="1" smtClean="0">
                <a:latin typeface="Comic Sans MS" pitchFamily="66" charset="0"/>
              </a:rPr>
              <a:t>di</a:t>
            </a:r>
            <a:r>
              <a:rPr lang="en-US" sz="2400" dirty="0" smtClean="0">
                <a:latin typeface="Comic Sans MS" pitchFamily="66" charset="0"/>
              </a:rPr>
              <a:t>-, tri-, and tetra-</a:t>
            </a:r>
            <a:r>
              <a:rPr lang="en-US" sz="2400" dirty="0" err="1" smtClean="0">
                <a:latin typeface="Comic Sans MS" pitchFamily="66" charset="0"/>
              </a:rPr>
              <a:t>thiomolybdates</a:t>
            </a:r>
            <a:r>
              <a:rPr lang="en-US" sz="2400" dirty="0" smtClean="0">
                <a:latin typeface="Comic Sans MS" pitchFamily="66" charset="0"/>
              </a:rPr>
              <a:t>. Thiomolybdates bind to copper in the digestive tract &amp; prevents absorption of  copper, resulting into a state of Cu deficiency. Hypochromic anaemia is characteristic. </a:t>
            </a:r>
          </a:p>
          <a:p>
            <a:pPr lvl="0">
              <a:buNone/>
            </a:pPr>
            <a:endParaRPr lang="en-IN" sz="2400" dirty="0" smtClean="0">
              <a:latin typeface="Comic Sans MS" pitchFamily="66" charset="0"/>
            </a:endParaRPr>
          </a:p>
          <a:p>
            <a:pPr algn="just">
              <a:buFont typeface="Wingdings" pitchFamily="2" charset="2"/>
              <a:buChar char="Ø"/>
            </a:pPr>
            <a:r>
              <a:rPr lang="en-IN" sz="2200" dirty="0" smtClean="0">
                <a:latin typeface="Comic Sans MS" pitchFamily="66" charset="0"/>
              </a:rPr>
              <a:t>Persistent scouring with passage of liquid faeces full of gas bubbles (teart) could be due to complex formation between molybdenum and catechols, which like other phenols, are bacteriostatic and control the activity of bacteria in the gut.</a:t>
            </a:r>
            <a:endParaRPr lang="en-IN" sz="1700" dirty="0" smtClean="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42852"/>
            <a:ext cx="7498080" cy="428628"/>
          </a:xfrm>
        </p:spPr>
        <p:txBody>
          <a:bodyPr>
            <a:normAutofit fontScale="90000"/>
          </a:bodyPr>
          <a:lstStyle/>
          <a:p>
            <a:r>
              <a:rPr lang="en-IN" b="1" dirty="0" smtClean="0">
                <a:solidFill>
                  <a:srgbClr val="FF0000"/>
                </a:solidFill>
              </a:rPr>
              <a:t>Clinical Sign</a:t>
            </a:r>
            <a:endParaRPr lang="en-IN" b="1" dirty="0">
              <a:solidFill>
                <a:srgbClr val="FF0000"/>
              </a:solidFill>
            </a:endParaRPr>
          </a:p>
        </p:txBody>
      </p:sp>
      <p:sp>
        <p:nvSpPr>
          <p:cNvPr id="3" name="Content Placeholder 2"/>
          <p:cNvSpPr>
            <a:spLocks noGrp="1"/>
          </p:cNvSpPr>
          <p:nvPr>
            <p:ph idx="1"/>
          </p:nvPr>
        </p:nvSpPr>
        <p:spPr>
          <a:xfrm>
            <a:off x="1435608" y="642918"/>
            <a:ext cx="7498080" cy="5605482"/>
          </a:xfrm>
        </p:spPr>
        <p:txBody>
          <a:bodyPr>
            <a:normAutofit lnSpcReduction="10000"/>
          </a:bodyPr>
          <a:lstStyle/>
          <a:p>
            <a:pPr lvl="0">
              <a:buFont typeface="Wingdings" pitchFamily="2" charset="2"/>
              <a:buChar char="Ø"/>
            </a:pPr>
            <a:r>
              <a:rPr lang="en-US" dirty="0" smtClean="0"/>
              <a:t> </a:t>
            </a:r>
            <a:r>
              <a:rPr lang="en-US" sz="2000" dirty="0" smtClean="0">
                <a:latin typeface="Comic Sans MS" pitchFamily="66" charset="0"/>
              </a:rPr>
              <a:t>Most clinical signs of chronic Mo poisoning are associated with induced copper deﬁciency. The </a:t>
            </a:r>
            <a:r>
              <a:rPr lang="en-US" sz="2000" dirty="0" err="1" smtClean="0">
                <a:latin typeface="Comic Sans MS" pitchFamily="66" charset="0"/>
              </a:rPr>
              <a:t>ﬁrst</a:t>
            </a:r>
            <a:r>
              <a:rPr lang="en-US" sz="2000" dirty="0" smtClean="0">
                <a:latin typeface="Comic Sans MS" pitchFamily="66" charset="0"/>
              </a:rPr>
              <a:t> clinical sign of chronic Mo poisoning is severe diarrhea. “</a:t>
            </a:r>
            <a:r>
              <a:rPr lang="en-US" sz="2000" dirty="0" err="1" smtClean="0">
                <a:latin typeface="Comic Sans MS" pitchFamily="66" charset="0"/>
              </a:rPr>
              <a:t>Teart</a:t>
            </a:r>
            <a:r>
              <a:rPr lang="en-US" sz="2000" dirty="0" smtClean="0">
                <a:latin typeface="Comic Sans MS" pitchFamily="66" charset="0"/>
              </a:rPr>
              <a:t>” is used to refer to soil or plants that contain unusually high amounts of Mo, thus the term </a:t>
            </a:r>
            <a:r>
              <a:rPr lang="en-US" sz="2000" dirty="0" err="1" smtClean="0">
                <a:latin typeface="Comic Sans MS" pitchFamily="66" charset="0"/>
              </a:rPr>
              <a:t>teart</a:t>
            </a:r>
            <a:r>
              <a:rPr lang="en-US" sz="2000" dirty="0" smtClean="0">
                <a:latin typeface="Comic Sans MS" pitchFamily="66" charset="0"/>
              </a:rPr>
              <a:t> scours is commonly used to describe the diarrhea associated with excessive Mo intake.</a:t>
            </a:r>
          </a:p>
          <a:p>
            <a:pPr lvl="0">
              <a:buFont typeface="Wingdings" pitchFamily="2" charset="2"/>
              <a:buChar char="Ø"/>
            </a:pPr>
            <a:endParaRPr lang="en-US" sz="2000" dirty="0" smtClean="0">
              <a:latin typeface="Comic Sans MS" pitchFamily="66" charset="0"/>
            </a:endParaRPr>
          </a:p>
          <a:p>
            <a:pPr lvl="0">
              <a:buFont typeface="Wingdings" pitchFamily="2" charset="2"/>
              <a:buChar char="Ø"/>
            </a:pPr>
            <a:r>
              <a:rPr lang="en-US" sz="1800" dirty="0" smtClean="0">
                <a:latin typeface="Comic Sans MS" pitchFamily="66" charset="0"/>
              </a:rPr>
              <a:t> </a:t>
            </a:r>
            <a:r>
              <a:rPr lang="en-US" sz="1800" dirty="0" err="1" smtClean="0">
                <a:latin typeface="Comic Sans MS" pitchFamily="66" charset="0"/>
              </a:rPr>
              <a:t>Depigmentation</a:t>
            </a:r>
            <a:r>
              <a:rPr lang="en-US" sz="1800" dirty="0" smtClean="0">
                <a:latin typeface="Comic Sans MS" pitchFamily="66" charset="0"/>
              </a:rPr>
              <a:t> of hair coat, </a:t>
            </a:r>
            <a:r>
              <a:rPr lang="en-US" sz="1800" dirty="0" err="1" smtClean="0">
                <a:latin typeface="Comic Sans MS" pitchFamily="66" charset="0"/>
              </a:rPr>
              <a:t>noticiable</a:t>
            </a:r>
            <a:r>
              <a:rPr lang="en-US" sz="1800" dirty="0" smtClean="0">
                <a:latin typeface="Comic Sans MS" pitchFamily="66" charset="0"/>
              </a:rPr>
              <a:t> in black </a:t>
            </a:r>
            <a:r>
              <a:rPr lang="en-US" sz="1800" dirty="0" err="1" smtClean="0">
                <a:latin typeface="Comic Sans MS" pitchFamily="66" charset="0"/>
              </a:rPr>
              <a:t>animalspecially</a:t>
            </a:r>
            <a:r>
              <a:rPr lang="en-US" sz="1800" dirty="0" smtClean="0">
                <a:latin typeface="Comic Sans MS" pitchFamily="66" charset="0"/>
              </a:rPr>
              <a:t> around eye.</a:t>
            </a:r>
          </a:p>
          <a:p>
            <a:pPr lvl="0">
              <a:buFont typeface="Wingdings" pitchFamily="2" charset="2"/>
              <a:buChar char="Ø"/>
            </a:pPr>
            <a:endParaRPr lang="en-US" sz="1800" dirty="0" smtClean="0">
              <a:latin typeface="Comic Sans MS" pitchFamily="66" charset="0"/>
            </a:endParaRPr>
          </a:p>
          <a:p>
            <a:pPr lvl="0">
              <a:buFont typeface="Wingdings" pitchFamily="2" charset="2"/>
              <a:buChar char="Ø"/>
            </a:pPr>
            <a:r>
              <a:rPr lang="en-US" sz="1800" dirty="0" smtClean="0">
                <a:latin typeface="Comic Sans MS" pitchFamily="66" charset="0"/>
              </a:rPr>
              <a:t>Hypochromic anaemia, Joint pain, Osteoporosis, and </a:t>
            </a:r>
            <a:r>
              <a:rPr lang="en-US" sz="1800" dirty="0" err="1" smtClean="0">
                <a:latin typeface="Comic Sans MS" pitchFamily="66" charset="0"/>
              </a:rPr>
              <a:t>decresed</a:t>
            </a:r>
            <a:r>
              <a:rPr lang="en-US" sz="1800" dirty="0" smtClean="0">
                <a:latin typeface="Comic Sans MS" pitchFamily="66" charset="0"/>
              </a:rPr>
              <a:t> fertility.</a:t>
            </a:r>
          </a:p>
          <a:p>
            <a:pPr lvl="0">
              <a:buFont typeface="Wingdings" pitchFamily="2" charset="2"/>
              <a:buChar char="Ø"/>
            </a:pPr>
            <a:endParaRPr lang="en-US" sz="1800" dirty="0" smtClean="0">
              <a:latin typeface="Comic Sans MS" pitchFamily="66" charset="0"/>
            </a:endParaRPr>
          </a:p>
          <a:p>
            <a:pPr lvl="0">
              <a:buFont typeface="Wingdings" pitchFamily="2" charset="2"/>
              <a:buChar char="Ø"/>
            </a:pPr>
            <a:r>
              <a:rPr lang="en-US" sz="1800" dirty="0" smtClean="0">
                <a:latin typeface="Comic Sans MS" pitchFamily="66" charset="0"/>
              </a:rPr>
              <a:t>Sheep and young animal show stiffness of the back and legs with reluctance to rise this condition is called “</a:t>
            </a:r>
            <a:r>
              <a:rPr lang="en-US" sz="1800" i="1" dirty="0" smtClean="0">
                <a:solidFill>
                  <a:srgbClr val="FF0000"/>
                </a:solidFill>
                <a:latin typeface="Comic Sans MS" pitchFamily="66" charset="0"/>
              </a:rPr>
              <a:t>Enzootic ataxia</a:t>
            </a:r>
            <a:r>
              <a:rPr lang="en-US" sz="1800" dirty="0" smtClean="0">
                <a:latin typeface="Comic Sans MS" pitchFamily="66" charset="0"/>
              </a:rPr>
              <a:t>” in Australia  and “</a:t>
            </a:r>
            <a:r>
              <a:rPr lang="en-US" sz="1800" i="1" dirty="0" smtClean="0">
                <a:solidFill>
                  <a:srgbClr val="FF0000"/>
                </a:solidFill>
                <a:latin typeface="Comic Sans MS" pitchFamily="66" charset="0"/>
              </a:rPr>
              <a:t>Swayback disease</a:t>
            </a:r>
            <a:r>
              <a:rPr lang="en-US" sz="1800" dirty="0" smtClean="0">
                <a:latin typeface="Comic Sans MS" pitchFamily="66" charset="0"/>
              </a:rPr>
              <a:t>” in the UK.</a:t>
            </a:r>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96842"/>
          </a:xfrm>
        </p:spPr>
        <p:txBody>
          <a:bodyPr>
            <a:normAutofit fontScale="90000"/>
          </a:bodyPr>
          <a:lstStyle/>
          <a:p>
            <a:r>
              <a:rPr lang="en-IN" b="1" dirty="0" smtClean="0">
                <a:solidFill>
                  <a:srgbClr val="FF0000"/>
                </a:solidFill>
              </a:rPr>
              <a:t>Treatment</a:t>
            </a:r>
            <a:endParaRPr lang="en-IN" dirty="0">
              <a:solidFill>
                <a:srgbClr val="FF0000"/>
              </a:solidFill>
            </a:endParaRPr>
          </a:p>
        </p:txBody>
      </p:sp>
      <p:sp>
        <p:nvSpPr>
          <p:cNvPr id="3" name="Content Placeholder 2"/>
          <p:cNvSpPr>
            <a:spLocks noGrp="1"/>
          </p:cNvSpPr>
          <p:nvPr>
            <p:ph idx="1"/>
          </p:nvPr>
        </p:nvSpPr>
        <p:spPr>
          <a:xfrm>
            <a:off x="1435608" y="785794"/>
            <a:ext cx="7498080" cy="5811558"/>
          </a:xfrm>
        </p:spPr>
        <p:txBody>
          <a:bodyPr>
            <a:normAutofit/>
          </a:bodyPr>
          <a:lstStyle/>
          <a:p>
            <a:pPr lvl="0">
              <a:buFont typeface="Wingdings" pitchFamily="2" charset="2"/>
              <a:buChar char="Ø"/>
            </a:pPr>
            <a:r>
              <a:rPr lang="en-US" b="1" dirty="0" smtClean="0">
                <a:solidFill>
                  <a:srgbClr val="FF0000"/>
                </a:solidFill>
              </a:rPr>
              <a:t> </a:t>
            </a:r>
            <a:r>
              <a:rPr lang="en-US" sz="2400" dirty="0" smtClean="0">
                <a:latin typeface="Comic Sans MS" pitchFamily="66" charset="0"/>
              </a:rPr>
              <a:t>The two primary mechanisms of treating Mo </a:t>
            </a:r>
            <a:r>
              <a:rPr lang="en-US" sz="2400" dirty="0" err="1" smtClean="0">
                <a:latin typeface="Comic Sans MS" pitchFamily="66" charset="0"/>
              </a:rPr>
              <a:t>toxicosis</a:t>
            </a:r>
            <a:r>
              <a:rPr lang="en-US" sz="2400" dirty="0" smtClean="0">
                <a:latin typeface="Comic Sans MS" pitchFamily="66" charset="0"/>
              </a:rPr>
              <a:t> involve removal from the source of high Mo and copper supplementation.</a:t>
            </a:r>
          </a:p>
          <a:p>
            <a:pPr lvl="0">
              <a:buNone/>
            </a:pPr>
            <a:endParaRPr lang="en-US" sz="2400" dirty="0" smtClean="0">
              <a:latin typeface="Comic Sans MS" pitchFamily="66" charset="0"/>
            </a:endParaRPr>
          </a:p>
          <a:p>
            <a:pPr lvl="0">
              <a:buFont typeface="Wingdings" pitchFamily="2" charset="2"/>
              <a:buChar char="Ø"/>
            </a:pPr>
            <a:endParaRPr lang="en-US" sz="2000" dirty="0" smtClean="0">
              <a:latin typeface="Comic Sans MS" pitchFamily="66" charset="0"/>
            </a:endParaRPr>
          </a:p>
          <a:p>
            <a:pPr lvl="0">
              <a:buFont typeface="Wingdings" pitchFamily="2" charset="2"/>
              <a:buChar char="Ø"/>
            </a:pPr>
            <a:r>
              <a:rPr lang="en-US" sz="2000" dirty="0" smtClean="0">
                <a:latin typeface="Comic Sans MS" pitchFamily="66" charset="0"/>
              </a:rPr>
              <a:t>Scouring can be controlled by daily administration of Copper </a:t>
            </a:r>
            <a:r>
              <a:rPr lang="en-US" sz="2000" dirty="0" err="1" smtClean="0">
                <a:latin typeface="Comic Sans MS" pitchFamily="66" charset="0"/>
              </a:rPr>
              <a:t>sulphate</a:t>
            </a:r>
            <a:r>
              <a:rPr lang="en-US" sz="2000" dirty="0" smtClean="0">
                <a:latin typeface="Comic Sans MS" pitchFamily="66" charset="0"/>
              </a:rPr>
              <a:t> 1gm for calves and 2 gm. For </a:t>
            </a:r>
            <a:r>
              <a:rPr lang="en-US" sz="2000" dirty="0" err="1" smtClean="0">
                <a:latin typeface="Comic Sans MS" pitchFamily="66" charset="0"/>
              </a:rPr>
              <a:t>cattles</a:t>
            </a:r>
            <a:r>
              <a:rPr lang="en-US" sz="2000" dirty="0" smtClean="0">
                <a:latin typeface="Comic Sans MS" pitchFamily="66" charset="0"/>
              </a:rPr>
              <a:t>.</a:t>
            </a:r>
          </a:p>
          <a:p>
            <a:pPr lvl="0">
              <a:buNone/>
            </a:pPr>
            <a:endParaRPr lang="en-US" sz="2000" dirty="0" smtClean="0">
              <a:latin typeface="Comic Sans MS" pitchFamily="66" charset="0"/>
            </a:endParaRPr>
          </a:p>
          <a:p>
            <a:pPr lvl="0">
              <a:buFont typeface="Wingdings" pitchFamily="2" charset="2"/>
              <a:buChar char="Ø"/>
            </a:pPr>
            <a:endParaRPr lang="en-US" sz="2000" dirty="0" smtClean="0">
              <a:latin typeface="Comic Sans MS" pitchFamily="66" charset="0"/>
            </a:endParaRPr>
          </a:p>
          <a:p>
            <a:pPr lvl="0">
              <a:buFont typeface="Wingdings" pitchFamily="2" charset="2"/>
              <a:buChar char="Ø"/>
            </a:pPr>
            <a:r>
              <a:rPr lang="en-US" sz="2000" dirty="0" smtClean="0">
                <a:latin typeface="Comic Sans MS" pitchFamily="66" charset="0"/>
              </a:rPr>
              <a:t>Copper </a:t>
            </a:r>
            <a:r>
              <a:rPr lang="en-US" sz="2000" dirty="0" err="1" smtClean="0">
                <a:latin typeface="Comic Sans MS" pitchFamily="66" charset="0"/>
              </a:rPr>
              <a:t>glycinate</a:t>
            </a:r>
            <a:r>
              <a:rPr lang="en-US" sz="2000" dirty="0" smtClean="0">
                <a:latin typeface="Comic Sans MS" pitchFamily="66" charset="0"/>
              </a:rPr>
              <a:t> injection S/C @ of 60mg. For calves and 2 0f 120m mg. </a:t>
            </a:r>
            <a:r>
              <a:rPr lang="en-US" sz="2000" smtClean="0">
                <a:latin typeface="Comic Sans MS" pitchFamily="66" charset="0"/>
              </a:rPr>
              <a:t>for cattle </a:t>
            </a:r>
            <a:r>
              <a:rPr lang="en-US" sz="2000" dirty="0" smtClean="0">
                <a:latin typeface="Comic Sans MS" pitchFamily="66" charset="0"/>
              </a:rPr>
              <a:t>can be given as an adjunct therapy.</a:t>
            </a:r>
            <a:endParaRPr lang="en-IN" sz="2000" dirty="0" smtClean="0">
              <a:latin typeface="Comic Sans MS" pitchFamily="66" charset="0"/>
            </a:endParaRPr>
          </a:p>
        </p:txBody>
      </p:sp>
    </p:spTree>
    <p:extLst>
      <p:ext uri="{BB962C8B-B14F-4D97-AF65-F5344CB8AC3E}">
        <p14:creationId xmlns:p14="http://schemas.microsoft.com/office/powerpoint/2010/main" xmlns="" val="5851450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5698</TotalTime>
  <Words>560</Words>
  <Application>Microsoft Office PowerPoint</Application>
  <PresentationFormat>On-screen Show (4:3)</PresentationFormat>
  <Paragraphs>61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MOLYBDENUM  TOXICITY</vt:lpstr>
      <vt:lpstr>Content of chapter</vt:lpstr>
      <vt:lpstr>Molybdenum Toxicity</vt:lpstr>
      <vt:lpstr>Source :-</vt:lpstr>
      <vt:lpstr>Toxicokinetic</vt:lpstr>
      <vt:lpstr>Mechanism of toxicity</vt:lpstr>
      <vt:lpstr>Clinical Sign</vt:lpstr>
      <vt:lpstr>Treatment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Nnbmbmbm,</dc:title>
  <dc:creator>hp</dc:creator>
  <cp:lastModifiedBy>Pavilion</cp:lastModifiedBy>
  <cp:revision>98</cp:revision>
  <dcterms:created xsi:type="dcterms:W3CDTF">2006-08-16T00:00:00Z</dcterms:created>
  <dcterms:modified xsi:type="dcterms:W3CDTF">2020-06-16T09:31:01Z</dcterms:modified>
</cp:coreProperties>
</file>