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649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535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213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715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44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11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263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536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4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114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49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A6BF6-B6C5-440F-BD7C-46AC476DA005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90731-B6D9-413D-A25C-C6D25DFA4FE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036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828800" y="1903956"/>
            <a:ext cx="8968636" cy="226721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6909" y="354904"/>
            <a:ext cx="1220783" cy="12433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874" y="277791"/>
            <a:ext cx="1565166" cy="13167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93512" y="5308276"/>
            <a:ext cx="7603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b="1" dirty="0" err="1" smtClean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Dr.Kumari</a:t>
            </a:r>
            <a:r>
              <a:rPr lang="en-IN" b="1" dirty="0" smtClean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IN" b="1" dirty="0" err="1" smtClean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Anjana</a:t>
            </a:r>
            <a:r>
              <a:rPr lang="en-IN" b="1" dirty="0" smtClean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IN" b="1" dirty="0" smtClean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</a:br>
            <a:r>
              <a:rPr lang="en-IN" dirty="0" smtClean="0">
                <a:latin typeface="Aharoni" pitchFamily="2" charset="-79"/>
                <a:cs typeface="Aharoni" pitchFamily="2" charset="-79"/>
              </a:rPr>
              <a:t>Assistant Professor</a:t>
            </a:r>
            <a:br>
              <a:rPr lang="en-IN" dirty="0" smtClean="0">
                <a:latin typeface="Aharoni" pitchFamily="2" charset="-79"/>
                <a:cs typeface="Aharoni" pitchFamily="2" charset="-79"/>
              </a:rPr>
            </a:br>
            <a:r>
              <a:rPr lang="en-IN" dirty="0" err="1" smtClean="0">
                <a:latin typeface="Aharoni" pitchFamily="2" charset="-79"/>
                <a:cs typeface="Aharoni" pitchFamily="2" charset="-79"/>
              </a:rPr>
              <a:t>Deptt</a:t>
            </a:r>
            <a:r>
              <a:rPr lang="en-IN" dirty="0" smtClean="0">
                <a:latin typeface="Aharoni" pitchFamily="2" charset="-79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dirty="0" smtClean="0">
                <a:latin typeface="Aharoni" pitchFamily="2" charset="-79"/>
                <a:cs typeface="Aharoni" pitchFamily="2" charset="-79"/>
              </a:rPr>
              <a:t>Bihar Veterinary College, Bihar Animal Sciences University, Patna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73116" y="2575896"/>
            <a:ext cx="764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C000"/>
                </a:solidFill>
              </a:rPr>
              <a:t>TRANSMISSION IN CNS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95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94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Acetylcholine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Distribution</a:t>
            </a:r>
            <a:r>
              <a:rPr lang="en-US" b="1" dirty="0"/>
              <a:t>:</a:t>
            </a:r>
            <a:r>
              <a:rPr lang="en-US" dirty="0"/>
              <a:t> All parts of brain (forebrain, cortex, midbrain and brainstem) </a:t>
            </a:r>
            <a:endParaRPr lang="en-US" dirty="0" smtClean="0"/>
          </a:p>
          <a:p>
            <a:pPr>
              <a:buNone/>
            </a:pPr>
            <a:endParaRPr lang="en-IN" dirty="0"/>
          </a:p>
          <a:p>
            <a:r>
              <a:rPr lang="en-US" b="1" dirty="0"/>
              <a:t>Functions:</a:t>
            </a:r>
            <a:r>
              <a:rPr lang="en-US" dirty="0"/>
              <a:t> Arousal, learning, memory and motor control.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Degeneration</a:t>
            </a:r>
            <a:r>
              <a:rPr lang="en-US" dirty="0" smtClean="0"/>
              <a:t> </a:t>
            </a:r>
            <a:r>
              <a:rPr lang="en-US" dirty="0"/>
              <a:t>of cholinergic neurons in </a:t>
            </a:r>
            <a:r>
              <a:rPr lang="en-US" dirty="0">
                <a:solidFill>
                  <a:schemeClr val="accent2"/>
                </a:solidFill>
              </a:rPr>
              <a:t>hippocampus and  basal forebrain </a:t>
            </a:r>
            <a:r>
              <a:rPr lang="en-US" dirty="0"/>
              <a:t>results in </a:t>
            </a:r>
            <a:r>
              <a:rPr lang="en-US" u="sng" dirty="0" err="1">
                <a:solidFill>
                  <a:srgbClr val="FF0000"/>
                </a:solidFill>
              </a:rPr>
              <a:t>Alzehimer’s</a:t>
            </a:r>
            <a:r>
              <a:rPr lang="en-US" u="sng" dirty="0">
                <a:solidFill>
                  <a:srgbClr val="FF0000"/>
                </a:solidFill>
              </a:rPr>
              <a:t> disease </a:t>
            </a:r>
            <a:r>
              <a:rPr lang="en-US" dirty="0"/>
              <a:t>in man (loss of intellectual ability/dementia).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619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97877"/>
            <a:ext cx="9144000" cy="4659923"/>
          </a:xfrm>
        </p:spPr>
        <p:txBody>
          <a:bodyPr>
            <a:normAutofit/>
          </a:bodyPr>
          <a:lstStyle/>
          <a:p>
            <a:r>
              <a:rPr lang="en-US" b="1" dirty="0"/>
              <a:t>Receptors: </a:t>
            </a:r>
            <a:r>
              <a:rPr lang="en-US" dirty="0">
                <a:solidFill>
                  <a:srgbClr val="FF0000"/>
                </a:solidFill>
              </a:rPr>
              <a:t>Muscarinic receptors </a:t>
            </a:r>
            <a:r>
              <a:rPr lang="en-US" dirty="0"/>
              <a:t>(presynaptic G-protein coupled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                              </a:t>
            </a:r>
            <a:r>
              <a:rPr lang="en-US" dirty="0"/>
              <a:t>M1 in cortex and hippocampus,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M4 </a:t>
            </a:r>
            <a:r>
              <a:rPr lang="en-US" dirty="0"/>
              <a:t>in cortex and striatum,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M5 </a:t>
            </a:r>
            <a:r>
              <a:rPr lang="en-US" dirty="0"/>
              <a:t>in substantia </a:t>
            </a:r>
            <a:r>
              <a:rPr lang="en-US" dirty="0" err="1"/>
              <a:t>nigra</a:t>
            </a:r>
            <a:r>
              <a:rPr lang="en-US" dirty="0"/>
              <a:t> and </a:t>
            </a:r>
            <a:endParaRPr lang="en-US" dirty="0" smtClean="0"/>
          </a:p>
          <a:p>
            <a:r>
              <a:rPr lang="en-US" dirty="0" smtClean="0"/>
              <a:t>                                                           M2 </a:t>
            </a:r>
            <a:r>
              <a:rPr lang="en-US" dirty="0"/>
              <a:t>throughout CNS inhibit Ach release.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                  Nicotinic </a:t>
            </a:r>
            <a:r>
              <a:rPr lang="en-US" dirty="0">
                <a:solidFill>
                  <a:srgbClr val="FF0000"/>
                </a:solidFill>
              </a:rPr>
              <a:t>receptors </a:t>
            </a:r>
            <a:r>
              <a:rPr lang="en-US" dirty="0"/>
              <a:t>(pre-and </a:t>
            </a:r>
            <a:r>
              <a:rPr lang="en-US" dirty="0" smtClean="0"/>
              <a:t>postsynaptic:  </a:t>
            </a:r>
            <a:r>
              <a:rPr lang="en-US" dirty="0"/>
              <a:t>inotropic). 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6017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744"/>
          </a:xfrm>
        </p:spPr>
        <p:txBody>
          <a:bodyPr/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5-Hydroxytryptamine (serotonin)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1%</a:t>
            </a:r>
          </a:p>
          <a:p>
            <a:r>
              <a:rPr lang="en-US" b="1" dirty="0" smtClean="0"/>
              <a:t>Distribution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 Pons</a:t>
            </a:r>
            <a:r>
              <a:rPr lang="en-US" dirty="0"/>
              <a:t>, medulla, cortex, limbic system, hypothalamus and </a:t>
            </a:r>
            <a:r>
              <a:rPr lang="en-US" dirty="0" smtClean="0"/>
              <a:t>		     spinal </a:t>
            </a:r>
            <a:r>
              <a:rPr lang="en-US" dirty="0"/>
              <a:t>cord. </a:t>
            </a:r>
            <a:endParaRPr lang="en-IN" dirty="0"/>
          </a:p>
          <a:p>
            <a:r>
              <a:rPr lang="en-US" b="1" dirty="0"/>
              <a:t>Functions:</a:t>
            </a:r>
            <a:r>
              <a:rPr lang="en-US" dirty="0"/>
              <a:t> Hallucinatory behaviors, feeding behavior, </a:t>
            </a:r>
            <a:r>
              <a:rPr lang="en-US" b="1" dirty="0">
                <a:solidFill>
                  <a:srgbClr val="00B050"/>
                </a:solidFill>
              </a:rPr>
              <a:t>vomiting</a:t>
            </a:r>
            <a:r>
              <a:rPr lang="en-US" dirty="0"/>
              <a:t> and </a:t>
            </a:r>
            <a:r>
              <a:rPr lang="en-US" dirty="0" smtClean="0"/>
              <a:t>			control </a:t>
            </a:r>
            <a:r>
              <a:rPr lang="en-US" dirty="0"/>
              <a:t>of mood/emotion, sleep/wakefulness and </a:t>
            </a:r>
            <a:r>
              <a:rPr lang="en-US" dirty="0">
                <a:solidFill>
                  <a:srgbClr val="FF0000"/>
                </a:solidFill>
              </a:rPr>
              <a:t>sensory </a:t>
            </a:r>
            <a:r>
              <a:rPr lang="en-US" dirty="0" smtClean="0">
                <a:solidFill>
                  <a:srgbClr val="FF0000"/>
                </a:solidFill>
              </a:rPr>
              <a:t>		pathways </a:t>
            </a:r>
            <a:r>
              <a:rPr lang="en-US" dirty="0">
                <a:solidFill>
                  <a:srgbClr val="FF0000"/>
                </a:solidFill>
              </a:rPr>
              <a:t>(including pain).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5-HT</a:t>
            </a:r>
            <a:r>
              <a:rPr lang="en-US" b="1" baseline="-25000" dirty="0" smtClean="0">
                <a:solidFill>
                  <a:srgbClr val="00B050"/>
                </a:solidFill>
              </a:rPr>
              <a:t>1D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agonists </a:t>
            </a:r>
            <a:r>
              <a:rPr lang="en-US" dirty="0"/>
              <a:t>(</a:t>
            </a:r>
            <a:r>
              <a:rPr lang="en-US" dirty="0" err="1"/>
              <a:t>sumatriptan</a:t>
            </a:r>
            <a:r>
              <a:rPr lang="en-US" dirty="0"/>
              <a:t>, ergotamine, </a:t>
            </a:r>
            <a:r>
              <a:rPr lang="en-US" dirty="0" err="1"/>
              <a:t>methysergide</a:t>
            </a:r>
            <a:r>
              <a:rPr lang="en-US" dirty="0"/>
              <a:t>) are used as </a:t>
            </a:r>
            <a:r>
              <a:rPr lang="en-US" dirty="0" smtClean="0"/>
              <a:t>		         anti </a:t>
            </a:r>
            <a:r>
              <a:rPr lang="en-US" dirty="0"/>
              <a:t>migraine drugs.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677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82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Histamine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54" y="1143000"/>
            <a:ext cx="11386038" cy="550398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Smaller amount –minor NT</a:t>
            </a:r>
          </a:p>
          <a:p>
            <a:r>
              <a:rPr lang="en-US" b="1" dirty="0" smtClean="0"/>
              <a:t>Distribution</a:t>
            </a:r>
            <a:r>
              <a:rPr lang="en-US" b="1" dirty="0"/>
              <a:t>:</a:t>
            </a:r>
            <a:r>
              <a:rPr lang="en-US" dirty="0"/>
              <a:t> Cell bodies in hypothalamus, with axons extend to all parts of brain. </a:t>
            </a:r>
            <a:endParaRPr lang="en-IN" dirty="0"/>
          </a:p>
          <a:p>
            <a:r>
              <a:rPr lang="en-US" b="1" dirty="0"/>
              <a:t>Functions:</a:t>
            </a:r>
            <a:r>
              <a:rPr lang="en-US" dirty="0"/>
              <a:t> Inhibitor of inhibitory </a:t>
            </a:r>
            <a:r>
              <a:rPr lang="en-US" dirty="0" smtClean="0"/>
              <a:t>transmitters,</a:t>
            </a:r>
          </a:p>
          <a:p>
            <a:pPr marL="1828800" lvl="4" indent="0">
              <a:buNone/>
            </a:pPr>
            <a:r>
              <a:rPr lang="en-US" sz="2800" dirty="0" smtClean="0"/>
              <a:t>regulation of food and water intake.</a:t>
            </a:r>
          </a:p>
          <a:p>
            <a:pPr marL="0" indent="0">
              <a:buNone/>
            </a:pPr>
            <a:r>
              <a:rPr lang="en-US" dirty="0" smtClean="0"/>
              <a:t>                       and mediation of central vomiting.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thermoregulation.</a:t>
            </a:r>
          </a:p>
          <a:p>
            <a:endParaRPr lang="en-US" b="1" dirty="0" smtClean="0"/>
          </a:p>
          <a:p>
            <a:r>
              <a:rPr lang="en-US" b="1" dirty="0" smtClean="0"/>
              <a:t>Receptors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 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(postsynaptic excitatory),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(postsynaptic inhibitory)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(presynaptic: auto inhibitory).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9319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821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Glutamate/Aspartate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838" y="1116623"/>
            <a:ext cx="11016762" cy="553036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Found in very </a:t>
            </a:r>
            <a:r>
              <a:rPr lang="en-US" b="1" dirty="0" smtClean="0">
                <a:solidFill>
                  <a:srgbClr val="FF0000"/>
                </a:solidFill>
              </a:rPr>
              <a:t>high concentration</a:t>
            </a:r>
          </a:p>
          <a:p>
            <a:r>
              <a:rPr lang="en-US" b="1" dirty="0" smtClean="0"/>
              <a:t>Distribution</a:t>
            </a:r>
            <a:r>
              <a:rPr lang="en-US" b="1" dirty="0"/>
              <a:t>:</a:t>
            </a:r>
            <a:r>
              <a:rPr lang="en-US" dirty="0"/>
              <a:t> Glutamate in all parts of CNS (brain and spinal cord), but aspartate distribution is limited. </a:t>
            </a:r>
            <a:endParaRPr lang="en-IN" dirty="0"/>
          </a:p>
          <a:p>
            <a:r>
              <a:rPr lang="en-US" b="1" dirty="0"/>
              <a:t>Functions: </a:t>
            </a:r>
            <a:r>
              <a:rPr lang="en-US" dirty="0"/>
              <a:t> Fast excitatory transmission. </a:t>
            </a:r>
            <a:endParaRPr lang="en-IN" dirty="0"/>
          </a:p>
          <a:p>
            <a:r>
              <a:rPr lang="en-US" b="1" dirty="0"/>
              <a:t>Receptors: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NMDA</a:t>
            </a:r>
            <a:r>
              <a:rPr lang="en-US" dirty="0"/>
              <a:t> (N-methyl-D-aspartate) postsynaptic slow EPSP, </a:t>
            </a:r>
            <a:r>
              <a:rPr lang="en-US" dirty="0" smtClean="0"/>
              <a:t>    		 </a:t>
            </a:r>
            <a:r>
              <a:rPr lang="en-US" dirty="0" smtClean="0">
                <a:solidFill>
                  <a:srgbClr val="FF0000"/>
                </a:solidFill>
              </a:rPr>
              <a:t>AMPA </a:t>
            </a:r>
            <a:r>
              <a:rPr lang="en-US" dirty="0"/>
              <a:t>(Alpha-amino-3-hydroxy-5 </a:t>
            </a:r>
            <a:r>
              <a:rPr lang="en-US" dirty="0" smtClean="0"/>
              <a:t>hydroxy-5-methyl-4-   				</a:t>
            </a:r>
            <a:r>
              <a:rPr lang="en-US" dirty="0" err="1" smtClean="0"/>
              <a:t>isoxazolepropionate</a:t>
            </a:r>
            <a:r>
              <a:rPr lang="en-US" dirty="0"/>
              <a:t>) postsynaptic fast EPSP 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 </a:t>
            </a:r>
            <a:r>
              <a:rPr lang="en-US" dirty="0" err="1" smtClean="0">
                <a:solidFill>
                  <a:srgbClr val="FF0000"/>
                </a:solidFill>
              </a:rPr>
              <a:t>kainate</a:t>
            </a:r>
            <a:r>
              <a:rPr lang="en-US" dirty="0" smtClean="0"/>
              <a:t> </a:t>
            </a:r>
            <a:r>
              <a:rPr lang="en-US" dirty="0"/>
              <a:t>(isolated from a seaweed) pre and </a:t>
            </a:r>
            <a:r>
              <a:rPr lang="en-US" dirty="0" smtClean="0"/>
              <a:t>postsynaptic 					fast receptors </a:t>
            </a:r>
            <a:r>
              <a:rPr lang="en-US" dirty="0"/>
              <a:t>(ionotropic),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 </a:t>
            </a:r>
            <a:r>
              <a:rPr lang="en-US" dirty="0" smtClean="0">
                <a:solidFill>
                  <a:srgbClr val="FF0000"/>
                </a:solidFill>
              </a:rPr>
              <a:t>metabotropic</a:t>
            </a:r>
            <a:r>
              <a:rPr lang="en-US" dirty="0" smtClean="0"/>
              <a:t> </a:t>
            </a:r>
            <a:r>
              <a:rPr lang="en-US" dirty="0"/>
              <a:t>pre and postsynaptic </a:t>
            </a:r>
            <a:r>
              <a:rPr lang="en-US" dirty="0" smtClean="0"/>
              <a:t>receptors</a:t>
            </a:r>
            <a:endParaRPr lang="en-IN" dirty="0"/>
          </a:p>
          <a:p>
            <a:pPr marL="0" indent="0"/>
            <a:r>
              <a:rPr lang="en-IN" dirty="0" smtClean="0"/>
              <a:t>Excessive stimulation-neuronal cell death-pathological condition,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00B050"/>
                </a:solidFill>
              </a:rPr>
              <a:t>Epilepsy-abnormal expression.</a:t>
            </a:r>
            <a:endParaRPr lang="en-IN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18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5608" y="527538"/>
            <a:ext cx="10585938" cy="611065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7030A0"/>
                </a:solidFill>
              </a:rPr>
              <a:t>GABA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Is </a:t>
            </a:r>
            <a:r>
              <a:rPr lang="en-IN" dirty="0" smtClean="0">
                <a:solidFill>
                  <a:srgbClr val="00B050"/>
                </a:solidFill>
              </a:rPr>
              <a:t>major inhibitory NT</a:t>
            </a:r>
            <a:endParaRPr lang="en-IN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/>
              <a:t>Distribution: </a:t>
            </a:r>
            <a:r>
              <a:rPr lang="en-US" b="1" dirty="0" smtClean="0"/>
              <a:t> </a:t>
            </a:r>
            <a:r>
              <a:rPr lang="en-US" dirty="0" smtClean="0"/>
              <a:t>uniformly, About </a:t>
            </a:r>
            <a:r>
              <a:rPr lang="en-US" dirty="0"/>
              <a:t>one-third </a:t>
            </a:r>
            <a:r>
              <a:rPr lang="en-US" dirty="0" smtClean="0"/>
              <a:t>(30%)of all synapses </a:t>
            </a:r>
            <a:r>
              <a:rPr lang="en-US" dirty="0"/>
              <a:t>in brain. </a:t>
            </a: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Formed </a:t>
            </a:r>
            <a:r>
              <a:rPr lang="en-US" dirty="0"/>
              <a:t>from glutamate through decarboxylation by glutamic acid </a:t>
            </a:r>
            <a:r>
              <a:rPr lang="en-US" dirty="0" smtClean="0"/>
              <a:t>decarboxylase. </a:t>
            </a:r>
            <a:endParaRPr lang="en-US" b="1" dirty="0" smtClean="0"/>
          </a:p>
          <a:p>
            <a:pPr algn="just">
              <a:buFont typeface="Arial" pitchFamily="34" charset="0"/>
              <a:buChar char="•"/>
            </a:pPr>
            <a:r>
              <a:rPr lang="en-US" b="1" dirty="0" smtClean="0"/>
              <a:t>    Functions</a:t>
            </a:r>
            <a:r>
              <a:rPr lang="en-US" b="1" dirty="0"/>
              <a:t>:</a:t>
            </a:r>
            <a:r>
              <a:rPr lang="en-US" dirty="0"/>
              <a:t> Inhibition in all area of CNS.</a:t>
            </a:r>
            <a:endParaRPr lang="en-IN" dirty="0"/>
          </a:p>
          <a:p>
            <a:pPr algn="just">
              <a:buFont typeface="Arial" pitchFamily="34" charset="0"/>
              <a:buChar char="•"/>
            </a:pPr>
            <a:r>
              <a:rPr lang="en-US" b="1" dirty="0" smtClean="0"/>
              <a:t>    Receptors</a:t>
            </a:r>
            <a:r>
              <a:rPr lang="en-US" b="1" dirty="0"/>
              <a:t>:</a:t>
            </a:r>
            <a:r>
              <a:rPr lang="en-US" dirty="0"/>
              <a:t> GABA</a:t>
            </a:r>
            <a:r>
              <a:rPr lang="en-US" baseline="-25000" dirty="0"/>
              <a:t>A</a:t>
            </a:r>
            <a:r>
              <a:rPr lang="en-US" dirty="0"/>
              <a:t> (postsynaptic) </a:t>
            </a:r>
            <a:r>
              <a:rPr lang="en-US" dirty="0" smtClean="0"/>
              <a:t>,  ligand-gated </a:t>
            </a:r>
            <a:r>
              <a:rPr lang="en-US" dirty="0"/>
              <a:t>chloride channel </a:t>
            </a:r>
            <a:endParaRPr lang="en-US" dirty="0" smtClean="0"/>
          </a:p>
          <a:p>
            <a:pPr algn="just"/>
            <a:r>
              <a:rPr lang="en-US" dirty="0" smtClean="0"/>
              <a:t>                          GABA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/>
              <a:t>(pre </a:t>
            </a:r>
            <a:r>
              <a:rPr lang="en-US" dirty="0" smtClean="0"/>
              <a:t>and postsynaptic) which </a:t>
            </a:r>
            <a:r>
              <a:rPr lang="en-US" dirty="0"/>
              <a:t>are </a:t>
            </a:r>
            <a:r>
              <a:rPr lang="en-US" dirty="0" smtClean="0"/>
              <a:t>and </a:t>
            </a:r>
            <a:r>
              <a:rPr lang="en-US" dirty="0"/>
              <a:t>G-protein-coupled R</a:t>
            </a:r>
            <a:endParaRPr lang="en-IN" dirty="0"/>
          </a:p>
          <a:p>
            <a:pPr algn="just">
              <a:buFont typeface="Arial" pitchFamily="34" charset="0"/>
              <a:buChar char="•"/>
            </a:pPr>
            <a:r>
              <a:rPr lang="en-US" b="1" dirty="0" smtClean="0"/>
              <a:t>    Agonists</a:t>
            </a:r>
            <a:r>
              <a:rPr lang="en-US" b="1" dirty="0"/>
              <a:t>:</a:t>
            </a:r>
            <a:r>
              <a:rPr lang="en-US" dirty="0"/>
              <a:t> GABA, diazepine (benzodiazepines), </a:t>
            </a:r>
            <a:r>
              <a:rPr lang="en-US" dirty="0" err="1"/>
              <a:t>propofol</a:t>
            </a:r>
            <a:r>
              <a:rPr lang="en-US" dirty="0"/>
              <a:t> and barbiturates and </a:t>
            </a:r>
            <a:r>
              <a:rPr lang="en-US" dirty="0" smtClean="0"/>
              <a:t>  		          </a:t>
            </a:r>
            <a:r>
              <a:rPr lang="en-US" dirty="0" err="1" smtClean="0"/>
              <a:t>alphazolone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>
                <a:solidFill>
                  <a:srgbClr val="FF0000"/>
                </a:solidFill>
              </a:rPr>
              <a:t>GABA</a:t>
            </a:r>
            <a:r>
              <a:rPr lang="en-US" baseline="-25000" dirty="0">
                <a:solidFill>
                  <a:srgbClr val="FF0000"/>
                </a:solidFill>
              </a:rPr>
              <a:t>A,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	          GABA </a:t>
            </a:r>
            <a:r>
              <a:rPr lang="en-US" dirty="0"/>
              <a:t>and baclofen on </a:t>
            </a:r>
            <a:r>
              <a:rPr lang="en-US" dirty="0">
                <a:solidFill>
                  <a:srgbClr val="FF0000"/>
                </a:solidFill>
              </a:rPr>
              <a:t>GABA</a:t>
            </a:r>
            <a:r>
              <a:rPr lang="en-US" baseline="-25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IN" dirty="0" smtClean="0"/>
              <a:t>   Drugs</a:t>
            </a:r>
            <a:r>
              <a:rPr lang="en-IN" dirty="0" smtClean="0">
                <a:solidFill>
                  <a:srgbClr val="FF0000"/>
                </a:solidFill>
              </a:rPr>
              <a:t>- potentiation of GABA  at </a:t>
            </a:r>
            <a:r>
              <a:rPr lang="en-US" dirty="0" smtClean="0">
                <a:solidFill>
                  <a:srgbClr val="FF0000"/>
                </a:solidFill>
              </a:rPr>
              <a:t>GABA</a:t>
            </a:r>
            <a:r>
              <a:rPr lang="en-US" baseline="-25000" dirty="0" smtClean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,</a:t>
            </a:r>
            <a:endParaRPr lang="en-IN" dirty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IN" dirty="0" smtClean="0"/>
              <a:t>   Block the chloride channel.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4899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Glycine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27" y="1825625"/>
            <a:ext cx="10603173" cy="4351338"/>
          </a:xfrm>
        </p:spPr>
        <p:txBody>
          <a:bodyPr/>
          <a:lstStyle/>
          <a:p>
            <a:r>
              <a:rPr lang="en-US" b="1" dirty="0" smtClean="0"/>
              <a:t>Distribution</a:t>
            </a:r>
            <a:r>
              <a:rPr lang="en-US" b="1" dirty="0"/>
              <a:t>:</a:t>
            </a:r>
            <a:r>
              <a:rPr lang="en-US" dirty="0"/>
              <a:t> Grey matter of </a:t>
            </a:r>
            <a:r>
              <a:rPr lang="en-US" dirty="0">
                <a:solidFill>
                  <a:srgbClr val="00B050"/>
                </a:solidFill>
              </a:rPr>
              <a:t>brain stem and spinal cord</a:t>
            </a:r>
            <a:endParaRPr lang="en-IN" dirty="0">
              <a:solidFill>
                <a:srgbClr val="00B050"/>
              </a:solidFill>
            </a:endParaRPr>
          </a:p>
          <a:p>
            <a:r>
              <a:rPr lang="en-US" b="1" dirty="0"/>
              <a:t>Functions:</a:t>
            </a:r>
            <a:r>
              <a:rPr lang="en-US" dirty="0"/>
              <a:t> Inhibitory </a:t>
            </a:r>
            <a:r>
              <a:rPr lang="en-US" dirty="0" smtClean="0"/>
              <a:t>transmitter in </a:t>
            </a:r>
            <a:r>
              <a:rPr lang="en-US" dirty="0"/>
              <a:t>spinal neurons.</a:t>
            </a:r>
            <a:endParaRPr lang="en-IN" dirty="0"/>
          </a:p>
          <a:p>
            <a:r>
              <a:rPr lang="en-US" b="1" dirty="0"/>
              <a:t>Receptors: </a:t>
            </a:r>
            <a:r>
              <a:rPr lang="en-US" dirty="0"/>
              <a:t> Glycine (postsynaptic) receptor like GABA</a:t>
            </a:r>
            <a:r>
              <a:rPr lang="en-US" baseline="-25000" dirty="0"/>
              <a:t>A</a:t>
            </a:r>
            <a:r>
              <a:rPr lang="en-US" dirty="0"/>
              <a:t> receptor a </a:t>
            </a:r>
            <a:r>
              <a:rPr lang="en-US" dirty="0" smtClean="0"/>
              <a:t>   			  </a:t>
            </a:r>
            <a:r>
              <a:rPr lang="en-US" dirty="0" err="1" smtClean="0"/>
              <a:t>ligand</a:t>
            </a:r>
            <a:r>
              <a:rPr lang="en-US" dirty="0" smtClean="0"/>
              <a:t>-gated </a:t>
            </a:r>
            <a:r>
              <a:rPr lang="en-US" dirty="0"/>
              <a:t>chloride channel.</a:t>
            </a:r>
            <a:endParaRPr lang="en-IN" dirty="0"/>
          </a:p>
          <a:p>
            <a:r>
              <a:rPr lang="en-US" b="1" dirty="0"/>
              <a:t>Agonists:</a:t>
            </a:r>
            <a:r>
              <a:rPr lang="en-US" dirty="0"/>
              <a:t> Glycine</a:t>
            </a:r>
            <a:endParaRPr lang="en-IN" dirty="0"/>
          </a:p>
          <a:p>
            <a:r>
              <a:rPr lang="en-US" b="1" dirty="0"/>
              <a:t>Antagonists:</a:t>
            </a:r>
            <a:r>
              <a:rPr lang="en-US" dirty="0"/>
              <a:t> </a:t>
            </a:r>
            <a:r>
              <a:rPr lang="en-US" dirty="0" smtClean="0">
                <a:solidFill>
                  <a:srgbClr val="00B050"/>
                </a:solidFill>
              </a:rPr>
              <a:t>Strychnine- </a:t>
            </a:r>
            <a:r>
              <a:rPr lang="en-US" dirty="0" smtClean="0"/>
              <a:t> blocking postsynaptic inhibitory response.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</a:t>
            </a:r>
            <a:r>
              <a:rPr lang="en-US" dirty="0" smtClean="0">
                <a:solidFill>
                  <a:srgbClr val="00B050"/>
                </a:solidFill>
              </a:rPr>
              <a:t>Tetanus </a:t>
            </a:r>
            <a:r>
              <a:rPr lang="en-US" dirty="0">
                <a:solidFill>
                  <a:srgbClr val="00B050"/>
                </a:solidFill>
              </a:rPr>
              <a:t>toxin </a:t>
            </a:r>
            <a:r>
              <a:rPr lang="en-US" dirty="0" smtClean="0"/>
              <a:t>-</a:t>
            </a:r>
            <a:r>
              <a:rPr lang="en-US" sz="2400" dirty="0" smtClean="0"/>
              <a:t>prevents </a:t>
            </a:r>
            <a:r>
              <a:rPr lang="en-US" sz="2400" dirty="0"/>
              <a:t>its </a:t>
            </a:r>
            <a:r>
              <a:rPr lang="en-US" sz="2400" dirty="0" smtClean="0"/>
              <a:t>release</a:t>
            </a:r>
            <a:r>
              <a:rPr lang="en-US" sz="2400" dirty="0"/>
              <a:t> </a:t>
            </a:r>
            <a:r>
              <a:rPr lang="en-US" sz="2400" dirty="0" smtClean="0"/>
              <a:t>from </a:t>
            </a:r>
            <a:r>
              <a:rPr lang="en-US" sz="2400" dirty="0" err="1" smtClean="0"/>
              <a:t>presynaptic</a:t>
            </a:r>
            <a:r>
              <a:rPr lang="en-US" sz="2400" dirty="0" smtClean="0"/>
              <a:t> terminals.</a:t>
            </a:r>
            <a:endParaRPr lang="en-IN" sz="2400" dirty="0"/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471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Purines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5" y="1327638"/>
            <a:ext cx="11113477" cy="535451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ATP </a:t>
            </a:r>
            <a:r>
              <a:rPr lang="en-US" b="1" dirty="0">
                <a:solidFill>
                  <a:srgbClr val="C00000"/>
                </a:solidFill>
              </a:rPr>
              <a:t>and Adenosine </a:t>
            </a:r>
            <a:r>
              <a:rPr lang="en-US" b="1" dirty="0"/>
              <a:t>(Neurotransmitters and/or neuromodulators) </a:t>
            </a:r>
            <a:endParaRPr lang="en-IN" dirty="0"/>
          </a:p>
          <a:p>
            <a:r>
              <a:rPr lang="en-US" b="1" dirty="0"/>
              <a:t>Distribution: </a:t>
            </a:r>
            <a:r>
              <a:rPr lang="en-US" dirty="0"/>
              <a:t>CNS (and peripherally also) in purinergic nerves.</a:t>
            </a:r>
            <a:endParaRPr lang="en-IN" dirty="0"/>
          </a:p>
          <a:p>
            <a:r>
              <a:rPr lang="en-US" b="1" dirty="0"/>
              <a:t>Function:</a:t>
            </a:r>
            <a:r>
              <a:rPr lang="en-US" dirty="0"/>
              <a:t> ATP as transmitter or modulator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                     adenosine </a:t>
            </a:r>
            <a:r>
              <a:rPr lang="en-US" dirty="0"/>
              <a:t>as a widespread modulator. </a:t>
            </a:r>
            <a:endParaRPr lang="en-US" dirty="0" smtClean="0"/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Adenosine</a:t>
            </a:r>
          </a:p>
          <a:p>
            <a:r>
              <a:rPr lang="en-US" dirty="0" smtClean="0"/>
              <a:t>Adenosine </a:t>
            </a:r>
            <a:r>
              <a:rPr lang="en-US" dirty="0"/>
              <a:t>may act as a </a:t>
            </a:r>
            <a:r>
              <a:rPr lang="en-US" dirty="0">
                <a:solidFill>
                  <a:srgbClr val="FF0000"/>
                </a:solidFill>
              </a:rPr>
              <a:t>protector of central neurons against damage caused due </a:t>
            </a:r>
            <a:r>
              <a:rPr lang="en-US" dirty="0" err="1">
                <a:solidFill>
                  <a:srgbClr val="FF0000"/>
                </a:solidFill>
              </a:rPr>
              <a:t>ischaemia</a:t>
            </a:r>
            <a:r>
              <a:rPr lang="en-US" dirty="0">
                <a:solidFill>
                  <a:srgbClr val="FF0000"/>
                </a:solidFill>
              </a:rPr>
              <a:t> or over stimulation</a:t>
            </a:r>
            <a:r>
              <a:rPr lang="en-US" dirty="0"/>
              <a:t> (safety mechanism). </a:t>
            </a:r>
            <a:endParaRPr lang="en-US" dirty="0" smtClean="0"/>
          </a:p>
          <a:p>
            <a:r>
              <a:rPr lang="en-US" dirty="0" smtClean="0"/>
              <a:t>Adenosine </a:t>
            </a:r>
            <a:r>
              <a:rPr lang="en-US" dirty="0"/>
              <a:t>causes </a:t>
            </a:r>
            <a:r>
              <a:rPr lang="en-US" dirty="0">
                <a:solidFill>
                  <a:srgbClr val="00B0F0"/>
                </a:solidFill>
              </a:rPr>
              <a:t>CNS depression </a:t>
            </a:r>
            <a:r>
              <a:rPr lang="en-US" dirty="0"/>
              <a:t>(drowsiness, motor incoordination, analgesia and anticonvulsant actions). 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6844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59823"/>
            <a:ext cx="10515600" cy="276957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Receptors:</a:t>
            </a:r>
            <a:r>
              <a:rPr lang="en-US" dirty="0"/>
              <a:t>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 and A</a:t>
            </a:r>
            <a:r>
              <a:rPr lang="en-US" baseline="-25000" dirty="0"/>
              <a:t>3</a:t>
            </a:r>
            <a:r>
              <a:rPr lang="en-US" dirty="0"/>
              <a:t> (G-protein-coupled) receptors for adenosine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ATP </a:t>
            </a:r>
            <a:r>
              <a:rPr lang="en-US" dirty="0"/>
              <a:t>acts on ligand-gated cation channel </a:t>
            </a: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baseline="-25000" dirty="0">
                <a:solidFill>
                  <a:srgbClr val="00B050"/>
                </a:solidFill>
              </a:rPr>
              <a:t>2X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excitatory </a:t>
            </a:r>
            <a:r>
              <a:rPr lang="en-US" dirty="0" smtClean="0">
                <a:solidFill>
                  <a:srgbClr val="00B050"/>
                </a:solidFill>
              </a:rPr>
              <a:t>			receptors </a:t>
            </a:r>
            <a:r>
              <a:rPr lang="en-US" dirty="0"/>
              <a:t>and G-protein-coupled </a:t>
            </a:r>
            <a:r>
              <a:rPr lang="en-US" dirty="0">
                <a:solidFill>
                  <a:srgbClr val="00B050"/>
                </a:solidFill>
              </a:rPr>
              <a:t>P</a:t>
            </a:r>
            <a:r>
              <a:rPr lang="en-US" baseline="-25000" dirty="0">
                <a:solidFill>
                  <a:srgbClr val="00B050"/>
                </a:solidFill>
              </a:rPr>
              <a:t>2Y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inhibitory receptors</a:t>
            </a:r>
            <a:endParaRPr lang="en-IN" dirty="0">
              <a:solidFill>
                <a:srgbClr val="00B050"/>
              </a:solidFill>
            </a:endParaRPr>
          </a:p>
          <a:p>
            <a:r>
              <a:rPr lang="en-US" b="1" dirty="0"/>
              <a:t>Agonists: </a:t>
            </a:r>
            <a:r>
              <a:rPr lang="en-US" dirty="0"/>
              <a:t>ATP and adenosine on respective receptors. </a:t>
            </a:r>
            <a:endParaRPr lang="en-IN" dirty="0"/>
          </a:p>
          <a:p>
            <a:r>
              <a:rPr lang="en-US" b="1" dirty="0"/>
              <a:t>Antagonists: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Caffeine overcomes drowsiness </a:t>
            </a:r>
            <a:r>
              <a:rPr lang="en-US" dirty="0"/>
              <a:t>(arousal reaction and </a:t>
            </a:r>
            <a:r>
              <a:rPr lang="en-US" dirty="0" smtClean="0"/>
              <a:t>			   alertness</a:t>
            </a:r>
            <a:r>
              <a:rPr lang="en-US" dirty="0"/>
              <a:t>) is an </a:t>
            </a:r>
            <a:r>
              <a:rPr lang="en-US" dirty="0">
                <a:solidFill>
                  <a:srgbClr val="FF0000"/>
                </a:solidFill>
              </a:rPr>
              <a:t>antagonist of A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receptors. </a:t>
            </a:r>
            <a:endParaRPr lang="en-IN" dirty="0">
              <a:solidFill>
                <a:srgbClr val="FF0000"/>
              </a:solidFill>
            </a:endParaRPr>
          </a:p>
          <a:p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0939" y="655092"/>
            <a:ext cx="100613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ATP is released </a:t>
            </a:r>
            <a:r>
              <a:rPr lang="en-US" sz="2400" dirty="0">
                <a:solidFill>
                  <a:srgbClr val="00B050"/>
                </a:solidFill>
              </a:rPr>
              <a:t>during tissue injury, </a:t>
            </a:r>
            <a:r>
              <a:rPr lang="en-US" sz="2400" dirty="0"/>
              <a:t>acts as one of the </a:t>
            </a:r>
            <a:r>
              <a:rPr lang="en-US" sz="2400" dirty="0">
                <a:solidFill>
                  <a:srgbClr val="00B050"/>
                </a:solidFill>
              </a:rPr>
              <a:t>mediators of pain </a:t>
            </a:r>
            <a:r>
              <a:rPr lang="en-US" sz="2400" dirty="0"/>
              <a:t>sensation (nociception).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Released ATP is converted to ADP and adenosine. 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ADP causes platelet aggregation </a:t>
            </a:r>
            <a:r>
              <a:rPr lang="en-US" sz="2400" dirty="0" smtClean="0"/>
              <a:t>and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dilatation of vascular smooth muscle, </a:t>
            </a:r>
            <a:endParaRPr lang="en-US" sz="2400" dirty="0" smtClean="0"/>
          </a:p>
          <a:p>
            <a:r>
              <a:rPr lang="en-US" sz="2400" dirty="0" smtClean="0"/>
              <a:t>pre </a:t>
            </a:r>
            <a:r>
              <a:rPr lang="en-US" sz="2400" dirty="0"/>
              <a:t>and postsynaptic depression (CNS). </a:t>
            </a:r>
            <a:endParaRPr lang="en-IN" sz="2400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4198146" y="2075653"/>
            <a:ext cx="499091" cy="30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830735" y="3244334"/>
            <a:ext cx="530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12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Nitric Oxide (NO):</a:t>
            </a:r>
            <a:r>
              <a:rPr lang="en-US" dirty="0"/>
              <a:t> It is mainly a chemical mediator of peripheral tissues, but also found in some areas in CNS (</a:t>
            </a:r>
            <a:r>
              <a:rPr lang="en-US" dirty="0">
                <a:solidFill>
                  <a:srgbClr val="00B050"/>
                </a:solidFill>
              </a:rPr>
              <a:t>cerebellum and hippocampus</a:t>
            </a:r>
            <a:r>
              <a:rPr lang="en-US" dirty="0" smtClean="0">
                <a:solidFill>
                  <a:srgbClr val="00B050"/>
                </a:solidFill>
              </a:rPr>
              <a:t>),</a:t>
            </a:r>
          </a:p>
          <a:p>
            <a:r>
              <a:rPr lang="en-US" dirty="0" smtClean="0"/>
              <a:t> </a:t>
            </a:r>
            <a:r>
              <a:rPr lang="en-US" dirty="0"/>
              <a:t>synthesized by a neuronal constitutive enzyme </a:t>
            </a:r>
            <a:r>
              <a:rPr lang="en-US" dirty="0">
                <a:solidFill>
                  <a:srgbClr val="FF0000"/>
                </a:solidFill>
              </a:rPr>
              <a:t>nitric oxide </a:t>
            </a:r>
            <a:r>
              <a:rPr lang="en-US" dirty="0" err="1">
                <a:solidFill>
                  <a:srgbClr val="FF0000"/>
                </a:solidFill>
              </a:rPr>
              <a:t>synthetase</a:t>
            </a:r>
            <a:r>
              <a:rPr lang="en-US" dirty="0"/>
              <a:t> (</a:t>
            </a:r>
            <a:r>
              <a:rPr lang="en-US" dirty="0" err="1"/>
              <a:t>nNOS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also forms a potent toxic anion </a:t>
            </a:r>
            <a:r>
              <a:rPr lang="en-US" dirty="0" err="1">
                <a:solidFill>
                  <a:srgbClr val="FF0000"/>
                </a:solidFill>
              </a:rPr>
              <a:t>peroxynitrite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(ONOO-) by reacting with superoxide free radical (O2-).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Causes brain </a:t>
            </a:r>
            <a:r>
              <a:rPr lang="en-US" dirty="0" err="1" smtClean="0">
                <a:solidFill>
                  <a:srgbClr val="FF0000"/>
                </a:solidFill>
              </a:rPr>
              <a:t>ischaemia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IN" dirty="0">
              <a:solidFill>
                <a:srgbClr val="FF0000"/>
              </a:solidFill>
            </a:endParaRP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091820" y="774089"/>
            <a:ext cx="34392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Nitric Oxide (NO)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9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496" y="164632"/>
            <a:ext cx="9144000" cy="1090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4400" dirty="0" smtClean="0">
                <a:solidFill>
                  <a:srgbClr val="0070C0"/>
                </a:solidFill>
              </a:rPr>
              <a:t/>
            </a:r>
            <a:br>
              <a:rPr lang="en-IN" sz="4400" dirty="0" smtClean="0">
                <a:solidFill>
                  <a:srgbClr val="0070C0"/>
                </a:solidFill>
              </a:rPr>
            </a:br>
            <a:r>
              <a:rPr lang="en-US" sz="4400" b="1" dirty="0" smtClean="0">
                <a:solidFill>
                  <a:srgbClr val="0070C0"/>
                </a:solidFill>
              </a:rPr>
              <a:t>TRANSMISSION </a:t>
            </a:r>
            <a:r>
              <a:rPr lang="en-US" sz="4400" b="1" dirty="0">
                <a:solidFill>
                  <a:srgbClr val="0070C0"/>
                </a:solidFill>
              </a:rPr>
              <a:t>IN </a:t>
            </a:r>
            <a:r>
              <a:rPr lang="en-US" sz="4400" b="1" dirty="0" smtClean="0">
                <a:solidFill>
                  <a:srgbClr val="0070C0"/>
                </a:solidFill>
              </a:rPr>
              <a:t>CNS</a:t>
            </a:r>
            <a:endParaRPr lang="en-IN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139" y="1828800"/>
            <a:ext cx="10691446" cy="4730263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The function of the neurons is via </a:t>
            </a:r>
            <a:r>
              <a:rPr lang="en-IN" dirty="0">
                <a:solidFill>
                  <a:srgbClr val="FF0000"/>
                </a:solidFill>
              </a:rPr>
              <a:t>signalling</a:t>
            </a:r>
            <a:r>
              <a:rPr lang="en-IN" dirty="0"/>
              <a:t> mediated by </a:t>
            </a:r>
            <a:r>
              <a:rPr lang="en-IN" dirty="0">
                <a:solidFill>
                  <a:srgbClr val="FF0000"/>
                </a:solidFill>
              </a:rPr>
              <a:t>chemical mediators</a:t>
            </a:r>
            <a:r>
              <a:rPr lang="en-IN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FF0000"/>
                </a:solidFill>
              </a:rPr>
              <a:t>50 chemical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rgbClr val="FF0000"/>
                </a:solidFill>
              </a:rPr>
              <a:t>Act presynaptically or postsynaptic ally.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3 categories</a:t>
            </a:r>
          </a:p>
          <a:p>
            <a:pPr marL="342900" indent="-342900" algn="just"/>
            <a:r>
              <a:rPr lang="en-IN" dirty="0" smtClean="0"/>
              <a:t>                                </a:t>
            </a:r>
            <a:r>
              <a:rPr lang="en-US" b="1" dirty="0" smtClean="0"/>
              <a:t>Neurotransmitter</a:t>
            </a:r>
          </a:p>
          <a:p>
            <a:pPr marL="342900" indent="-342900" algn="just"/>
            <a:r>
              <a:rPr lang="en-US" b="1" dirty="0" smtClean="0"/>
              <a:t>                                </a:t>
            </a:r>
            <a:r>
              <a:rPr lang="en-US" b="1" dirty="0" err="1" smtClean="0"/>
              <a:t>Neuromodulator</a:t>
            </a:r>
            <a:endParaRPr lang="en-US" b="1" dirty="0" smtClean="0"/>
          </a:p>
          <a:p>
            <a:pPr marL="342900" indent="-342900" algn="just"/>
            <a:r>
              <a:rPr lang="en-US" b="1" dirty="0" smtClean="0"/>
              <a:t>                                </a:t>
            </a:r>
            <a:r>
              <a:rPr lang="en-US" b="1" dirty="0" err="1" smtClean="0"/>
              <a:t>Neurotrophic</a:t>
            </a:r>
            <a:r>
              <a:rPr lang="en-US" b="1" dirty="0" smtClean="0"/>
              <a:t> factors</a:t>
            </a:r>
          </a:p>
          <a:p>
            <a:pPr marL="342900" indent="-342900" algn="just"/>
            <a:r>
              <a:rPr lang="en-US" b="1" dirty="0" smtClean="0"/>
              <a:t>                                Others- </a:t>
            </a:r>
            <a:r>
              <a:rPr lang="en-US" b="1" dirty="0" err="1" smtClean="0"/>
              <a:t>arachidonic</a:t>
            </a:r>
            <a:r>
              <a:rPr lang="en-US" b="1" dirty="0" smtClean="0"/>
              <a:t> acid metabolite.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N" dirty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42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Tachykinins:</a:t>
            </a:r>
            <a:r>
              <a:rPr lang="en-US" dirty="0"/>
              <a:t> Include substance P (SP)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neurokinin </a:t>
            </a:r>
            <a:r>
              <a:rPr lang="en-US" dirty="0"/>
              <a:t>A (NKA) 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neurokinin </a:t>
            </a:r>
            <a:r>
              <a:rPr lang="en-US" dirty="0"/>
              <a:t>B (NKB). </a:t>
            </a:r>
            <a:endParaRPr lang="en-US" dirty="0" smtClean="0"/>
          </a:p>
          <a:p>
            <a:r>
              <a:rPr lang="en-US" dirty="0" smtClean="0"/>
              <a:t>Widely </a:t>
            </a:r>
            <a:r>
              <a:rPr lang="en-US" dirty="0"/>
              <a:t>distributed in CNS; </a:t>
            </a:r>
            <a:endParaRPr lang="en-US" dirty="0" smtClean="0"/>
          </a:p>
          <a:p>
            <a:r>
              <a:rPr lang="en-US" dirty="0" smtClean="0"/>
              <a:t>whereas</a:t>
            </a:r>
            <a:r>
              <a:rPr lang="en-US" dirty="0"/>
              <a:t>, SP and NKA are in peripheral sensory nerves, facilitating </a:t>
            </a:r>
            <a:r>
              <a:rPr lang="en-US" dirty="0">
                <a:solidFill>
                  <a:srgbClr val="FF0000"/>
                </a:solidFill>
              </a:rPr>
              <a:t>nociception and mediating the local inflammatory responses. </a:t>
            </a:r>
            <a:endParaRPr lang="en-IN" dirty="0">
              <a:solidFill>
                <a:srgbClr val="FF0000"/>
              </a:solidFill>
            </a:endParaRP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306905" y="733146"/>
            <a:ext cx="1896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Tachykinins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03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439" y="1527986"/>
            <a:ext cx="10515600" cy="5036587"/>
          </a:xfrm>
        </p:spPr>
        <p:txBody>
          <a:bodyPr>
            <a:normAutofit/>
          </a:bodyPr>
          <a:lstStyle/>
          <a:p>
            <a:r>
              <a:rPr lang="en-US" dirty="0" smtClean="0"/>
              <a:t> It </a:t>
            </a:r>
            <a:r>
              <a:rPr lang="en-US" dirty="0"/>
              <a:t>is the hormone of pineal gland formed from 5-HT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responsible in </a:t>
            </a:r>
            <a:r>
              <a:rPr lang="en-US" dirty="0">
                <a:solidFill>
                  <a:srgbClr val="FF0000"/>
                </a:solidFill>
              </a:rPr>
              <a:t>establishing circadian rhythms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Its </a:t>
            </a:r>
            <a:r>
              <a:rPr lang="en-US" dirty="0">
                <a:solidFill>
                  <a:srgbClr val="FF0000"/>
                </a:solidFill>
              </a:rPr>
              <a:t>secretion is influenced by light intensity </a:t>
            </a:r>
            <a:r>
              <a:rPr lang="en-US" dirty="0"/>
              <a:t>(high in night and low in day) </a:t>
            </a:r>
            <a:endParaRPr lang="en-US" dirty="0" smtClean="0"/>
          </a:p>
          <a:p>
            <a:r>
              <a:rPr lang="en-US" dirty="0" smtClean="0"/>
              <a:t>Regulated </a:t>
            </a:r>
            <a:r>
              <a:rPr lang="en-US" dirty="0"/>
              <a:t>by the </a:t>
            </a:r>
            <a:r>
              <a:rPr lang="en-US" dirty="0">
                <a:solidFill>
                  <a:srgbClr val="FF0000"/>
                </a:solidFill>
              </a:rPr>
              <a:t>hypothalamus </a:t>
            </a:r>
            <a:r>
              <a:rPr lang="en-US" dirty="0">
                <a:solidFill>
                  <a:srgbClr val="00B0F0"/>
                </a:solidFill>
              </a:rPr>
              <a:t>through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retino</a:t>
            </a:r>
            <a:r>
              <a:rPr lang="en-US" dirty="0" smtClean="0">
                <a:solidFill>
                  <a:srgbClr val="FF0000"/>
                </a:solidFill>
              </a:rPr>
              <a:t>- hypothalamic </a:t>
            </a:r>
            <a:r>
              <a:rPr lang="en-US" dirty="0">
                <a:solidFill>
                  <a:srgbClr val="FF0000"/>
                </a:solidFill>
              </a:rPr>
              <a:t>sympathetic (</a:t>
            </a:r>
            <a:r>
              <a:rPr lang="en-US" dirty="0" err="1">
                <a:solidFill>
                  <a:srgbClr val="FF0000"/>
                </a:solidFill>
              </a:rPr>
              <a:t>NorA</a:t>
            </a:r>
            <a:r>
              <a:rPr lang="en-US" dirty="0">
                <a:solidFill>
                  <a:srgbClr val="FF0000"/>
                </a:solidFill>
              </a:rPr>
              <a:t>) nerves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 Acts </a:t>
            </a:r>
            <a:r>
              <a:rPr lang="en-US" dirty="0"/>
              <a:t>through </a:t>
            </a:r>
            <a:r>
              <a:rPr lang="en-US" dirty="0">
                <a:solidFill>
                  <a:srgbClr val="00B0F0"/>
                </a:solidFill>
              </a:rPr>
              <a:t>melatonin receptors </a:t>
            </a:r>
            <a:r>
              <a:rPr lang="en-US" dirty="0"/>
              <a:t>(G-protein-coupled) found in </a:t>
            </a:r>
            <a:r>
              <a:rPr lang="en-US" dirty="0">
                <a:solidFill>
                  <a:srgbClr val="0070C0"/>
                </a:solidFill>
              </a:rPr>
              <a:t>retina and hypothalamus.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hormone has been claimed to the value to overcome </a:t>
            </a:r>
            <a:r>
              <a:rPr lang="en-US" b="1" dirty="0">
                <a:solidFill>
                  <a:srgbClr val="0070C0"/>
                </a:solidFill>
              </a:rPr>
              <a:t>‘jet lag’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in increasing the performance of night-shift worker. When given during day-time it induces sleep.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246894" y="555725"/>
            <a:ext cx="20422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Melatonin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16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6" y="1926790"/>
            <a:ext cx="10766945" cy="4569545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Lipid Mediators:</a:t>
            </a:r>
            <a:r>
              <a:rPr lang="en-US" dirty="0"/>
              <a:t> The formation of eicosanoid metabolites of arachidonic acid through </a:t>
            </a:r>
            <a:r>
              <a:rPr lang="en-US" dirty="0">
                <a:solidFill>
                  <a:srgbClr val="0070C0"/>
                </a:solidFill>
              </a:rPr>
              <a:t>cyclooxygenase and lipoxygenase </a:t>
            </a:r>
            <a:r>
              <a:rPr lang="en-US" dirty="0"/>
              <a:t>pathways </a:t>
            </a:r>
            <a:r>
              <a:rPr lang="en-US" dirty="0">
                <a:solidFill>
                  <a:srgbClr val="0070C0"/>
                </a:solidFill>
              </a:rPr>
              <a:t>(prostaglandins, leukotrienes and HETEs) </a:t>
            </a:r>
            <a:r>
              <a:rPr lang="en-US" dirty="0"/>
              <a:t>also occurs in CNS. </a:t>
            </a:r>
            <a:endParaRPr lang="en-US" dirty="0" smtClean="0"/>
          </a:p>
          <a:p>
            <a:pPr algn="just"/>
            <a:r>
              <a:rPr lang="en-US" dirty="0" smtClean="0"/>
              <a:t>These </a:t>
            </a:r>
            <a:r>
              <a:rPr lang="en-US" dirty="0"/>
              <a:t>may also serve as </a:t>
            </a:r>
            <a:r>
              <a:rPr lang="en-US" dirty="0" smtClean="0"/>
              <a:t>intra-neuronal </a:t>
            </a:r>
            <a:r>
              <a:rPr lang="en-US" dirty="0"/>
              <a:t>messengers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   and </a:t>
            </a:r>
            <a:r>
              <a:rPr lang="en-US" dirty="0"/>
              <a:t>also diffuse out of the nerve cell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and </a:t>
            </a:r>
            <a:r>
              <a:rPr lang="en-US" dirty="0"/>
              <a:t>produce effects on presynaptic nerve </a:t>
            </a:r>
            <a:r>
              <a:rPr lang="en-US" dirty="0" smtClean="0"/>
              <a:t>terminals or neighboring cells           activating </a:t>
            </a:r>
            <a:r>
              <a:rPr lang="en-US" dirty="0"/>
              <a:t>intracellular or extracellular receptors. </a:t>
            </a:r>
            <a:endParaRPr lang="en-IN" dirty="0"/>
          </a:p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functional integrity of the nervous system in regulating the physiological activity </a:t>
            </a:r>
            <a:r>
              <a:rPr lang="en-US" dirty="0"/>
              <a:t>of an individual is the result of interplay of the central </a:t>
            </a:r>
            <a:r>
              <a:rPr lang="en-US" dirty="0" err="1" smtClean="0"/>
              <a:t>neurochemicals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955692" y="569373"/>
            <a:ext cx="28408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Lipid Mediators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388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Degeneration of central neurons and/or absence of central neurotransmitters results in neuro-degenerative disorders in human beings as listed </a:t>
            </a:r>
            <a:r>
              <a:rPr lang="en-US" dirty="0" smtClean="0"/>
              <a:t>below---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Parkinson's disease- </a:t>
            </a:r>
            <a:r>
              <a:rPr lang="en-US" dirty="0" smtClean="0"/>
              <a:t>imbalance between dopamine and Ach in nigrogastrial tract.– disorders of movement in old. Tremor at rest.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Alzheimer's disease-  </a:t>
            </a:r>
            <a:r>
              <a:rPr lang="en-US" dirty="0" smtClean="0"/>
              <a:t>loss of cholinergic neurons.---</a:t>
            </a:r>
            <a:r>
              <a:rPr lang="en-US" dirty="0"/>
              <a:t> loss of </a:t>
            </a:r>
            <a:r>
              <a:rPr lang="en-US" dirty="0" smtClean="0"/>
              <a:t> intellectual ability with age.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Schizophrenia</a:t>
            </a:r>
            <a:r>
              <a:rPr lang="en-US" dirty="0" smtClean="0"/>
              <a:t>- excess dopaminergic neuron activity—thought disorders, delusions.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Huntington's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2"/>
                </a:solidFill>
              </a:rPr>
              <a:t>disease-- </a:t>
            </a:r>
            <a:r>
              <a:rPr lang="en-US" dirty="0" smtClean="0"/>
              <a:t>excess dopaminergic activity and loss of GABA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inhibition----sudden jerky involuntary movements.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6109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023060" y="2766769"/>
            <a:ext cx="42162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Thank You </a:t>
            </a:r>
            <a:endParaRPr kumimoji="0" lang="en-US" sz="6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50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330" y="351693"/>
            <a:ext cx="8988669" cy="80889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Neurotransmitter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515" y="1670539"/>
            <a:ext cx="10876085" cy="4870938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Chemical </a:t>
            </a:r>
            <a:r>
              <a:rPr lang="en-US" b="1" dirty="0">
                <a:solidFill>
                  <a:srgbClr val="FF0000"/>
                </a:solidFill>
              </a:rPr>
              <a:t>synthesized, </a:t>
            </a:r>
            <a:r>
              <a:rPr lang="en-US" b="1" dirty="0">
                <a:solidFill>
                  <a:srgbClr val="00B050"/>
                </a:solidFill>
              </a:rPr>
              <a:t>stored</a:t>
            </a:r>
            <a:r>
              <a:rPr lang="en-US" b="1" dirty="0">
                <a:solidFill>
                  <a:srgbClr val="FF0000"/>
                </a:solidFill>
              </a:rPr>
              <a:t> and </a:t>
            </a:r>
            <a:r>
              <a:rPr lang="en-US" b="1" dirty="0">
                <a:solidFill>
                  <a:srgbClr val="0070C0"/>
                </a:solidFill>
              </a:rPr>
              <a:t>released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by </a:t>
            </a:r>
            <a:r>
              <a:rPr lang="en-US" b="1" dirty="0" smtClean="0"/>
              <a:t>presynaptic </a:t>
            </a:r>
            <a:r>
              <a:rPr lang="en-US" b="1" dirty="0"/>
              <a:t>nerve </a:t>
            </a:r>
            <a:r>
              <a:rPr lang="en-US" b="1" dirty="0" smtClean="0"/>
              <a:t>terminals,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 smtClean="0"/>
              <a:t>Acts </a:t>
            </a:r>
            <a:r>
              <a:rPr lang="en-US" b="1" dirty="0"/>
              <a:t>rapidly on the membrane of postsynaptic neuron, producing a change in conductance’s of excitatory or inhibitory responses in the postsynaptic neuron</a:t>
            </a:r>
            <a:r>
              <a:rPr lang="en-US" b="1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b="1" dirty="0" smtClean="0"/>
              <a:t>NT- released </a:t>
            </a:r>
            <a:r>
              <a:rPr lang="en-US" b="1" dirty="0"/>
              <a:t>from presynaptic nerve terminal produce rapid excitatory or inhibitory response on the postsynaptic </a:t>
            </a:r>
            <a:r>
              <a:rPr lang="en-US" b="1" dirty="0" smtClean="0"/>
              <a:t>neuron.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 smtClean="0"/>
              <a:t>dopamine,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 err="1" smtClean="0"/>
              <a:t>noradrenailine</a:t>
            </a:r>
            <a:r>
              <a:rPr lang="en-US" b="1" dirty="0"/>
              <a:t>, </a:t>
            </a:r>
            <a:endParaRPr lang="en-US" b="1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 smtClean="0"/>
              <a:t>acetylcholine,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 smtClean="0"/>
              <a:t>histamine</a:t>
            </a:r>
            <a:r>
              <a:rPr lang="en-US" b="1" dirty="0"/>
              <a:t>, </a:t>
            </a:r>
            <a:endParaRPr lang="en-US" b="1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 smtClean="0"/>
              <a:t>5-hydroxytryptamine</a:t>
            </a:r>
            <a:r>
              <a:rPr lang="en-US" b="1" dirty="0"/>
              <a:t>, </a:t>
            </a:r>
            <a:endParaRPr lang="en-US" b="1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 smtClean="0"/>
              <a:t>glutamic </a:t>
            </a:r>
            <a:r>
              <a:rPr lang="en-US" b="1" dirty="0"/>
              <a:t>acid, </a:t>
            </a:r>
            <a:endParaRPr lang="en-US" b="1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 smtClean="0"/>
              <a:t>aspartic acid,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 smtClean="0"/>
              <a:t>GABA,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 smtClean="0"/>
              <a:t>glycine</a:t>
            </a:r>
            <a:r>
              <a:rPr lang="en-US" b="1" dirty="0"/>
              <a:t>, </a:t>
            </a:r>
            <a:endParaRPr lang="en-US" b="1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b="1" dirty="0" smtClean="0"/>
              <a:t>purines</a:t>
            </a:r>
            <a:endParaRPr lang="en-IN" b="1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13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N</a:t>
            </a:r>
            <a:r>
              <a:rPr lang="en-US" b="1" dirty="0" err="1" smtClean="0">
                <a:solidFill>
                  <a:srgbClr val="0070C0"/>
                </a:solidFill>
              </a:rPr>
              <a:t>euromodulator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neuromodulator </a:t>
            </a:r>
            <a:r>
              <a:rPr lang="en-US" dirty="0"/>
              <a:t>is a chemical that is </a:t>
            </a:r>
            <a:r>
              <a:rPr lang="en-US" b="1" dirty="0">
                <a:solidFill>
                  <a:srgbClr val="C00000"/>
                </a:solidFill>
              </a:rPr>
              <a:t>formed de novo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released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>
                <a:solidFill>
                  <a:srgbClr val="7030A0"/>
                </a:solidFill>
              </a:rPr>
              <a:t>not stored prior to release) </a:t>
            </a:r>
            <a:r>
              <a:rPr lang="en-US" dirty="0" smtClean="0"/>
              <a:t>by </a:t>
            </a:r>
            <a:r>
              <a:rPr lang="en-US" dirty="0"/>
              <a:t>neurons as well as </a:t>
            </a:r>
            <a:r>
              <a:rPr lang="en-US" dirty="0" err="1"/>
              <a:t>nonneuronal</a:t>
            </a:r>
            <a:r>
              <a:rPr lang="en-US" dirty="0"/>
              <a:t> cells (</a:t>
            </a:r>
            <a:r>
              <a:rPr lang="en-US" b="1" dirty="0"/>
              <a:t>astrocytes)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pre- </a:t>
            </a:r>
            <a:r>
              <a:rPr lang="en-US" dirty="0"/>
              <a:t>or postsynaptic responses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modulating presynaptic neurotransmitter release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or </a:t>
            </a:r>
            <a:r>
              <a:rPr lang="en-US" dirty="0"/>
              <a:t>post-synaptic </a:t>
            </a:r>
            <a:r>
              <a:rPr lang="en-US" dirty="0" smtClean="0"/>
              <a:t>excitability.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neuropeptides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nitric </a:t>
            </a:r>
            <a:r>
              <a:rPr lang="en-US" dirty="0"/>
              <a:t>oxide,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eicosanoids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melatonin.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82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322" y="365125"/>
            <a:ext cx="7601803" cy="96251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Neurotrophic</a:t>
            </a:r>
            <a:r>
              <a:rPr lang="en-US" b="1" dirty="0" smtClean="0">
                <a:solidFill>
                  <a:srgbClr val="0070C0"/>
                </a:solidFill>
              </a:rPr>
              <a:t> factors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Synthesized </a:t>
            </a:r>
            <a:r>
              <a:rPr lang="en-US" dirty="0">
                <a:solidFill>
                  <a:srgbClr val="FF0000"/>
                </a:solidFill>
              </a:rPr>
              <a:t>and released by </a:t>
            </a:r>
            <a:r>
              <a:rPr lang="en-US" dirty="0" err="1">
                <a:solidFill>
                  <a:srgbClr val="FF0000"/>
                </a:solidFill>
              </a:rPr>
              <a:t>nonneuronal</a:t>
            </a:r>
            <a:r>
              <a:rPr lang="en-US" dirty="0">
                <a:solidFill>
                  <a:srgbClr val="FF0000"/>
                </a:solidFill>
              </a:rPr>
              <a:t> cells </a:t>
            </a:r>
            <a:r>
              <a:rPr lang="en-US" dirty="0"/>
              <a:t>and </a:t>
            </a:r>
            <a:r>
              <a:rPr lang="en-US" dirty="0">
                <a:solidFill>
                  <a:srgbClr val="00B0F0"/>
                </a:solidFill>
              </a:rPr>
              <a:t>activate tyrosine-kinase-linked receptors 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which </a:t>
            </a:r>
            <a:r>
              <a:rPr lang="en-US" dirty="0"/>
              <a:t>regulate gene expression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control nerve growth and phenotypic </a:t>
            </a:r>
            <a:r>
              <a:rPr lang="en-US" dirty="0" smtClean="0"/>
              <a:t>characters. </a:t>
            </a:r>
          </a:p>
          <a:p>
            <a:pPr marL="0" indent="0">
              <a:buNone/>
            </a:pPr>
            <a:r>
              <a:rPr lang="en-US" dirty="0" smtClean="0"/>
              <a:t>	       cytokines,</a:t>
            </a:r>
          </a:p>
          <a:p>
            <a:pPr marL="0" indent="0">
              <a:buNone/>
            </a:pPr>
            <a:r>
              <a:rPr lang="en-US" dirty="0" smtClean="0"/>
              <a:t>	       </a:t>
            </a:r>
            <a:r>
              <a:rPr lang="en-US" dirty="0" err="1" smtClean="0"/>
              <a:t>chemokines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       growth factors. </a:t>
            </a:r>
            <a:endParaRPr lang="en-IN" dirty="0"/>
          </a:p>
          <a:p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49869" y="2637693"/>
            <a:ext cx="17585" cy="2110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67454" y="3165231"/>
            <a:ext cx="0" cy="193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93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4083"/>
            <a:ext cx="10515600" cy="5145993"/>
          </a:xfrm>
        </p:spPr>
        <p:txBody>
          <a:bodyPr>
            <a:normAutofit/>
          </a:bodyPr>
          <a:lstStyle/>
          <a:p>
            <a:r>
              <a:rPr lang="en-IN" dirty="0" smtClean="0"/>
              <a:t>2 categories- 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Amine NT- </a:t>
            </a:r>
          </a:p>
          <a:p>
            <a:pPr marL="800100" lvl="1" indent="-342900" algn="just"/>
            <a:r>
              <a:rPr lang="en-US" dirty="0" smtClean="0"/>
              <a:t>dopamine</a:t>
            </a:r>
            <a:r>
              <a:rPr lang="en-US" dirty="0"/>
              <a:t>,</a:t>
            </a:r>
          </a:p>
          <a:p>
            <a:pPr marL="800100" lvl="1" indent="-342900" algn="just"/>
            <a:r>
              <a:rPr lang="en-US" dirty="0" smtClean="0"/>
              <a:t>noradrenaline, </a:t>
            </a:r>
            <a:endParaRPr lang="en-US" dirty="0"/>
          </a:p>
          <a:p>
            <a:pPr marL="800100" lvl="1" indent="-342900" algn="just"/>
            <a:r>
              <a:rPr lang="en-US" dirty="0"/>
              <a:t>acetylcholine,</a:t>
            </a:r>
          </a:p>
          <a:p>
            <a:pPr marL="800100" lvl="1" indent="-342900" algn="just"/>
            <a:r>
              <a:rPr lang="en-US" dirty="0"/>
              <a:t>histamine, </a:t>
            </a:r>
          </a:p>
          <a:p>
            <a:pPr marL="800100" lvl="1" indent="-342900" algn="just"/>
            <a:r>
              <a:rPr lang="en-US" dirty="0" smtClean="0"/>
              <a:t>5-hydroxytryptamine,</a:t>
            </a:r>
          </a:p>
          <a:p>
            <a:pPr marL="800100" lvl="1" indent="-34290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Amino acid NT </a:t>
            </a:r>
          </a:p>
          <a:p>
            <a:pPr marL="800100" lvl="1" indent="-342900" algn="just"/>
            <a:r>
              <a:rPr lang="en-US" dirty="0" smtClean="0"/>
              <a:t>     glutamic </a:t>
            </a:r>
            <a:r>
              <a:rPr lang="en-US" dirty="0"/>
              <a:t>acid, </a:t>
            </a:r>
            <a:r>
              <a:rPr lang="en-US" dirty="0" smtClean="0"/>
              <a:t>        excitatory NT</a:t>
            </a:r>
            <a:endParaRPr lang="en-US" dirty="0"/>
          </a:p>
          <a:p>
            <a:pPr marL="800100" lvl="1" indent="-342900" algn="just"/>
            <a:r>
              <a:rPr lang="en-US" dirty="0" smtClean="0"/>
              <a:t>    aspartic </a:t>
            </a:r>
            <a:r>
              <a:rPr lang="en-US" dirty="0"/>
              <a:t>acid,</a:t>
            </a:r>
          </a:p>
          <a:p>
            <a:pPr marL="800100" lvl="1" indent="-342900" algn="just"/>
            <a:r>
              <a:rPr lang="en-US" dirty="0" smtClean="0"/>
              <a:t>    GABA,                         inhibitory NT</a:t>
            </a:r>
            <a:endParaRPr lang="en-US" dirty="0"/>
          </a:p>
          <a:p>
            <a:pPr marL="800100" lvl="1" indent="-342900" algn="just"/>
            <a:r>
              <a:rPr lang="en-US" dirty="0" smtClean="0"/>
              <a:t>   glycine</a:t>
            </a:r>
            <a:r>
              <a:rPr lang="en-US" dirty="0"/>
              <a:t>,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529521" y="5772610"/>
            <a:ext cx="202223" cy="720969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Brace 4"/>
          <p:cNvSpPr/>
          <p:nvPr/>
        </p:nvSpPr>
        <p:spPr>
          <a:xfrm>
            <a:off x="3771900" y="4765431"/>
            <a:ext cx="70338" cy="712177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1208536" y="569371"/>
            <a:ext cx="30086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Neurotransmitter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185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Noradrenaline</a:t>
            </a:r>
            <a:endParaRPr lang="en-IN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538" y="1364776"/>
            <a:ext cx="11139854" cy="5176701"/>
          </a:xfrm>
        </p:spPr>
        <p:txBody>
          <a:bodyPr>
            <a:normAutofit/>
          </a:bodyPr>
          <a:lstStyle/>
          <a:p>
            <a:r>
              <a:rPr lang="en-US" b="1" dirty="0" smtClean="0"/>
              <a:t>Noradrenaline- secreted by many </a:t>
            </a:r>
            <a:r>
              <a:rPr lang="en-US" b="1" dirty="0" smtClean="0">
                <a:solidFill>
                  <a:srgbClr val="FF0000"/>
                </a:solidFill>
              </a:rPr>
              <a:t>neurons whose cell bodies are located in </a:t>
            </a:r>
            <a:r>
              <a:rPr lang="en-US" dirty="0">
                <a:solidFill>
                  <a:srgbClr val="0070C0"/>
                </a:solidFill>
              </a:rPr>
              <a:t>brain </a:t>
            </a:r>
            <a:r>
              <a:rPr lang="en-US" dirty="0" smtClean="0">
                <a:solidFill>
                  <a:srgbClr val="0070C0"/>
                </a:solidFill>
              </a:rPr>
              <a:t>stem and hypothalamus.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Specially </a:t>
            </a:r>
            <a:r>
              <a:rPr lang="en-US" dirty="0" smtClean="0"/>
              <a:t> </a:t>
            </a:r>
            <a:r>
              <a:rPr lang="en-US" dirty="0" err="1"/>
              <a:t>Nonadrenergic</a:t>
            </a:r>
            <a:r>
              <a:rPr lang="en-US" dirty="0"/>
              <a:t> neuron cell bodies are in </a:t>
            </a:r>
            <a:r>
              <a:rPr lang="en-US" dirty="0">
                <a:solidFill>
                  <a:srgbClr val="FF0000"/>
                </a:solidFill>
              </a:rPr>
              <a:t>pons and medulla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from </a:t>
            </a:r>
            <a:r>
              <a:rPr lang="en-US" dirty="0"/>
              <a:t>where the </a:t>
            </a:r>
            <a:r>
              <a:rPr lang="en-US" dirty="0" smtClean="0"/>
              <a:t>noradrenergic </a:t>
            </a:r>
            <a:r>
              <a:rPr lang="en-US" dirty="0"/>
              <a:t>pathways extend to many parts of brain and spinal cord including </a:t>
            </a:r>
            <a:r>
              <a:rPr lang="en-US" dirty="0">
                <a:solidFill>
                  <a:srgbClr val="0070C0"/>
                </a:solidFill>
              </a:rPr>
              <a:t>cortex, </a:t>
            </a:r>
            <a:r>
              <a:rPr lang="en-US" dirty="0" smtClean="0">
                <a:solidFill>
                  <a:srgbClr val="0070C0"/>
                </a:solidFill>
              </a:rPr>
              <a:t>cerebellum, hypothalamus, hippocampus</a:t>
            </a:r>
            <a:r>
              <a:rPr lang="en-US" dirty="0">
                <a:solidFill>
                  <a:srgbClr val="0070C0"/>
                </a:solidFill>
              </a:rPr>
              <a:t>, reticular formation, thalamus etc.</a:t>
            </a:r>
            <a:endParaRPr lang="en-IN" dirty="0">
              <a:solidFill>
                <a:srgbClr val="0070C0"/>
              </a:solidFill>
            </a:endParaRPr>
          </a:p>
          <a:p>
            <a:r>
              <a:rPr lang="en-US" b="1" dirty="0"/>
              <a:t>Functions:</a:t>
            </a:r>
            <a:r>
              <a:rPr lang="en-US" dirty="0"/>
              <a:t> Control of wakefulness and alertness </a:t>
            </a:r>
            <a:r>
              <a:rPr lang="en-US" dirty="0" smtClean="0"/>
              <a:t>of mood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Functional </a:t>
            </a:r>
            <a:r>
              <a:rPr lang="en-US" dirty="0">
                <a:solidFill>
                  <a:srgbClr val="FF0000"/>
                </a:solidFill>
              </a:rPr>
              <a:t>deficiency leads to </a:t>
            </a:r>
            <a:r>
              <a:rPr lang="en-US" dirty="0" smtClean="0">
                <a:solidFill>
                  <a:srgbClr val="FF0000"/>
                </a:solidFill>
              </a:rPr>
              <a:t>depression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             increase </a:t>
            </a:r>
            <a:r>
              <a:rPr lang="en-US" dirty="0"/>
              <a:t>or decrease in central sympathetic tone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and </a:t>
            </a:r>
            <a:r>
              <a:rPr lang="en-US" dirty="0"/>
              <a:t>regulates the function of CVS,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mainly </a:t>
            </a:r>
            <a:r>
              <a:rPr lang="en-US" dirty="0"/>
              <a:t>the BP and cardiac function. </a:t>
            </a:r>
            <a:endParaRPr lang="en-IN" dirty="0"/>
          </a:p>
          <a:p>
            <a:endParaRPr lang="en-IN" dirty="0"/>
          </a:p>
        </p:txBody>
      </p:sp>
      <p:sp>
        <p:nvSpPr>
          <p:cNvPr id="4" name="Left Brace 3"/>
          <p:cNvSpPr/>
          <p:nvPr/>
        </p:nvSpPr>
        <p:spPr>
          <a:xfrm>
            <a:off x="1281920" y="4516132"/>
            <a:ext cx="45719" cy="395654"/>
          </a:xfrm>
          <a:prstGeom prst="lef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ight Brace 4"/>
          <p:cNvSpPr/>
          <p:nvPr/>
        </p:nvSpPr>
        <p:spPr>
          <a:xfrm>
            <a:off x="7403123" y="4382965"/>
            <a:ext cx="105508" cy="395654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80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>Dopamine </a:t>
            </a:r>
            <a:r>
              <a:rPr lang="en-IN" dirty="0">
                <a:solidFill>
                  <a:srgbClr val="7030A0"/>
                </a:solidFill>
              </a:rPr>
              <a:t/>
            </a:r>
            <a:br>
              <a:rPr lang="en-IN" dirty="0">
                <a:solidFill>
                  <a:srgbClr val="7030A0"/>
                </a:solidFill>
              </a:rPr>
            </a:b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7346"/>
            <a:ext cx="10515600" cy="5890846"/>
          </a:xfrm>
        </p:spPr>
        <p:txBody>
          <a:bodyPr>
            <a:normAutofit fontScale="92500"/>
          </a:bodyPr>
          <a:lstStyle/>
          <a:p>
            <a:endParaRPr lang="en-US" b="1" dirty="0" smtClean="0"/>
          </a:p>
          <a:p>
            <a:r>
              <a:rPr lang="en-US" b="1" dirty="0" smtClean="0"/>
              <a:t>It is Important NT as well as </a:t>
            </a:r>
            <a:r>
              <a:rPr lang="en-US" b="1" dirty="0" smtClean="0">
                <a:solidFill>
                  <a:srgbClr val="0070C0"/>
                </a:solidFill>
              </a:rPr>
              <a:t>precursor of NA </a:t>
            </a:r>
            <a:r>
              <a:rPr lang="en-US" b="1" dirty="0" smtClean="0"/>
              <a:t>in CNS.</a:t>
            </a:r>
          </a:p>
          <a:p>
            <a:r>
              <a:rPr lang="en-US" b="1" dirty="0" smtClean="0"/>
              <a:t>Distribution in brain - </a:t>
            </a:r>
            <a:r>
              <a:rPr lang="en-US" b="1" dirty="0" smtClean="0">
                <a:solidFill>
                  <a:srgbClr val="FF0000"/>
                </a:solidFill>
              </a:rPr>
              <a:t>non uniform.</a:t>
            </a:r>
          </a:p>
          <a:p>
            <a:r>
              <a:rPr lang="en-US" b="1" dirty="0" smtClean="0"/>
              <a:t>Large proportion of </a:t>
            </a:r>
            <a:r>
              <a:rPr lang="en-US" b="1" dirty="0"/>
              <a:t>Dopamine </a:t>
            </a:r>
            <a:r>
              <a:rPr lang="en-US" b="1" dirty="0" smtClean="0"/>
              <a:t>– corpus striatum, </a:t>
            </a:r>
          </a:p>
          <a:p>
            <a:pPr marL="0" indent="0">
              <a:buNone/>
            </a:pPr>
            <a:r>
              <a:rPr lang="en-US" b="1" dirty="0" smtClean="0"/>
              <a:t>		a part of    extrapyramidal system and part of limbic system.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Dopaminergic neurons form three pathways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Tuberohypophyseal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system </a:t>
            </a:r>
            <a:r>
              <a:rPr lang="en-US" dirty="0"/>
              <a:t>(</a:t>
            </a:r>
            <a:r>
              <a:rPr lang="en-US" dirty="0" err="1"/>
              <a:t>Hypothalmus</a:t>
            </a:r>
            <a:r>
              <a:rPr lang="en-US" dirty="0"/>
              <a:t>, median eminence and pituitary),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mesolimbic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err="1">
                <a:solidFill>
                  <a:srgbClr val="FF0000"/>
                </a:solidFill>
              </a:rPr>
              <a:t>mesocortical</a:t>
            </a:r>
            <a:r>
              <a:rPr lang="en-US" dirty="0">
                <a:solidFill>
                  <a:srgbClr val="FF0000"/>
                </a:solidFill>
              </a:rPr>
              <a:t> pathways </a:t>
            </a:r>
            <a:r>
              <a:rPr lang="en-US" dirty="0"/>
              <a:t>(midbrain, limbic system and frontal cortex)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mainly (about 80% of brain) </a:t>
            </a:r>
            <a:r>
              <a:rPr lang="en-US" dirty="0" smtClean="0"/>
              <a:t>in </a:t>
            </a:r>
            <a:r>
              <a:rPr lang="en-US" dirty="0" err="1" smtClean="0">
                <a:solidFill>
                  <a:srgbClr val="FF0000"/>
                </a:solidFill>
              </a:rPr>
              <a:t>nigrostriatal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pathway </a:t>
            </a:r>
            <a:r>
              <a:rPr lang="en-US" dirty="0"/>
              <a:t>(substantia </a:t>
            </a:r>
            <a:r>
              <a:rPr lang="en-US" dirty="0" err="1"/>
              <a:t>nigra</a:t>
            </a:r>
            <a:r>
              <a:rPr lang="en-US" dirty="0"/>
              <a:t>, thalamus and corpus striatum). </a:t>
            </a:r>
            <a:endParaRPr lang="en-IN" dirty="0"/>
          </a:p>
          <a:p>
            <a:r>
              <a:rPr lang="en-US" b="1" dirty="0"/>
              <a:t>Functions:</a:t>
            </a:r>
            <a:r>
              <a:rPr lang="en-US" dirty="0"/>
              <a:t> Motor control, </a:t>
            </a:r>
            <a:r>
              <a:rPr lang="en-US" dirty="0" smtClean="0"/>
              <a:t>behavioral </a:t>
            </a:r>
            <a:r>
              <a:rPr lang="en-US" dirty="0"/>
              <a:t>effects and endocrine function (control-prolactin secretion</a:t>
            </a:r>
            <a:r>
              <a:rPr lang="en-US" dirty="0" smtClean="0"/>
              <a:t>)</a:t>
            </a:r>
          </a:p>
          <a:p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0823"/>
            <a:ext cx="10515600" cy="574614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Deficiency/degeneration of dopaminergic neurons </a:t>
            </a:r>
            <a:r>
              <a:rPr lang="en-US" dirty="0"/>
              <a:t>causes </a:t>
            </a:r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Parkinson’s disease in man. </a:t>
            </a:r>
            <a:endParaRPr lang="en-IN" b="1" u="sng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IN" b="1" u="sng" dirty="0">
                <a:solidFill>
                  <a:srgbClr val="00B050"/>
                </a:solidFill>
              </a:rPr>
              <a:t>Schizophrenia</a:t>
            </a:r>
            <a:r>
              <a:rPr lang="en-IN" b="1" dirty="0">
                <a:solidFill>
                  <a:srgbClr val="00B050"/>
                </a:solidFill>
              </a:rPr>
              <a:t>-</a:t>
            </a:r>
            <a:r>
              <a:rPr lang="en-IN" dirty="0">
                <a:solidFill>
                  <a:srgbClr val="FF0000"/>
                </a:solidFill>
              </a:rPr>
              <a:t> excess </a:t>
            </a:r>
            <a:r>
              <a:rPr lang="en-US" b="1" dirty="0">
                <a:solidFill>
                  <a:srgbClr val="FF0000"/>
                </a:solidFill>
              </a:rPr>
              <a:t>Dopamine activity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Receptors</a:t>
            </a:r>
            <a:r>
              <a:rPr lang="en-US" b="1" dirty="0"/>
              <a:t>: </a:t>
            </a:r>
            <a:r>
              <a:rPr lang="en-US" dirty="0" smtClean="0"/>
              <a:t>D1</a:t>
            </a:r>
            <a:r>
              <a:rPr lang="en-US" dirty="0"/>
              <a:t> </a:t>
            </a:r>
            <a:r>
              <a:rPr lang="en-US" dirty="0" smtClean="0"/>
              <a:t>and  </a:t>
            </a:r>
            <a:r>
              <a:rPr lang="en-US" dirty="0"/>
              <a:t>D2 </a:t>
            </a:r>
            <a:r>
              <a:rPr lang="en-US" dirty="0" smtClean="0"/>
              <a:t>and D4 </a:t>
            </a:r>
            <a:r>
              <a:rPr lang="en-US" dirty="0"/>
              <a:t>(Cortex </a:t>
            </a:r>
            <a:r>
              <a:rPr lang="en-US" dirty="0" smtClean="0"/>
              <a:t>: arousal/mood</a:t>
            </a:r>
            <a:r>
              <a:rPr lang="en-US" dirty="0"/>
              <a:t>) 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D1 </a:t>
            </a:r>
            <a:r>
              <a:rPr lang="en-US" dirty="0"/>
              <a:t>to D5 </a:t>
            </a:r>
            <a:r>
              <a:rPr lang="en-US" dirty="0" smtClean="0"/>
              <a:t>(Striatum: </a:t>
            </a:r>
            <a:r>
              <a:rPr lang="en-US" dirty="0"/>
              <a:t>motor control)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</a:t>
            </a:r>
            <a:r>
              <a:rPr lang="en-US" sz="1800" dirty="0" smtClean="0"/>
              <a:t>D1</a:t>
            </a:r>
            <a:r>
              <a:rPr lang="en-US" sz="1800" dirty="0"/>
              <a:t>, D2, D3 and D5 </a:t>
            </a:r>
            <a:r>
              <a:rPr lang="en-US" sz="2400" dirty="0"/>
              <a:t>(Limbic system: </a:t>
            </a:r>
            <a:r>
              <a:rPr lang="en-US" sz="2400" dirty="0" smtClean="0"/>
              <a:t>emotion </a:t>
            </a:r>
            <a:r>
              <a:rPr lang="en-US" sz="2400" dirty="0"/>
              <a:t>and </a:t>
            </a:r>
            <a:r>
              <a:rPr lang="en-US" sz="2400" dirty="0" smtClean="0"/>
              <a:t>stereotype behavior) </a:t>
            </a:r>
          </a:p>
          <a:p>
            <a:pPr marL="0" indent="0">
              <a:buNone/>
            </a:pPr>
            <a:r>
              <a:rPr lang="en-US" sz="2400" dirty="0" smtClean="0"/>
              <a:t>                       and D2 </a:t>
            </a:r>
            <a:r>
              <a:rPr lang="en-US" sz="2400" dirty="0"/>
              <a:t>and D3 (hypothalamus-anterior pituitary: prolactin secretion). </a:t>
            </a:r>
            <a:endParaRPr lang="en-IN" sz="2400" dirty="0"/>
          </a:p>
          <a:p>
            <a:pPr marL="0" indent="0">
              <a:buNone/>
            </a:pPr>
            <a:endParaRPr lang="en-IN" sz="2400" dirty="0"/>
          </a:p>
          <a:p>
            <a:r>
              <a:rPr lang="en-US" b="1" dirty="0"/>
              <a:t>Agonists:</a:t>
            </a:r>
            <a:r>
              <a:rPr lang="en-US" dirty="0"/>
              <a:t> </a:t>
            </a:r>
            <a:r>
              <a:rPr lang="en-US" dirty="0" err="1"/>
              <a:t>Apomorphine</a:t>
            </a:r>
            <a:r>
              <a:rPr lang="en-US" dirty="0"/>
              <a:t> and </a:t>
            </a:r>
            <a:r>
              <a:rPr lang="en-US" dirty="0" err="1"/>
              <a:t>bromocriptine</a:t>
            </a:r>
            <a:r>
              <a:rPr lang="en-US" dirty="0"/>
              <a:t> </a:t>
            </a:r>
            <a:endParaRPr lang="en-IN" dirty="0"/>
          </a:p>
          <a:p>
            <a:r>
              <a:rPr lang="en-US" b="1" dirty="0"/>
              <a:t>Antagonists: </a:t>
            </a:r>
            <a:r>
              <a:rPr lang="en-US" dirty="0"/>
              <a:t> </a:t>
            </a:r>
            <a:r>
              <a:rPr lang="en-US" sz="2600" dirty="0"/>
              <a:t>All receptors: </a:t>
            </a:r>
            <a:r>
              <a:rPr lang="en-US" sz="2600" dirty="0" smtClean="0"/>
              <a:t>Chlorpromazine</a:t>
            </a:r>
            <a:r>
              <a:rPr lang="en-US" sz="2600" dirty="0"/>
              <a:t>,</a:t>
            </a:r>
            <a:r>
              <a:rPr lang="en-US" sz="2600" dirty="0" smtClean="0"/>
              <a:t> </a:t>
            </a:r>
            <a:r>
              <a:rPr lang="en-US" sz="2600" dirty="0"/>
              <a:t>haloperidol </a:t>
            </a:r>
            <a:r>
              <a:rPr lang="en-US" sz="2600" dirty="0" smtClean="0"/>
              <a:t>and clozapine </a:t>
            </a:r>
          </a:p>
          <a:p>
            <a:pPr marL="0" indent="0">
              <a:buNone/>
            </a:pPr>
            <a:r>
              <a:rPr lang="en-US" dirty="0" smtClean="0"/>
              <a:t>                          D2</a:t>
            </a:r>
            <a:r>
              <a:rPr lang="en-US" dirty="0"/>
              <a:t>, D3 and D4: </a:t>
            </a:r>
            <a:r>
              <a:rPr lang="en-US" dirty="0" err="1"/>
              <a:t>Spiperone</a:t>
            </a:r>
            <a:r>
              <a:rPr lang="en-US" dirty="0"/>
              <a:t> and </a:t>
            </a:r>
            <a:r>
              <a:rPr lang="en-US" dirty="0" err="1"/>
              <a:t>sulpiride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0251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1278</Words>
  <Application>Microsoft Office PowerPoint</Application>
  <PresentationFormat>Widescreen</PresentationFormat>
  <Paragraphs>194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Aharoni</vt:lpstr>
      <vt:lpstr>Arial</vt:lpstr>
      <vt:lpstr>Calibri</vt:lpstr>
      <vt:lpstr>Calibri Light</vt:lpstr>
      <vt:lpstr>Century Gothic</vt:lpstr>
      <vt:lpstr>Office Theme</vt:lpstr>
      <vt:lpstr>PowerPoint Presentation</vt:lpstr>
      <vt:lpstr>              TRANSMISSION IN CNS</vt:lpstr>
      <vt:lpstr>Neurotransmitter</vt:lpstr>
      <vt:lpstr>Neuromodulator</vt:lpstr>
      <vt:lpstr>Neurotrophic factors</vt:lpstr>
      <vt:lpstr>PowerPoint Presentation</vt:lpstr>
      <vt:lpstr>Noradrenaline</vt:lpstr>
      <vt:lpstr> Dopamine  </vt:lpstr>
      <vt:lpstr>PowerPoint Presentation</vt:lpstr>
      <vt:lpstr>Acetylcholine</vt:lpstr>
      <vt:lpstr>PowerPoint Presentation</vt:lpstr>
      <vt:lpstr>5-Hydroxytryptamine (serotonin)</vt:lpstr>
      <vt:lpstr>Histamine </vt:lpstr>
      <vt:lpstr>Glutamate/Aspartate </vt:lpstr>
      <vt:lpstr>PowerPoint Presentation</vt:lpstr>
      <vt:lpstr>Glycine </vt:lpstr>
      <vt:lpstr>Purines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dranjanapc@gmail.com</dc:creator>
  <cp:lastModifiedBy>dranjanapc@gmail.com</cp:lastModifiedBy>
  <cp:revision>3</cp:revision>
  <dcterms:created xsi:type="dcterms:W3CDTF">2020-06-15T12:04:02Z</dcterms:created>
  <dcterms:modified xsi:type="dcterms:W3CDTF">2020-06-15T12:11:33Z</dcterms:modified>
</cp:coreProperties>
</file>