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59" r:id="rId6"/>
    <p:sldId id="260" r:id="rId7"/>
    <p:sldId id="261" r:id="rId8"/>
    <p:sldId id="262" r:id="rId9"/>
    <p:sldId id="264" r:id="rId10"/>
    <p:sldId id="263"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6/21/2020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6/21/2020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5C88-C20A-4E9D-BD55-65568FFC850F}"/>
              </a:ext>
            </a:extLst>
          </p:cNvPr>
          <p:cNvSpPr>
            <a:spLocks noGrp="1"/>
          </p:cNvSpPr>
          <p:nvPr>
            <p:ph type="ctrTitle"/>
          </p:nvPr>
        </p:nvSpPr>
        <p:spPr>
          <a:xfrm>
            <a:off x="228600" y="4464028"/>
            <a:ext cx="4162647" cy="1641490"/>
          </a:xfrm>
        </p:spPr>
        <p:txBody>
          <a:bodyPr>
            <a:normAutofit/>
          </a:bodyPr>
          <a:lstStyle/>
          <a:p>
            <a:pPr algn="l"/>
            <a:r>
              <a:rPr lang="en-US" sz="2700" dirty="0"/>
              <a:t>Department : Dairy Technology</a:t>
            </a:r>
            <a:br>
              <a:rPr lang="en-US" sz="2700" dirty="0"/>
            </a:br>
            <a:r>
              <a:rPr lang="en-US" sz="2700" dirty="0"/>
              <a:t>Course Title : Food Technology I</a:t>
            </a:r>
            <a:br>
              <a:rPr lang="en-US" sz="2700" dirty="0"/>
            </a:br>
            <a:r>
              <a:rPr lang="en-US" sz="2700" dirty="0"/>
              <a:t>Course No. : DTT -322</a:t>
            </a:r>
            <a:br>
              <a:rPr lang="en-US" sz="2700" dirty="0"/>
            </a:br>
            <a:r>
              <a:rPr lang="en-US" sz="2700" dirty="0"/>
              <a:t>Course Teacher:  Bipin Kumar Singh</a:t>
            </a:r>
            <a:endParaRPr lang="en-IN" sz="2700" dirty="0"/>
          </a:p>
        </p:txBody>
      </p:sp>
      <p:sp>
        <p:nvSpPr>
          <p:cNvPr id="3" name="Subtitle 2">
            <a:extLst>
              <a:ext uri="{FF2B5EF4-FFF2-40B4-BE49-F238E27FC236}">
                <a16:creationId xmlns:a16="http://schemas.microsoft.com/office/drawing/2014/main" id="{A52FCCA8-6B44-40C9-BAFD-286DE0412995}"/>
              </a:ext>
            </a:extLst>
          </p:cNvPr>
          <p:cNvSpPr>
            <a:spLocks noGrp="1"/>
          </p:cNvSpPr>
          <p:nvPr>
            <p:ph type="subTitle" idx="1"/>
          </p:nvPr>
        </p:nvSpPr>
        <p:spPr>
          <a:xfrm>
            <a:off x="2209799" y="180753"/>
            <a:ext cx="9144000" cy="571729"/>
          </a:xfrm>
        </p:spPr>
        <p:txBody>
          <a:bodyPr/>
          <a:lstStyle/>
          <a:p>
            <a:pPr algn="ctr"/>
            <a:r>
              <a:rPr lang="en-IN" dirty="0"/>
              <a:t>MILK INGREDIENTS AS NUTRACEUTICALS </a:t>
            </a:r>
          </a:p>
        </p:txBody>
      </p:sp>
      <p:pic>
        <p:nvPicPr>
          <p:cNvPr id="4" name="Picture 3">
            <a:extLst>
              <a:ext uri="{FF2B5EF4-FFF2-40B4-BE49-F238E27FC236}">
                <a16:creationId xmlns:a16="http://schemas.microsoft.com/office/drawing/2014/main" id="{4C69E6FB-EF18-46B6-B59C-0198B477D610}"/>
              </a:ext>
            </a:extLst>
          </p:cNvPr>
          <p:cNvPicPr>
            <a:picLocks/>
          </p:cNvPicPr>
          <p:nvPr/>
        </p:nvPicPr>
        <p:blipFill>
          <a:blip r:embed="rId2"/>
          <a:stretch>
            <a:fillRect/>
          </a:stretch>
        </p:blipFill>
        <p:spPr>
          <a:xfrm>
            <a:off x="4805916" y="1952978"/>
            <a:ext cx="7304568" cy="3894666"/>
          </a:xfrm>
          <a:prstGeom prst="rect">
            <a:avLst/>
          </a:prstGeom>
        </p:spPr>
      </p:pic>
    </p:spTree>
    <p:extLst>
      <p:ext uri="{BB962C8B-B14F-4D97-AF65-F5344CB8AC3E}">
        <p14:creationId xmlns:p14="http://schemas.microsoft.com/office/powerpoint/2010/main" val="24372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5F62963-3A52-4F12-BCED-996BB16E847F}"/>
              </a:ext>
            </a:extLst>
          </p:cNvPr>
          <p:cNvGraphicFramePr>
            <a:graphicFrameLocks noGrp="1"/>
          </p:cNvGraphicFramePr>
          <p:nvPr>
            <p:ph idx="1"/>
            <p:extLst>
              <p:ext uri="{D42A27DB-BD31-4B8C-83A1-F6EECF244321}">
                <p14:modId xmlns:p14="http://schemas.microsoft.com/office/powerpoint/2010/main" val="4267962923"/>
              </p:ext>
            </p:extLst>
          </p:nvPr>
        </p:nvGraphicFramePr>
        <p:xfrm>
          <a:off x="988828" y="882502"/>
          <a:ext cx="10047767" cy="5390704"/>
        </p:xfrm>
        <a:graphic>
          <a:graphicData uri="http://schemas.openxmlformats.org/drawingml/2006/table">
            <a:tbl>
              <a:tblPr firstRow="1" firstCol="1" bandRow="1">
                <a:tableStyleId>{5C22544A-7EE6-4342-B048-85BDC9FD1C3A}</a:tableStyleId>
              </a:tblPr>
              <a:tblGrid>
                <a:gridCol w="2509571">
                  <a:extLst>
                    <a:ext uri="{9D8B030D-6E8A-4147-A177-3AD203B41FA5}">
                      <a16:colId xmlns:a16="http://schemas.microsoft.com/office/drawing/2014/main" val="528686177"/>
                    </a:ext>
                  </a:extLst>
                </a:gridCol>
                <a:gridCol w="2690859">
                  <a:extLst>
                    <a:ext uri="{9D8B030D-6E8A-4147-A177-3AD203B41FA5}">
                      <a16:colId xmlns:a16="http://schemas.microsoft.com/office/drawing/2014/main" val="3212704161"/>
                    </a:ext>
                  </a:extLst>
                </a:gridCol>
                <a:gridCol w="2331841">
                  <a:extLst>
                    <a:ext uri="{9D8B030D-6E8A-4147-A177-3AD203B41FA5}">
                      <a16:colId xmlns:a16="http://schemas.microsoft.com/office/drawing/2014/main" val="1824820065"/>
                    </a:ext>
                  </a:extLst>
                </a:gridCol>
                <a:gridCol w="2515496">
                  <a:extLst>
                    <a:ext uri="{9D8B030D-6E8A-4147-A177-3AD203B41FA5}">
                      <a16:colId xmlns:a16="http://schemas.microsoft.com/office/drawing/2014/main" val="2938950460"/>
                    </a:ext>
                  </a:extLst>
                </a:gridCol>
              </a:tblGrid>
              <a:tr h="681259">
                <a:tc>
                  <a:txBody>
                    <a:bodyPr/>
                    <a:lstStyle/>
                    <a:p>
                      <a:pPr marL="6350" marR="48260" indent="-6350" algn="l">
                        <a:lnSpc>
                          <a:spcPct val="107000"/>
                        </a:lnSpc>
                        <a:spcAft>
                          <a:spcPts val="0"/>
                        </a:spcAft>
                      </a:pPr>
                      <a:r>
                        <a:rPr lang="en-IN" sz="1100">
                          <a:effectLst/>
                        </a:rPr>
                        <a:t>Lactobacillus Spp.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dirty="0">
                          <a:effectLst/>
                        </a:rPr>
                        <a:t>Bifidobacterium spp. </a:t>
                      </a:r>
                      <a:endParaRPr lang="en-I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305"/>
                        </a:spcAft>
                        <a:tabLst>
                          <a:tab pos="1149985" algn="r"/>
                        </a:tabLst>
                      </a:pPr>
                      <a:r>
                        <a:rPr lang="en-IN" sz="1100">
                          <a:effectLst/>
                        </a:rPr>
                        <a:t>Other 	Lactic </a:t>
                      </a:r>
                    </a:p>
                    <a:p>
                      <a:pPr marL="6350" marR="48260" indent="-6350" algn="l">
                        <a:lnSpc>
                          <a:spcPct val="107000"/>
                        </a:lnSpc>
                        <a:spcAft>
                          <a:spcPts val="0"/>
                        </a:spcAft>
                      </a:pPr>
                      <a:r>
                        <a:rPr lang="en-IN" sz="1100">
                          <a:effectLst/>
                        </a:rPr>
                        <a:t>Acid Bacteria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Other Species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4148200077"/>
                  </a:ext>
                </a:extLst>
              </a:tr>
              <a:tr h="681259">
                <a:tc>
                  <a:txBody>
                    <a:bodyPr/>
                    <a:lstStyle/>
                    <a:p>
                      <a:pPr marL="6350" marR="48260" indent="-6350" algn="l">
                        <a:lnSpc>
                          <a:spcPct val="107000"/>
                        </a:lnSpc>
                        <a:spcAft>
                          <a:spcPts val="0"/>
                        </a:spcAft>
                      </a:pPr>
                      <a:r>
                        <a:rPr lang="en-IN" sz="1100">
                          <a:effectLst/>
                        </a:rPr>
                        <a:t>L. acidophilus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B. adolescentis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Enterococcus faecium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Saccharomyces boulradii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3385147125"/>
                  </a:ext>
                </a:extLst>
              </a:tr>
              <a:tr h="420628">
                <a:tc>
                  <a:txBody>
                    <a:bodyPr/>
                    <a:lstStyle/>
                    <a:p>
                      <a:pPr marL="6350" marR="48260" indent="-6350" algn="l">
                        <a:lnSpc>
                          <a:spcPct val="107000"/>
                        </a:lnSpc>
                        <a:spcAft>
                          <a:spcPts val="0"/>
                        </a:spcAft>
                      </a:pPr>
                      <a:r>
                        <a:rPr lang="en-IN" sz="1100">
                          <a:effectLst/>
                        </a:rPr>
                        <a:t>L. casei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B. animalis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E. faecalis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Bacillus cereus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1506884446"/>
                  </a:ext>
                </a:extLst>
              </a:tr>
              <a:tr h="681259">
                <a:tc>
                  <a:txBody>
                    <a:bodyPr/>
                    <a:lstStyle/>
                    <a:p>
                      <a:pPr marL="6350" marR="48260" indent="-6350" algn="l">
                        <a:lnSpc>
                          <a:spcPct val="107000"/>
                        </a:lnSpc>
                        <a:spcAft>
                          <a:spcPts val="0"/>
                        </a:spcAft>
                      </a:pPr>
                      <a:r>
                        <a:rPr lang="en-IN" sz="1100">
                          <a:effectLst/>
                        </a:rPr>
                        <a:t>L. cellobiosus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B. longum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Streptococcus thermophilus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1444120345"/>
                  </a:ext>
                </a:extLst>
              </a:tr>
              <a:tr h="420628">
                <a:tc>
                  <a:txBody>
                    <a:bodyPr/>
                    <a:lstStyle/>
                    <a:p>
                      <a:pPr marL="6350" marR="48260" indent="-6350" algn="l">
                        <a:lnSpc>
                          <a:spcPct val="107000"/>
                        </a:lnSpc>
                        <a:spcAft>
                          <a:spcPts val="0"/>
                        </a:spcAft>
                      </a:pPr>
                      <a:r>
                        <a:rPr lang="en-IN" sz="1100">
                          <a:effectLst/>
                        </a:rPr>
                        <a:t>L. fermentum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B. brevi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3443397661"/>
                  </a:ext>
                </a:extLst>
              </a:tr>
              <a:tr h="417009">
                <a:tc>
                  <a:txBody>
                    <a:bodyPr/>
                    <a:lstStyle/>
                    <a:p>
                      <a:pPr marL="6350" marR="48260" indent="-6350" algn="l">
                        <a:lnSpc>
                          <a:spcPct val="107000"/>
                        </a:lnSpc>
                        <a:spcAft>
                          <a:spcPts val="0"/>
                        </a:spcAft>
                      </a:pPr>
                      <a:r>
                        <a:rPr lang="en-IN" sz="1100">
                          <a:effectLst/>
                        </a:rPr>
                        <a:t>L. lactis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B. bifidum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4053681108"/>
                  </a:ext>
                </a:extLst>
              </a:tr>
              <a:tr h="420628">
                <a:tc>
                  <a:txBody>
                    <a:bodyPr/>
                    <a:lstStyle/>
                    <a:p>
                      <a:pPr marL="6350" marR="48260" indent="-6350" algn="l">
                        <a:lnSpc>
                          <a:spcPct val="107000"/>
                        </a:lnSpc>
                        <a:spcAft>
                          <a:spcPts val="0"/>
                        </a:spcAft>
                      </a:pPr>
                      <a:r>
                        <a:rPr lang="en-IN" sz="1100">
                          <a:effectLst/>
                        </a:rPr>
                        <a:t>L. helveticus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B. infantis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4234439183"/>
                  </a:ext>
                </a:extLst>
              </a:tr>
              <a:tr h="420628">
                <a:tc>
                  <a:txBody>
                    <a:bodyPr/>
                    <a:lstStyle/>
                    <a:p>
                      <a:pPr marL="6350" marR="48260" indent="-6350" algn="l">
                        <a:lnSpc>
                          <a:spcPct val="107000"/>
                        </a:lnSpc>
                        <a:spcAft>
                          <a:spcPts val="0"/>
                        </a:spcAft>
                      </a:pPr>
                      <a:r>
                        <a:rPr lang="en-IN" sz="1100">
                          <a:effectLst/>
                        </a:rPr>
                        <a:t>L.  reuteri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B. lactis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2605909885"/>
                  </a:ext>
                </a:extLst>
              </a:tr>
              <a:tr h="826778">
                <a:tc>
                  <a:txBody>
                    <a:bodyPr/>
                    <a:lstStyle/>
                    <a:p>
                      <a:pPr marL="6350" marR="48260" indent="-6350" algn="l">
                        <a:lnSpc>
                          <a:spcPct val="107000"/>
                        </a:lnSpc>
                        <a:spcAft>
                          <a:spcPts val="1305"/>
                        </a:spcAft>
                      </a:pPr>
                      <a:r>
                        <a:rPr lang="en-IN" sz="1100">
                          <a:effectLst/>
                        </a:rPr>
                        <a:t>L.  brevis </a:t>
                      </a:r>
                    </a:p>
                    <a:p>
                      <a:pPr marL="6350" marR="48260" indent="-6350" algn="l">
                        <a:lnSpc>
                          <a:spcPct val="107000"/>
                        </a:lnSpc>
                        <a:spcAft>
                          <a:spcPts val="0"/>
                        </a:spcAft>
                      </a:pPr>
                      <a:r>
                        <a:rPr lang="en-IN" sz="1100">
                          <a:effectLst/>
                        </a:rPr>
                        <a:t>L.  plantarum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1373847304"/>
                  </a:ext>
                </a:extLst>
              </a:tr>
              <a:tr h="420628">
                <a:tc>
                  <a:txBody>
                    <a:bodyPr/>
                    <a:lstStyle/>
                    <a:p>
                      <a:pPr marL="6350" marR="48260" indent="-6350" algn="l">
                        <a:lnSpc>
                          <a:spcPct val="107000"/>
                        </a:lnSpc>
                        <a:spcAft>
                          <a:spcPts val="0"/>
                        </a:spcAft>
                      </a:pPr>
                      <a:r>
                        <a:rPr lang="en-IN" sz="1100">
                          <a:effectLst/>
                        </a:rPr>
                        <a:t>L. curvatus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a:effectLst/>
                        </a:rPr>
                        <a:t>  </a:t>
                      </a:r>
                      <a:endParaRPr lang="en-IN"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tc>
                  <a:txBody>
                    <a:bodyPr/>
                    <a:lstStyle/>
                    <a:p>
                      <a:pPr marL="6350" marR="48260" indent="-6350" algn="l">
                        <a:lnSpc>
                          <a:spcPct val="107000"/>
                        </a:lnSpc>
                        <a:spcAft>
                          <a:spcPts val="0"/>
                        </a:spcAft>
                      </a:pPr>
                      <a:r>
                        <a:rPr lang="en-IN" sz="1100" dirty="0">
                          <a:effectLst/>
                        </a:rPr>
                        <a:t>  </a:t>
                      </a:r>
                      <a:endParaRPr lang="en-I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282" marR="27466" marT="54348" marB="0"/>
                </a:tc>
                <a:extLst>
                  <a:ext uri="{0D108BD9-81ED-4DB2-BD59-A6C34878D82A}">
                    <a16:rowId xmlns:a16="http://schemas.microsoft.com/office/drawing/2014/main" val="1714819458"/>
                  </a:ext>
                </a:extLst>
              </a:tr>
            </a:tbl>
          </a:graphicData>
        </a:graphic>
      </p:graphicFrame>
      <p:sp>
        <p:nvSpPr>
          <p:cNvPr id="5" name="Rectangle 4">
            <a:extLst>
              <a:ext uri="{FF2B5EF4-FFF2-40B4-BE49-F238E27FC236}">
                <a16:creationId xmlns:a16="http://schemas.microsoft.com/office/drawing/2014/main" id="{D1993F95-33C4-4DD9-9245-23CFE5111DA5}"/>
              </a:ext>
            </a:extLst>
          </p:cNvPr>
          <p:cNvSpPr/>
          <p:nvPr/>
        </p:nvSpPr>
        <p:spPr>
          <a:xfrm>
            <a:off x="4526998" y="215459"/>
            <a:ext cx="2627642" cy="369332"/>
          </a:xfrm>
          <a:prstGeom prst="rect">
            <a:avLst/>
          </a:prstGeom>
        </p:spPr>
        <p:txBody>
          <a:bodyPr wrap="none">
            <a:spAutoFit/>
          </a:bodyPr>
          <a:lstStyle/>
          <a:p>
            <a:r>
              <a:rPr lang="en-IN" dirty="0"/>
              <a:t>Probiotic Microorganisms</a:t>
            </a:r>
          </a:p>
        </p:txBody>
      </p:sp>
    </p:spTree>
    <p:extLst>
      <p:ext uri="{BB962C8B-B14F-4D97-AF65-F5344CB8AC3E}">
        <p14:creationId xmlns:p14="http://schemas.microsoft.com/office/powerpoint/2010/main" val="351958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2417-2E84-4ED7-A2EA-15D73C25378C}"/>
              </a:ext>
            </a:extLst>
          </p:cNvPr>
          <p:cNvSpPr>
            <a:spLocks noGrp="1"/>
          </p:cNvSpPr>
          <p:nvPr>
            <p:ph type="title"/>
          </p:nvPr>
        </p:nvSpPr>
        <p:spPr/>
        <p:txBody>
          <a:bodyPr>
            <a:normAutofit/>
          </a:bodyPr>
          <a:lstStyle/>
          <a:p>
            <a:pPr algn="ctr"/>
            <a:r>
              <a:rPr lang="en-US" sz="2800" dirty="0"/>
              <a:t>Mode of action of probiotics</a:t>
            </a:r>
            <a:endParaRPr lang="en-IN" sz="2800" dirty="0"/>
          </a:p>
        </p:txBody>
      </p:sp>
      <p:sp>
        <p:nvSpPr>
          <p:cNvPr id="3" name="Content Placeholder 2">
            <a:extLst>
              <a:ext uri="{FF2B5EF4-FFF2-40B4-BE49-F238E27FC236}">
                <a16:creationId xmlns:a16="http://schemas.microsoft.com/office/drawing/2014/main" id="{23A68D3C-D2B6-418D-9362-CA83041984C1}"/>
              </a:ext>
            </a:extLst>
          </p:cNvPr>
          <p:cNvSpPr>
            <a:spLocks noGrp="1"/>
          </p:cNvSpPr>
          <p:nvPr>
            <p:ph idx="1"/>
          </p:nvPr>
        </p:nvSpPr>
        <p:spPr/>
        <p:txBody>
          <a:bodyPr/>
          <a:lstStyle/>
          <a:p>
            <a:pPr marL="514350" indent="-514350" algn="just">
              <a:buAutoNum type="arabicPeriod"/>
            </a:pPr>
            <a:r>
              <a:rPr lang="en-US" dirty="0"/>
              <a:t>By direct interaction within the gut lumen with the complex ecosystem of the gut microbiota, they may produce substances like acids, CO2, H2O2 and bacteriocins that inhibit the growth of harmful microbes, </a:t>
            </a:r>
          </a:p>
          <a:p>
            <a:pPr marL="514350" indent="-514350" algn="just">
              <a:buAutoNum type="arabicPeriod"/>
            </a:pPr>
            <a:r>
              <a:rPr lang="en-US" dirty="0"/>
              <a:t> By interaction with the gut mucus and the epithelium, inducing barrier effects, assist digestive processes, enhance mucosal immune and enteric nervous system;</a:t>
            </a:r>
          </a:p>
          <a:p>
            <a:pPr marL="514350" indent="-514350" algn="just">
              <a:buAutoNum type="arabicPeriod"/>
            </a:pPr>
            <a:r>
              <a:rPr lang="en-US" dirty="0"/>
              <a:t> Through signaling to the host beyond the gut to the liver, systemic immune system, and other potential organs such as the brain.</a:t>
            </a:r>
            <a:endParaRPr lang="en-IN" dirty="0"/>
          </a:p>
        </p:txBody>
      </p:sp>
    </p:spTree>
    <p:extLst>
      <p:ext uri="{BB962C8B-B14F-4D97-AF65-F5344CB8AC3E}">
        <p14:creationId xmlns:p14="http://schemas.microsoft.com/office/powerpoint/2010/main" val="260804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4200-2A15-42BA-B185-756415669317}"/>
              </a:ext>
            </a:extLst>
          </p:cNvPr>
          <p:cNvSpPr>
            <a:spLocks noGrp="1"/>
          </p:cNvSpPr>
          <p:nvPr>
            <p:ph type="title"/>
          </p:nvPr>
        </p:nvSpPr>
        <p:spPr/>
        <p:txBody>
          <a:bodyPr>
            <a:normAutofit/>
          </a:bodyPr>
          <a:lstStyle/>
          <a:p>
            <a:pPr algn="ctr"/>
            <a:r>
              <a:rPr lang="en-IN" sz="2800" dirty="0"/>
              <a:t>Fortified Milk Products </a:t>
            </a:r>
          </a:p>
        </p:txBody>
      </p:sp>
      <p:sp>
        <p:nvSpPr>
          <p:cNvPr id="3" name="Content Placeholder 2">
            <a:extLst>
              <a:ext uri="{FF2B5EF4-FFF2-40B4-BE49-F238E27FC236}">
                <a16:creationId xmlns:a16="http://schemas.microsoft.com/office/drawing/2014/main" id="{F823844B-82FD-4D0E-AF4E-A3E1F13B154F}"/>
              </a:ext>
            </a:extLst>
          </p:cNvPr>
          <p:cNvSpPr>
            <a:spLocks noGrp="1"/>
          </p:cNvSpPr>
          <p:nvPr>
            <p:ph idx="1"/>
          </p:nvPr>
        </p:nvSpPr>
        <p:spPr/>
        <p:txBody>
          <a:bodyPr/>
          <a:lstStyle/>
          <a:p>
            <a:pPr marL="0" indent="0" algn="just">
              <a:buNone/>
            </a:pPr>
            <a:r>
              <a:rPr lang="en-US" dirty="0"/>
              <a:t>Milk also provides a convenient and useful vehicle for addition of certain nutrients to our diet and has following benefits: </a:t>
            </a:r>
          </a:p>
          <a:p>
            <a:pPr algn="just"/>
            <a:r>
              <a:rPr lang="en-US" dirty="0"/>
              <a:t> Easier quality control measure implementation ·</a:t>
            </a:r>
          </a:p>
          <a:p>
            <a:pPr algn="just"/>
            <a:r>
              <a:rPr lang="en-US" dirty="0"/>
              <a:t> Wider consumption by all age groups </a:t>
            </a:r>
          </a:p>
          <a:p>
            <a:pPr algn="just"/>
            <a:r>
              <a:rPr lang="en-US" dirty="0"/>
              <a:t> Cost is affordable by target population.</a:t>
            </a:r>
          </a:p>
          <a:p>
            <a:pPr algn="just"/>
            <a:r>
              <a:rPr lang="en-US" dirty="0"/>
              <a:t> Higher stability and bioavailability of the added micronutrients ·</a:t>
            </a:r>
          </a:p>
          <a:p>
            <a:pPr algn="just"/>
            <a:r>
              <a:rPr lang="en-US" dirty="0"/>
              <a:t> Addition of </a:t>
            </a:r>
            <a:r>
              <a:rPr lang="en-US" dirty="0" err="1"/>
              <a:t>fortificants</a:t>
            </a:r>
            <a:r>
              <a:rPr lang="en-US" dirty="0"/>
              <a:t> usually caused minimum change in </a:t>
            </a:r>
            <a:r>
              <a:rPr lang="en-US" dirty="0" err="1"/>
              <a:t>colour</a:t>
            </a:r>
            <a:r>
              <a:rPr lang="en-US" dirty="0"/>
              <a:t>, taste and appearance.</a:t>
            </a:r>
            <a:endParaRPr lang="en-IN" dirty="0"/>
          </a:p>
        </p:txBody>
      </p:sp>
    </p:spTree>
    <p:extLst>
      <p:ext uri="{BB962C8B-B14F-4D97-AF65-F5344CB8AC3E}">
        <p14:creationId xmlns:p14="http://schemas.microsoft.com/office/powerpoint/2010/main" val="325614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CF2C-3344-47BE-A775-2B78E04E10E9}"/>
              </a:ext>
            </a:extLst>
          </p:cNvPr>
          <p:cNvSpPr>
            <a:spLocks noGrp="1"/>
          </p:cNvSpPr>
          <p:nvPr>
            <p:ph type="title"/>
          </p:nvPr>
        </p:nvSpPr>
        <p:spPr/>
        <p:txBody>
          <a:bodyPr>
            <a:normAutofit/>
          </a:bodyPr>
          <a:lstStyle/>
          <a:p>
            <a:pPr algn="ctr"/>
            <a:r>
              <a:rPr lang="en-US" sz="2800" dirty="0"/>
              <a:t>Fortification of milk &amp; milk products with vitamins</a:t>
            </a:r>
            <a:endParaRPr lang="en-IN" sz="2800" dirty="0"/>
          </a:p>
        </p:txBody>
      </p:sp>
      <p:sp>
        <p:nvSpPr>
          <p:cNvPr id="3" name="Content Placeholder 2">
            <a:extLst>
              <a:ext uri="{FF2B5EF4-FFF2-40B4-BE49-F238E27FC236}">
                <a16:creationId xmlns:a16="http://schemas.microsoft.com/office/drawing/2014/main" id="{283C8D4C-66DD-47A6-9050-5DFE2472A227}"/>
              </a:ext>
            </a:extLst>
          </p:cNvPr>
          <p:cNvSpPr>
            <a:spLocks noGrp="1"/>
          </p:cNvSpPr>
          <p:nvPr>
            <p:ph idx="1"/>
          </p:nvPr>
        </p:nvSpPr>
        <p:spPr/>
        <p:txBody>
          <a:bodyPr/>
          <a:lstStyle/>
          <a:p>
            <a:pPr algn="just"/>
            <a:r>
              <a:rPr lang="en-US" dirty="0"/>
              <a:t>Under ambient conditions the water soluble vitamin C and vitamins of the B-complex group such as thiamin, riboflavin, vitamin B6, niacin, pantothenic acid, folic acid, biotin and vitamin B12 are powdered and thus relatively easy to add in milk and other dairy products. The fat soluble vitamins which include vitamin A, D, E and K, exist either as an oil emulsion or as crystals, which may cause processing difficulties during the manufacture of certain fortified dairy products.</a:t>
            </a:r>
            <a:endParaRPr lang="en-IN" dirty="0"/>
          </a:p>
        </p:txBody>
      </p:sp>
    </p:spTree>
    <p:extLst>
      <p:ext uri="{BB962C8B-B14F-4D97-AF65-F5344CB8AC3E}">
        <p14:creationId xmlns:p14="http://schemas.microsoft.com/office/powerpoint/2010/main" val="255240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55C7-8EC8-4FDF-8724-4291E1154391}"/>
              </a:ext>
            </a:extLst>
          </p:cNvPr>
          <p:cNvSpPr>
            <a:spLocks noGrp="1"/>
          </p:cNvSpPr>
          <p:nvPr>
            <p:ph type="title"/>
          </p:nvPr>
        </p:nvSpPr>
        <p:spPr/>
        <p:txBody>
          <a:bodyPr>
            <a:normAutofit/>
          </a:bodyPr>
          <a:lstStyle/>
          <a:p>
            <a:pPr algn="ctr"/>
            <a:r>
              <a:rPr lang="en-US" sz="2800" dirty="0"/>
              <a:t>Fortification of milk and milk products with minerals</a:t>
            </a:r>
            <a:endParaRPr lang="en-IN" sz="2800" dirty="0"/>
          </a:p>
        </p:txBody>
      </p:sp>
      <p:sp>
        <p:nvSpPr>
          <p:cNvPr id="3" name="Content Placeholder 2">
            <a:extLst>
              <a:ext uri="{FF2B5EF4-FFF2-40B4-BE49-F238E27FC236}">
                <a16:creationId xmlns:a16="http://schemas.microsoft.com/office/drawing/2014/main" id="{70B3C24E-F920-4AF9-B8AA-C40F7C078269}"/>
              </a:ext>
            </a:extLst>
          </p:cNvPr>
          <p:cNvSpPr>
            <a:spLocks noGrp="1"/>
          </p:cNvSpPr>
          <p:nvPr>
            <p:ph idx="1"/>
          </p:nvPr>
        </p:nvSpPr>
        <p:spPr/>
        <p:txBody>
          <a:bodyPr/>
          <a:lstStyle/>
          <a:p>
            <a:r>
              <a:rPr lang="en-IN" dirty="0"/>
              <a:t>Iron: ferrous </a:t>
            </a:r>
            <a:r>
              <a:rPr lang="en-IN" dirty="0" err="1"/>
              <a:t>sulfate</a:t>
            </a:r>
            <a:r>
              <a:rPr lang="en-IN" dirty="0"/>
              <a:t> </a:t>
            </a:r>
          </a:p>
          <a:p>
            <a:r>
              <a:rPr lang="en-IN" dirty="0"/>
              <a:t>Calcium: </a:t>
            </a:r>
            <a:r>
              <a:rPr lang="en-US" dirty="0"/>
              <a:t>carbonate, phosphate, citrate, lactate and gluconate. In general, organic salts of calcium</a:t>
            </a:r>
            <a:endParaRPr lang="en-IN" dirty="0"/>
          </a:p>
        </p:txBody>
      </p:sp>
    </p:spTree>
    <p:extLst>
      <p:ext uri="{BB962C8B-B14F-4D97-AF65-F5344CB8AC3E}">
        <p14:creationId xmlns:p14="http://schemas.microsoft.com/office/powerpoint/2010/main" val="44360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image thanks">
            <a:extLst>
              <a:ext uri="{FF2B5EF4-FFF2-40B4-BE49-F238E27FC236}">
                <a16:creationId xmlns:a16="http://schemas.microsoft.com/office/drawing/2014/main" id="{6F8F3F65-DF90-45E0-A391-B50DD301A0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124" name="Picture 4" descr="Image result for image thanks">
            <a:extLst>
              <a:ext uri="{FF2B5EF4-FFF2-40B4-BE49-F238E27FC236}">
                <a16:creationId xmlns:a16="http://schemas.microsoft.com/office/drawing/2014/main" id="{FA221E06-BB0E-40F2-BC87-673F99351D5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5730" y="1329070"/>
            <a:ext cx="6730410" cy="440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47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AE5F-2A16-4DB3-B084-4C03AD79F6D5}"/>
              </a:ext>
            </a:extLst>
          </p:cNvPr>
          <p:cNvSpPr>
            <a:spLocks noGrp="1"/>
          </p:cNvSpPr>
          <p:nvPr>
            <p:ph type="title"/>
          </p:nvPr>
        </p:nvSpPr>
        <p:spPr/>
        <p:txBody>
          <a:bodyPr>
            <a:normAutofit/>
          </a:bodyPr>
          <a:lstStyle/>
          <a:p>
            <a:pPr algn="ctr"/>
            <a:r>
              <a:rPr lang="en-IN" sz="2800" dirty="0"/>
              <a:t>Milk Components</a:t>
            </a:r>
          </a:p>
        </p:txBody>
      </p:sp>
      <p:sp>
        <p:nvSpPr>
          <p:cNvPr id="3" name="Content Placeholder 2">
            <a:extLst>
              <a:ext uri="{FF2B5EF4-FFF2-40B4-BE49-F238E27FC236}">
                <a16:creationId xmlns:a16="http://schemas.microsoft.com/office/drawing/2014/main" id="{90E1F342-E15A-425D-8AD6-F2E848A5A04A}"/>
              </a:ext>
            </a:extLst>
          </p:cNvPr>
          <p:cNvSpPr>
            <a:spLocks noGrp="1"/>
          </p:cNvSpPr>
          <p:nvPr>
            <p:ph idx="1"/>
          </p:nvPr>
        </p:nvSpPr>
        <p:spPr/>
        <p:txBody>
          <a:bodyPr/>
          <a:lstStyle/>
          <a:p>
            <a:pPr marL="0" indent="0" algn="just">
              <a:buNone/>
            </a:pPr>
            <a:r>
              <a:rPr lang="en-US" dirty="0"/>
              <a:t>Milk is considered as </a:t>
            </a:r>
            <a:r>
              <a:rPr lang="en-US" dirty="0" err="1"/>
              <a:t>nature</a:t>
            </a:r>
            <a:r>
              <a:rPr lang="en-US" dirty="0" err="1">
                <a:latin typeface="Times New Roman" panose="02020603050405020304" pitchFamily="18" charset="0"/>
                <a:cs typeface="Times New Roman" panose="02020603050405020304" pitchFamily="18" charset="0"/>
              </a:rPr>
              <a:t>"</a:t>
            </a:r>
            <a:r>
              <a:rPr lang="en-US" dirty="0" err="1"/>
              <a:t>s</a:t>
            </a:r>
            <a:r>
              <a:rPr lang="en-US" dirty="0"/>
              <a:t> perfect food, that besides meeting the nutritional requirements for the people of all ages also possess wide array of bioactive components. In recent years nutraceuticals and bioactive molecules present in milk have attracted a lot of attention from researchers, nutritionist, medical practitioners, and consumers alike. Since time immemorial, dairy products have been an integral part of human diet.</a:t>
            </a:r>
            <a:endParaRPr lang="en-IN" dirty="0"/>
          </a:p>
        </p:txBody>
      </p:sp>
    </p:spTree>
    <p:extLst>
      <p:ext uri="{BB962C8B-B14F-4D97-AF65-F5344CB8AC3E}">
        <p14:creationId xmlns:p14="http://schemas.microsoft.com/office/powerpoint/2010/main" val="203886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D1FB-99BE-4387-A8B5-34511264CDA1}"/>
              </a:ext>
            </a:extLst>
          </p:cNvPr>
          <p:cNvSpPr>
            <a:spLocks noGrp="1"/>
          </p:cNvSpPr>
          <p:nvPr>
            <p:ph type="title"/>
          </p:nvPr>
        </p:nvSpPr>
        <p:spPr/>
        <p:txBody>
          <a:bodyPr>
            <a:normAutofit/>
          </a:bodyPr>
          <a:lstStyle/>
          <a:p>
            <a:pPr algn="ctr"/>
            <a:r>
              <a:rPr lang="en-US" sz="2800" b="1" dirty="0"/>
              <a:t>Nutraceutical</a:t>
            </a:r>
            <a:endParaRPr lang="en-IN" sz="2800" dirty="0"/>
          </a:p>
        </p:txBody>
      </p:sp>
      <p:sp>
        <p:nvSpPr>
          <p:cNvPr id="3" name="Content Placeholder 2">
            <a:extLst>
              <a:ext uri="{FF2B5EF4-FFF2-40B4-BE49-F238E27FC236}">
                <a16:creationId xmlns:a16="http://schemas.microsoft.com/office/drawing/2014/main" id="{39563B97-211F-4455-9033-55E44AFA0FF3}"/>
              </a:ext>
            </a:extLst>
          </p:cNvPr>
          <p:cNvSpPr>
            <a:spLocks noGrp="1"/>
          </p:cNvSpPr>
          <p:nvPr>
            <p:ph idx="1"/>
          </p:nvPr>
        </p:nvSpPr>
        <p:spPr/>
        <p:txBody>
          <a:bodyPr/>
          <a:lstStyle/>
          <a:p>
            <a:pPr algn="just"/>
            <a:r>
              <a:rPr lang="en-US" b="1" dirty="0"/>
              <a:t>Nutraceutical</a:t>
            </a:r>
            <a:r>
              <a:rPr lang="en-US" dirty="0"/>
              <a:t> </a:t>
            </a:r>
            <a:r>
              <a:rPr lang="en-US" b="1" dirty="0"/>
              <a:t>product</a:t>
            </a:r>
            <a:r>
              <a:rPr lang="en-US" dirty="0"/>
              <a:t> is a food or fortified food </a:t>
            </a:r>
            <a:r>
              <a:rPr lang="en-US" b="1" dirty="0"/>
              <a:t>product</a:t>
            </a:r>
            <a:r>
              <a:rPr lang="en-US" dirty="0"/>
              <a:t> that not only supplements the diet but also assists in treating or preventing disease (apart from anemia), so provides medical benefits.</a:t>
            </a:r>
          </a:p>
          <a:p>
            <a:pPr algn="just"/>
            <a:r>
              <a:rPr lang="en-US" dirty="0"/>
              <a:t>Nutraceuticals or functional foods are foods that provide both health benefits to reduce the risk of chronic diseases and basic nutrition. Examples of nutraceuticals are natural foods, including </a:t>
            </a:r>
            <a:r>
              <a:rPr lang="en-US" b="1" dirty="0"/>
              <a:t>antioxidants, dietary supplements, fortified dairy products, and citrus fruits, and vitamins, minerals, herbals, milk, and cereals.</a:t>
            </a:r>
            <a:endParaRPr lang="en-IN" dirty="0"/>
          </a:p>
        </p:txBody>
      </p:sp>
    </p:spTree>
    <p:extLst>
      <p:ext uri="{BB962C8B-B14F-4D97-AF65-F5344CB8AC3E}">
        <p14:creationId xmlns:p14="http://schemas.microsoft.com/office/powerpoint/2010/main" val="131232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F242-C0FA-459B-A9A1-0483C1BBDD9A}"/>
              </a:ext>
            </a:extLst>
          </p:cNvPr>
          <p:cNvSpPr>
            <a:spLocks noGrp="1"/>
          </p:cNvSpPr>
          <p:nvPr>
            <p:ph type="title"/>
          </p:nvPr>
        </p:nvSpPr>
        <p:spPr/>
        <p:txBody>
          <a:bodyPr>
            <a:normAutofit/>
          </a:bodyPr>
          <a:lstStyle/>
          <a:p>
            <a:pPr algn="ctr"/>
            <a:r>
              <a:rPr lang="en-US" sz="2800" dirty="0"/>
              <a:t>Several health attributes are associated with milk or its constituents.</a:t>
            </a:r>
            <a:endParaRPr lang="en-IN" sz="2800" dirty="0"/>
          </a:p>
        </p:txBody>
      </p:sp>
      <p:sp>
        <p:nvSpPr>
          <p:cNvPr id="3" name="Content Placeholder 2">
            <a:extLst>
              <a:ext uri="{FF2B5EF4-FFF2-40B4-BE49-F238E27FC236}">
                <a16:creationId xmlns:a16="http://schemas.microsoft.com/office/drawing/2014/main" id="{B053009B-5F38-4A0C-BF88-28A5A1FD1609}"/>
              </a:ext>
            </a:extLst>
          </p:cNvPr>
          <p:cNvSpPr>
            <a:spLocks noGrp="1"/>
          </p:cNvSpPr>
          <p:nvPr>
            <p:ph idx="1"/>
          </p:nvPr>
        </p:nvSpPr>
        <p:spPr/>
        <p:txBody>
          <a:bodyPr/>
          <a:lstStyle/>
          <a:p>
            <a:pPr algn="just"/>
            <a:r>
              <a:rPr lang="en-US" dirty="0"/>
              <a:t>Role of calcium in controlling hypertension and colon cancer · </a:t>
            </a:r>
          </a:p>
          <a:p>
            <a:pPr algn="just"/>
            <a:r>
              <a:rPr lang="en-US" dirty="0"/>
              <a:t>Protective role of carotenoids and conjugated Linoleic acid (CLA) against cancers · </a:t>
            </a:r>
          </a:p>
          <a:p>
            <a:pPr algn="just"/>
            <a:r>
              <a:rPr lang="en-US" dirty="0"/>
              <a:t>Butyric acid, the short chain fatty acid has been shown to regulate cell growth and enhance the antitumor activities</a:t>
            </a:r>
            <a:endParaRPr lang="en-IN" dirty="0"/>
          </a:p>
        </p:txBody>
      </p:sp>
    </p:spTree>
    <p:extLst>
      <p:ext uri="{BB962C8B-B14F-4D97-AF65-F5344CB8AC3E}">
        <p14:creationId xmlns:p14="http://schemas.microsoft.com/office/powerpoint/2010/main" val="173053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CC61-BF18-4760-9A6F-82C14DF58DA9}"/>
              </a:ext>
            </a:extLst>
          </p:cNvPr>
          <p:cNvSpPr>
            <a:spLocks noGrp="1"/>
          </p:cNvSpPr>
          <p:nvPr>
            <p:ph type="title"/>
          </p:nvPr>
        </p:nvSpPr>
        <p:spPr/>
        <p:txBody>
          <a:bodyPr>
            <a:normAutofit/>
          </a:bodyPr>
          <a:lstStyle/>
          <a:p>
            <a:pPr algn="ctr"/>
            <a:r>
              <a:rPr lang="en-IN" sz="2800" dirty="0"/>
              <a:t>Minor Milk Components</a:t>
            </a:r>
          </a:p>
        </p:txBody>
      </p:sp>
      <p:sp>
        <p:nvSpPr>
          <p:cNvPr id="3" name="Content Placeholder 2">
            <a:extLst>
              <a:ext uri="{FF2B5EF4-FFF2-40B4-BE49-F238E27FC236}">
                <a16:creationId xmlns:a16="http://schemas.microsoft.com/office/drawing/2014/main" id="{4DD59537-B098-4EBB-B83C-D529A71A212B}"/>
              </a:ext>
            </a:extLst>
          </p:cNvPr>
          <p:cNvSpPr>
            <a:spLocks noGrp="1"/>
          </p:cNvSpPr>
          <p:nvPr>
            <p:ph idx="1"/>
          </p:nvPr>
        </p:nvSpPr>
        <p:spPr/>
        <p:txBody>
          <a:bodyPr/>
          <a:lstStyle/>
          <a:p>
            <a:pPr algn="just"/>
            <a:r>
              <a:rPr lang="en-IN" dirty="0"/>
              <a:t>Certain minor milk components either naturally occurring or formed during processing have also been endowed with many unique health benefits. Examples include lactoferrin, lactulose, </a:t>
            </a:r>
            <a:r>
              <a:rPr lang="en-IN" dirty="0" err="1"/>
              <a:t>galacto</a:t>
            </a:r>
            <a:r>
              <a:rPr lang="en-IN" dirty="0"/>
              <a:t>-oligosaccharides (GOS), conjugated linoleic acid (CLA), </a:t>
            </a:r>
            <a:r>
              <a:rPr lang="el-GR" dirty="0"/>
              <a:t>β-</a:t>
            </a:r>
            <a:r>
              <a:rPr lang="en-IN" dirty="0"/>
              <a:t>lactoglobulin, and bioactive peptides. Some of the important classes of functional dairy foods and nutraceuticals are listed below:</a:t>
            </a:r>
          </a:p>
        </p:txBody>
      </p:sp>
    </p:spTree>
    <p:extLst>
      <p:ext uri="{BB962C8B-B14F-4D97-AF65-F5344CB8AC3E}">
        <p14:creationId xmlns:p14="http://schemas.microsoft.com/office/powerpoint/2010/main" val="6387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D46E-3082-4A38-8BDD-BA77662829C7}"/>
              </a:ext>
            </a:extLst>
          </p:cNvPr>
          <p:cNvSpPr>
            <a:spLocks noGrp="1"/>
          </p:cNvSpPr>
          <p:nvPr>
            <p:ph type="title"/>
          </p:nvPr>
        </p:nvSpPr>
        <p:spPr>
          <a:xfrm>
            <a:off x="838199" y="212652"/>
            <a:ext cx="10411047" cy="765544"/>
          </a:xfrm>
        </p:spPr>
        <p:txBody>
          <a:bodyPr>
            <a:normAutofit/>
          </a:bodyPr>
          <a:lstStyle/>
          <a:p>
            <a:r>
              <a:rPr lang="en-US" sz="2800" dirty="0"/>
              <a:t>Examples of functional components in milk and milk products </a:t>
            </a:r>
            <a:endParaRPr lang="en-IN" sz="2800" dirty="0"/>
          </a:p>
        </p:txBody>
      </p:sp>
      <p:graphicFrame>
        <p:nvGraphicFramePr>
          <p:cNvPr id="4" name="Content Placeholder 3">
            <a:extLst>
              <a:ext uri="{FF2B5EF4-FFF2-40B4-BE49-F238E27FC236}">
                <a16:creationId xmlns:a16="http://schemas.microsoft.com/office/drawing/2014/main" id="{ABECEBCF-7D08-4845-AAA2-17978873AC4D}"/>
              </a:ext>
            </a:extLst>
          </p:cNvPr>
          <p:cNvGraphicFramePr>
            <a:graphicFrameLocks noGrp="1"/>
          </p:cNvGraphicFramePr>
          <p:nvPr>
            <p:ph idx="1"/>
            <p:extLst>
              <p:ext uri="{D42A27DB-BD31-4B8C-83A1-F6EECF244321}">
                <p14:modId xmlns:p14="http://schemas.microsoft.com/office/powerpoint/2010/main" val="815914184"/>
              </p:ext>
            </p:extLst>
          </p:nvPr>
        </p:nvGraphicFramePr>
        <p:xfrm>
          <a:off x="1626781" y="1426996"/>
          <a:ext cx="8032617" cy="4278694"/>
        </p:xfrm>
        <a:graphic>
          <a:graphicData uri="http://schemas.openxmlformats.org/drawingml/2006/table">
            <a:tbl>
              <a:tblPr firstRow="1" firstCol="1" bandRow="1">
                <a:tableStyleId>{5C22544A-7EE6-4342-B048-85BDC9FD1C3A}</a:tableStyleId>
              </a:tblPr>
              <a:tblGrid>
                <a:gridCol w="2108670">
                  <a:extLst>
                    <a:ext uri="{9D8B030D-6E8A-4147-A177-3AD203B41FA5}">
                      <a16:colId xmlns:a16="http://schemas.microsoft.com/office/drawing/2014/main" val="1433051975"/>
                    </a:ext>
                  </a:extLst>
                </a:gridCol>
                <a:gridCol w="2455657">
                  <a:extLst>
                    <a:ext uri="{9D8B030D-6E8A-4147-A177-3AD203B41FA5}">
                      <a16:colId xmlns:a16="http://schemas.microsoft.com/office/drawing/2014/main" val="3589160991"/>
                    </a:ext>
                  </a:extLst>
                </a:gridCol>
                <a:gridCol w="3468290">
                  <a:extLst>
                    <a:ext uri="{9D8B030D-6E8A-4147-A177-3AD203B41FA5}">
                      <a16:colId xmlns:a16="http://schemas.microsoft.com/office/drawing/2014/main" val="2916063633"/>
                    </a:ext>
                  </a:extLst>
                </a:gridCol>
              </a:tblGrid>
              <a:tr h="368935">
                <a:tc>
                  <a:txBody>
                    <a:bodyPr/>
                    <a:lstStyle/>
                    <a:p>
                      <a:pPr marL="6350" marR="33655" indent="-6350" algn="ctr">
                        <a:lnSpc>
                          <a:spcPct val="107000"/>
                        </a:lnSpc>
                        <a:spcAft>
                          <a:spcPts val="0"/>
                        </a:spcAft>
                      </a:pPr>
                      <a:r>
                        <a:rPr lang="en-IN" sz="1200">
                          <a:effectLst/>
                        </a:rPr>
                        <a:t>Class/Components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36195" indent="-6350" algn="ctr">
                        <a:lnSpc>
                          <a:spcPct val="107000"/>
                        </a:lnSpc>
                        <a:spcAft>
                          <a:spcPts val="0"/>
                        </a:spcAft>
                      </a:pPr>
                      <a:r>
                        <a:rPr lang="en-IN" sz="1200">
                          <a:effectLst/>
                        </a:rPr>
                        <a:t>Source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1910" indent="-6350" algn="ctr">
                        <a:lnSpc>
                          <a:spcPct val="107000"/>
                        </a:lnSpc>
                        <a:spcAft>
                          <a:spcPts val="0"/>
                        </a:spcAft>
                      </a:pPr>
                      <a:r>
                        <a:rPr lang="en-IN" sz="1200">
                          <a:effectLst/>
                        </a:rPr>
                        <a:t>Potential Benefit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247421987"/>
                  </a:ext>
                </a:extLst>
              </a:tr>
              <a:tr h="191770">
                <a:tc>
                  <a:txBody>
                    <a:bodyPr/>
                    <a:lstStyle/>
                    <a:p>
                      <a:pPr marL="3175" marR="48260" indent="-6350" algn="l">
                        <a:lnSpc>
                          <a:spcPct val="107000"/>
                        </a:lnSpc>
                        <a:spcAft>
                          <a:spcPts val="0"/>
                        </a:spcAft>
                      </a:pPr>
                      <a:r>
                        <a:rPr lang="en-IN" sz="1200">
                          <a:effectLst/>
                        </a:rPr>
                        <a:t>Probiotics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800"/>
                        </a:spcAft>
                      </a:pPr>
                      <a:r>
                        <a:rPr lang="en-IN" sz="1200">
                          <a:effectLst/>
                        </a:rPr>
                        <a: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800"/>
                        </a:spcAft>
                      </a:pPr>
                      <a:r>
                        <a:rPr lang="en-IN" sz="1200">
                          <a:effectLst/>
                        </a:rPr>
                        <a: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2564989470"/>
                  </a:ext>
                </a:extLst>
              </a:tr>
              <a:tr h="368935">
                <a:tc>
                  <a:txBody>
                    <a:bodyPr/>
                    <a:lstStyle/>
                    <a:p>
                      <a:pPr marL="3175" marR="48260" indent="-6350" algn="l">
                        <a:lnSpc>
                          <a:spcPct val="107000"/>
                        </a:lnSpc>
                        <a:spcAft>
                          <a:spcPts val="0"/>
                        </a:spcAft>
                      </a:pPr>
                      <a:r>
                        <a:rPr lang="en-IN" sz="1200">
                          <a:effectLst/>
                        </a:rPr>
                        <a:t>Fatty Acids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800"/>
                        </a:spcAft>
                      </a:pPr>
                      <a:r>
                        <a:rPr lang="en-IN" sz="1200">
                          <a:effectLst/>
                        </a:rPr>
                        <a: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800"/>
                        </a:spcAft>
                      </a:pPr>
                      <a:r>
                        <a:rPr lang="en-IN" sz="1200">
                          <a:effectLst/>
                        </a:rPr>
                        <a: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1760413565"/>
                  </a:ext>
                </a:extLst>
              </a:tr>
              <a:tr h="597535">
                <a:tc>
                  <a:txBody>
                    <a:bodyPr/>
                    <a:lstStyle/>
                    <a:p>
                      <a:pPr marL="6350" marR="48260" indent="-6350" algn="l">
                        <a:lnSpc>
                          <a:spcPct val="107000"/>
                        </a:lnSpc>
                        <a:spcAft>
                          <a:spcPts val="310"/>
                        </a:spcAft>
                        <a:tabLst>
                          <a:tab pos="1604010" algn="r"/>
                        </a:tabLst>
                      </a:pPr>
                      <a:r>
                        <a:rPr lang="en-IN" sz="1200">
                          <a:effectLst/>
                        </a:rPr>
                        <a:t>Conjugated 	Linoleic </a:t>
                      </a:r>
                    </a:p>
                    <a:p>
                      <a:pPr marL="3175" marR="48260" indent="-6350" algn="l">
                        <a:lnSpc>
                          <a:spcPct val="107000"/>
                        </a:lnSpc>
                        <a:spcAft>
                          <a:spcPts val="0"/>
                        </a:spcAft>
                      </a:pPr>
                      <a:r>
                        <a:rPr lang="en-IN" sz="1200">
                          <a:effectLst/>
                        </a:rPr>
                        <a:t>Acid (CLA)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3175" marR="48260" indent="-6350" algn="just">
                        <a:lnSpc>
                          <a:spcPct val="107000"/>
                        </a:lnSpc>
                        <a:spcAft>
                          <a:spcPts val="0"/>
                        </a:spcAft>
                      </a:pPr>
                      <a:r>
                        <a:rPr lang="en-IN" sz="1200" dirty="0">
                          <a:effectLst/>
                        </a:rPr>
                        <a:t>Fat rich dairy products, fermented milk products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0"/>
                        </a:spcAft>
                      </a:pPr>
                      <a:r>
                        <a:rPr lang="en-IN" sz="1200">
                          <a:effectLst/>
                        </a:rPr>
                        <a:t>Anti-cancer, Anti-atherosclerosis and antidiabetics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1340644053"/>
                  </a:ext>
                </a:extLst>
              </a:tr>
              <a:tr h="362585">
                <a:tc gridSpan="2">
                  <a:txBody>
                    <a:bodyPr/>
                    <a:lstStyle/>
                    <a:p>
                      <a:pPr marL="3175" marR="48260" indent="-6350" algn="l">
                        <a:lnSpc>
                          <a:spcPct val="107000"/>
                        </a:lnSpc>
                        <a:spcAft>
                          <a:spcPts val="0"/>
                        </a:spcAft>
                      </a:pPr>
                      <a:r>
                        <a:rPr lang="en-IN" sz="1200">
                          <a:effectLst/>
                        </a:rPr>
                        <a:t>Whey Proteins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hMerge="1">
                  <a:txBody>
                    <a:bodyPr/>
                    <a:lstStyle/>
                    <a:p>
                      <a:endParaRPr lang="en-IN"/>
                    </a:p>
                  </a:txBody>
                  <a:tcPr/>
                </a:tc>
                <a:tc>
                  <a:txBody>
                    <a:bodyPr/>
                    <a:lstStyle/>
                    <a:p>
                      <a:pPr marL="6350" marR="48260" indent="-6350" algn="l">
                        <a:lnSpc>
                          <a:spcPct val="107000"/>
                        </a:lnSpc>
                        <a:spcAft>
                          <a:spcPts val="800"/>
                        </a:spcAft>
                      </a:pPr>
                      <a:r>
                        <a:rPr lang="en-IN" sz="1200">
                          <a:effectLst/>
                        </a:rPr>
                        <a: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470315843"/>
                  </a:ext>
                </a:extLst>
              </a:tr>
              <a:tr h="597535">
                <a:tc>
                  <a:txBody>
                    <a:bodyPr/>
                    <a:lstStyle/>
                    <a:p>
                      <a:pPr marL="3175" marR="48260" indent="-6350" algn="l">
                        <a:lnSpc>
                          <a:spcPct val="107000"/>
                        </a:lnSpc>
                        <a:spcAft>
                          <a:spcPts val="0"/>
                        </a:spcAft>
                      </a:pPr>
                      <a:r>
                        <a:rPr lang="en-IN" sz="1200">
                          <a:effectLst/>
                        </a:rPr>
                        <a:t>β-Lactoglobulin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3175" marR="48260" indent="-6350" algn="l">
                        <a:lnSpc>
                          <a:spcPct val="107000"/>
                        </a:lnSpc>
                        <a:spcAft>
                          <a:spcPts val="0"/>
                        </a:spcAft>
                      </a:pPr>
                      <a:r>
                        <a:rPr lang="en-IN" sz="1200">
                          <a:effectLst/>
                        </a:rPr>
                        <a:t>Milk, Whey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0"/>
                        </a:spcAft>
                      </a:pPr>
                      <a:r>
                        <a:rPr lang="en-IN" sz="1200">
                          <a:effectLst/>
                        </a:rPr>
                        <a:t>Enhanced synthesis of glutathione, a natural antioxidant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1985008613"/>
                  </a:ext>
                </a:extLst>
              </a:tr>
              <a:tr h="597535">
                <a:tc>
                  <a:txBody>
                    <a:bodyPr/>
                    <a:lstStyle/>
                    <a:p>
                      <a:pPr marL="3175" marR="48260" indent="-6350" algn="l">
                        <a:lnSpc>
                          <a:spcPct val="107000"/>
                        </a:lnSpc>
                        <a:spcAft>
                          <a:spcPts val="0"/>
                        </a:spcAft>
                      </a:pPr>
                      <a:r>
                        <a:rPr lang="en-IN" sz="1200">
                          <a:effectLst/>
                        </a:rPr>
                        <a:t>Lactoferrin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3175" marR="48260" indent="-6350" algn="l">
                        <a:lnSpc>
                          <a:spcPct val="107000"/>
                        </a:lnSpc>
                        <a:spcAft>
                          <a:spcPts val="0"/>
                        </a:spcAft>
                      </a:pPr>
                      <a:r>
                        <a:rPr lang="en-IN" sz="1200">
                          <a:effectLst/>
                        </a:rPr>
                        <a:t>Whey, Colostrums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0"/>
                        </a:spcAft>
                      </a:pPr>
                      <a:r>
                        <a:rPr lang="en-IN" sz="1200">
                          <a:effectLst/>
                        </a:rPr>
                        <a:t>Anti-bacterial, increase bioavailability of iron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3805245982"/>
                  </a:ext>
                </a:extLst>
              </a:tr>
              <a:tr h="368935">
                <a:tc gridSpan="2">
                  <a:txBody>
                    <a:bodyPr/>
                    <a:lstStyle/>
                    <a:p>
                      <a:pPr marL="3175" marR="48260" indent="-6350" algn="l">
                        <a:lnSpc>
                          <a:spcPct val="107000"/>
                        </a:lnSpc>
                        <a:spcAft>
                          <a:spcPts val="0"/>
                        </a:spcAft>
                      </a:pPr>
                      <a:r>
                        <a:rPr lang="en-IN" sz="1200">
                          <a:effectLst/>
                        </a:rPr>
                        <a:t>Prebiotics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hMerge="1">
                  <a:txBody>
                    <a:bodyPr/>
                    <a:lstStyle/>
                    <a:p>
                      <a:endParaRPr lang="en-IN"/>
                    </a:p>
                  </a:txBody>
                  <a:tcPr/>
                </a:tc>
                <a:tc>
                  <a:txBody>
                    <a:bodyPr/>
                    <a:lstStyle/>
                    <a:p>
                      <a:pPr marL="6350" marR="48260" indent="-6350" algn="l">
                        <a:lnSpc>
                          <a:spcPct val="107000"/>
                        </a:lnSpc>
                        <a:spcAft>
                          <a:spcPts val="800"/>
                        </a:spcAft>
                      </a:pPr>
                      <a:r>
                        <a:rPr lang="en-IN" sz="1200">
                          <a:effectLst/>
                        </a:rPr>
                        <a: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2832353602"/>
                  </a:ext>
                </a:extLst>
              </a:tr>
              <a:tr h="822960">
                <a:tc>
                  <a:txBody>
                    <a:bodyPr/>
                    <a:lstStyle/>
                    <a:p>
                      <a:pPr marL="3175" marR="48260" indent="-6350" algn="l">
                        <a:lnSpc>
                          <a:spcPct val="107000"/>
                        </a:lnSpc>
                        <a:spcAft>
                          <a:spcPts val="0"/>
                        </a:spcAft>
                      </a:pPr>
                      <a:r>
                        <a:rPr lang="en-IN" sz="1200">
                          <a:effectLst/>
                        </a:rPr>
                        <a:t>Lactulose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3175" marR="48260" indent="-6350" algn="l">
                        <a:lnSpc>
                          <a:spcPct val="107000"/>
                        </a:lnSpc>
                        <a:spcAft>
                          <a:spcPts val="0"/>
                        </a:spcAft>
                      </a:pPr>
                      <a:r>
                        <a:rPr lang="en-IN" sz="1200">
                          <a:effectLst/>
                        </a:rPr>
                        <a:t>Heated milks, Synthesized from lactose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330"/>
                        </a:spcAft>
                        <a:tabLst>
                          <a:tab pos="1177925" algn="ctr"/>
                          <a:tab pos="1890395" algn="ctr"/>
                          <a:tab pos="2701925" algn="r"/>
                        </a:tabLst>
                      </a:pPr>
                      <a:r>
                        <a:rPr lang="en-IN" sz="1200" dirty="0">
                          <a:effectLst/>
                        </a:rPr>
                        <a:t>Bifidogenic 	factor, 	improve 	GIT </a:t>
                      </a:r>
                    </a:p>
                    <a:p>
                      <a:pPr marL="6350" marR="48260" indent="-6350" algn="l">
                        <a:lnSpc>
                          <a:spcPct val="107000"/>
                        </a:lnSpc>
                        <a:spcAft>
                          <a:spcPts val="0"/>
                        </a:spcAft>
                      </a:pPr>
                      <a:r>
                        <a:rPr lang="en-IN" sz="1200" dirty="0">
                          <a:effectLst/>
                        </a:rPr>
                        <a:t>conditions in infants, laxative, prevent allergy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1763132389"/>
                  </a:ext>
                </a:extLst>
              </a:tr>
            </a:tbl>
          </a:graphicData>
        </a:graphic>
      </p:graphicFrame>
    </p:spTree>
    <p:extLst>
      <p:ext uri="{BB962C8B-B14F-4D97-AF65-F5344CB8AC3E}">
        <p14:creationId xmlns:p14="http://schemas.microsoft.com/office/powerpoint/2010/main" val="339233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2B722B7-E5D0-435D-B06B-A626AFB796BF}"/>
              </a:ext>
            </a:extLst>
          </p:cNvPr>
          <p:cNvGraphicFramePr>
            <a:graphicFrameLocks noGrp="1"/>
          </p:cNvGraphicFramePr>
          <p:nvPr>
            <p:ph idx="1"/>
            <p:extLst>
              <p:ext uri="{D42A27DB-BD31-4B8C-83A1-F6EECF244321}">
                <p14:modId xmlns:p14="http://schemas.microsoft.com/office/powerpoint/2010/main" val="2259491044"/>
              </p:ext>
            </p:extLst>
          </p:nvPr>
        </p:nvGraphicFramePr>
        <p:xfrm>
          <a:off x="1913861" y="101008"/>
          <a:ext cx="7570381" cy="3327992"/>
        </p:xfrm>
        <a:graphic>
          <a:graphicData uri="http://schemas.openxmlformats.org/drawingml/2006/table">
            <a:tbl>
              <a:tblPr firstRow="1" firstCol="1" bandRow="1">
                <a:tableStyleId>{5C22544A-7EE6-4342-B048-85BDC9FD1C3A}</a:tableStyleId>
              </a:tblPr>
              <a:tblGrid>
                <a:gridCol w="1987327">
                  <a:extLst>
                    <a:ext uri="{9D8B030D-6E8A-4147-A177-3AD203B41FA5}">
                      <a16:colId xmlns:a16="http://schemas.microsoft.com/office/drawing/2014/main" val="2328940652"/>
                    </a:ext>
                  </a:extLst>
                </a:gridCol>
                <a:gridCol w="2314346">
                  <a:extLst>
                    <a:ext uri="{9D8B030D-6E8A-4147-A177-3AD203B41FA5}">
                      <a16:colId xmlns:a16="http://schemas.microsoft.com/office/drawing/2014/main" val="334348226"/>
                    </a:ext>
                  </a:extLst>
                </a:gridCol>
                <a:gridCol w="3268708">
                  <a:extLst>
                    <a:ext uri="{9D8B030D-6E8A-4147-A177-3AD203B41FA5}">
                      <a16:colId xmlns:a16="http://schemas.microsoft.com/office/drawing/2014/main" val="3322873922"/>
                    </a:ext>
                  </a:extLst>
                </a:gridCol>
              </a:tblGrid>
              <a:tr h="1204037">
                <a:tc>
                  <a:txBody>
                    <a:bodyPr/>
                    <a:lstStyle/>
                    <a:p>
                      <a:pPr marL="3175" marR="48260" indent="-6350" algn="l">
                        <a:lnSpc>
                          <a:spcPct val="107000"/>
                        </a:lnSpc>
                        <a:spcAft>
                          <a:spcPts val="275"/>
                        </a:spcAft>
                      </a:pPr>
                      <a:r>
                        <a:rPr lang="en-IN" sz="1200">
                          <a:effectLst/>
                        </a:rPr>
                        <a:t>Galacto-oligosaccharides </a:t>
                      </a:r>
                    </a:p>
                    <a:p>
                      <a:pPr marL="3175" marR="48260" indent="-6350" algn="l">
                        <a:lnSpc>
                          <a:spcPct val="107000"/>
                        </a:lnSpc>
                        <a:spcAft>
                          <a:spcPts val="0"/>
                        </a:spcAft>
                      </a:pPr>
                      <a:r>
                        <a:rPr lang="en-IN" sz="1200">
                          <a:effectLst/>
                        </a:rPr>
                        <a:t>(GOS)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335"/>
                        </a:spcAft>
                        <a:tabLst>
                          <a:tab pos="1884680" algn="r"/>
                        </a:tabLst>
                      </a:pPr>
                      <a:r>
                        <a:rPr lang="en-IN" sz="1200" dirty="0">
                          <a:effectLst/>
                        </a:rPr>
                        <a:t>Fermented 	foods, </a:t>
                      </a:r>
                    </a:p>
                    <a:p>
                      <a:pPr marL="3175" marR="48260" indent="-6350" algn="just">
                        <a:lnSpc>
                          <a:spcPct val="107000"/>
                        </a:lnSpc>
                        <a:spcAft>
                          <a:spcPts val="0"/>
                        </a:spcAft>
                      </a:pPr>
                      <a:r>
                        <a:rPr lang="en-IN" sz="1200" dirty="0">
                          <a:effectLst/>
                        </a:rPr>
                        <a:t>Galactosyltransferase activity of microbes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just">
                        <a:lnSpc>
                          <a:spcPct val="107000"/>
                        </a:lnSpc>
                        <a:spcAft>
                          <a:spcPts val="0"/>
                        </a:spcAft>
                      </a:pPr>
                      <a:r>
                        <a:rPr lang="en-IN" sz="1200">
                          <a:effectLst/>
                        </a:rPr>
                        <a:t>Promote growth of probiotic bacteria, anticancer, increase mineral bioavailability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3541779017"/>
                  </a:ext>
                </a:extLst>
              </a:tr>
              <a:tr h="537698">
                <a:tc gridSpan="2">
                  <a:txBody>
                    <a:bodyPr/>
                    <a:lstStyle/>
                    <a:p>
                      <a:pPr marL="3175" marR="48260" indent="-6350" algn="l">
                        <a:lnSpc>
                          <a:spcPct val="107000"/>
                        </a:lnSpc>
                        <a:spcAft>
                          <a:spcPts val="0"/>
                        </a:spcAft>
                      </a:pPr>
                      <a:r>
                        <a:rPr lang="en-IN" sz="1200">
                          <a:effectLst/>
                        </a:rPr>
                        <a:t>Bioactive Peptides from Milk Proteins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hMerge="1">
                  <a:txBody>
                    <a:bodyPr/>
                    <a:lstStyle/>
                    <a:p>
                      <a:endParaRPr lang="en-IN"/>
                    </a:p>
                  </a:txBody>
                  <a:tcPr/>
                </a:tc>
                <a:tc>
                  <a:txBody>
                    <a:bodyPr/>
                    <a:lstStyle/>
                    <a:p>
                      <a:pPr marL="6350" marR="48260" indent="-6350" algn="l">
                        <a:lnSpc>
                          <a:spcPct val="107000"/>
                        </a:lnSpc>
                        <a:spcAft>
                          <a:spcPts val="800"/>
                        </a:spcAft>
                      </a:pPr>
                      <a:r>
                        <a:rPr lang="en-IN" sz="1200">
                          <a:effectLst/>
                        </a:rPr>
                        <a: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878383969"/>
                  </a:ext>
                </a:extLst>
              </a:tr>
              <a:tr h="870868">
                <a:tc>
                  <a:txBody>
                    <a:bodyPr/>
                    <a:lstStyle/>
                    <a:p>
                      <a:pPr marL="3175" marR="48260" indent="-6350" algn="l">
                        <a:lnSpc>
                          <a:spcPct val="107000"/>
                        </a:lnSpc>
                        <a:spcAft>
                          <a:spcPts val="275"/>
                        </a:spcAft>
                      </a:pPr>
                      <a:r>
                        <a:rPr lang="en-IN" sz="1200">
                          <a:effectLst/>
                        </a:rPr>
                        <a:t>Caseino-</a:t>
                      </a:r>
                    </a:p>
                    <a:p>
                      <a:pPr marL="3175" marR="48260" indent="-6350" algn="l">
                        <a:lnSpc>
                          <a:spcPct val="107000"/>
                        </a:lnSpc>
                        <a:spcAft>
                          <a:spcPts val="0"/>
                        </a:spcAft>
                      </a:pPr>
                      <a:r>
                        <a:rPr lang="en-IN" sz="1200">
                          <a:effectLst/>
                        </a:rPr>
                        <a:t>phosphopeptides (CPP)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3175" marR="48260" indent="-6350" algn="just">
                        <a:lnSpc>
                          <a:spcPct val="107000"/>
                        </a:lnSpc>
                        <a:spcAft>
                          <a:spcPts val="0"/>
                        </a:spcAft>
                      </a:pPr>
                      <a:r>
                        <a:rPr lang="en-IN" sz="1200">
                          <a:effectLst/>
                        </a:rPr>
                        <a:t>Fermented milks, Proteolysis of casein in GI tract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l">
                        <a:lnSpc>
                          <a:spcPct val="107000"/>
                        </a:lnSpc>
                        <a:spcAft>
                          <a:spcPts val="0"/>
                        </a:spcAft>
                      </a:pPr>
                      <a:r>
                        <a:rPr lang="en-IN" sz="1200">
                          <a:effectLst/>
                        </a:rPr>
                        <a:t>Mineral binding specially calcium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3008961964"/>
                  </a:ext>
                </a:extLst>
              </a:tr>
              <a:tr h="715389">
                <a:tc>
                  <a:txBody>
                    <a:bodyPr/>
                    <a:lstStyle/>
                    <a:p>
                      <a:pPr marL="3175" marR="48260" indent="-6350" algn="l">
                        <a:lnSpc>
                          <a:spcPct val="107000"/>
                        </a:lnSpc>
                        <a:spcAft>
                          <a:spcPts val="0"/>
                        </a:spcAft>
                      </a:pPr>
                      <a:r>
                        <a:rPr lang="en-IN" sz="1200">
                          <a:effectLst/>
                        </a:rPr>
                        <a:t>Casomorphins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3175" marR="48260" indent="-6350" algn="l">
                        <a:lnSpc>
                          <a:spcPct val="107000"/>
                        </a:lnSpc>
                        <a:spcAft>
                          <a:spcPts val="0"/>
                        </a:spcAft>
                      </a:pPr>
                      <a:r>
                        <a:rPr lang="en-IN" sz="1200" dirty="0">
                          <a:effectLst/>
                        </a:rPr>
                        <a:t>Proteolysis of α &amp; β- casein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tc>
                  <a:txBody>
                    <a:bodyPr/>
                    <a:lstStyle/>
                    <a:p>
                      <a:pPr marL="6350" marR="48260" indent="-6350" algn="just">
                        <a:lnSpc>
                          <a:spcPct val="107000"/>
                        </a:lnSpc>
                        <a:spcAft>
                          <a:spcPts val="0"/>
                        </a:spcAft>
                      </a:pPr>
                      <a:r>
                        <a:rPr lang="en-IN" sz="1200" dirty="0">
                          <a:effectLst/>
                        </a:rPr>
                        <a:t>Increased intestinal water &amp; electrolyte absorption, increased GI transit times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0480" marT="7620" marB="0"/>
                </a:tc>
                <a:extLst>
                  <a:ext uri="{0D108BD9-81ED-4DB2-BD59-A6C34878D82A}">
                    <a16:rowId xmlns:a16="http://schemas.microsoft.com/office/drawing/2014/main" val="364254167"/>
                  </a:ext>
                </a:extLst>
              </a:tr>
            </a:tbl>
          </a:graphicData>
        </a:graphic>
      </p:graphicFrame>
      <p:graphicFrame>
        <p:nvGraphicFramePr>
          <p:cNvPr id="5" name="Table 4">
            <a:extLst>
              <a:ext uri="{FF2B5EF4-FFF2-40B4-BE49-F238E27FC236}">
                <a16:creationId xmlns:a16="http://schemas.microsoft.com/office/drawing/2014/main" id="{613E4522-256C-4223-B281-3C3E77ADC278}"/>
              </a:ext>
            </a:extLst>
          </p:cNvPr>
          <p:cNvGraphicFramePr>
            <a:graphicFrameLocks noGrp="1"/>
          </p:cNvGraphicFramePr>
          <p:nvPr>
            <p:extLst>
              <p:ext uri="{D42A27DB-BD31-4B8C-83A1-F6EECF244321}">
                <p14:modId xmlns:p14="http://schemas.microsoft.com/office/powerpoint/2010/main" val="2961012118"/>
              </p:ext>
            </p:extLst>
          </p:nvPr>
        </p:nvGraphicFramePr>
        <p:xfrm>
          <a:off x="1913861" y="4695000"/>
          <a:ext cx="7570380" cy="2061990"/>
        </p:xfrm>
        <a:graphic>
          <a:graphicData uri="http://schemas.openxmlformats.org/drawingml/2006/table">
            <a:tbl>
              <a:tblPr firstRow="1" firstCol="1" bandRow="1">
                <a:tableStyleId>{5C22544A-7EE6-4342-B048-85BDC9FD1C3A}</a:tableStyleId>
              </a:tblPr>
              <a:tblGrid>
                <a:gridCol w="4020838">
                  <a:extLst>
                    <a:ext uri="{9D8B030D-6E8A-4147-A177-3AD203B41FA5}">
                      <a16:colId xmlns:a16="http://schemas.microsoft.com/office/drawing/2014/main" val="2547524912"/>
                    </a:ext>
                  </a:extLst>
                </a:gridCol>
                <a:gridCol w="1796240">
                  <a:extLst>
                    <a:ext uri="{9D8B030D-6E8A-4147-A177-3AD203B41FA5}">
                      <a16:colId xmlns:a16="http://schemas.microsoft.com/office/drawing/2014/main" val="317133014"/>
                    </a:ext>
                  </a:extLst>
                </a:gridCol>
                <a:gridCol w="1753302">
                  <a:extLst>
                    <a:ext uri="{9D8B030D-6E8A-4147-A177-3AD203B41FA5}">
                      <a16:colId xmlns:a16="http://schemas.microsoft.com/office/drawing/2014/main" val="982046534"/>
                    </a:ext>
                  </a:extLst>
                </a:gridCol>
              </a:tblGrid>
              <a:tr h="293766">
                <a:tc rowSpan="2">
                  <a:txBody>
                    <a:bodyPr/>
                    <a:lstStyle/>
                    <a:p>
                      <a:pPr marL="3175" marR="48260" indent="-6350" algn="l">
                        <a:lnSpc>
                          <a:spcPct val="107000"/>
                        </a:lnSpc>
                        <a:spcAft>
                          <a:spcPts val="0"/>
                        </a:spcAft>
                      </a:pPr>
                      <a:r>
                        <a:rPr lang="en-IN" sz="1200" dirty="0">
                          <a:effectLst/>
                        </a:rPr>
                        <a:t>Protein fractions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gridSpan="2">
                  <a:txBody>
                    <a:bodyPr/>
                    <a:lstStyle/>
                    <a:p>
                      <a:pPr marL="457200" marR="48260" indent="-6350" algn="l">
                        <a:lnSpc>
                          <a:spcPct val="107000"/>
                        </a:lnSpc>
                        <a:spcAft>
                          <a:spcPts val="0"/>
                        </a:spcAft>
                      </a:pPr>
                      <a:r>
                        <a:rPr lang="en-IN" sz="1200">
                          <a:effectLst/>
                        </a:rPr>
                        <a:t>Concentration in milk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hMerge="1">
                  <a:txBody>
                    <a:bodyPr/>
                    <a:lstStyle/>
                    <a:p>
                      <a:endParaRPr lang="en-IN"/>
                    </a:p>
                  </a:txBody>
                  <a:tcPr/>
                </a:tc>
                <a:extLst>
                  <a:ext uri="{0D108BD9-81ED-4DB2-BD59-A6C34878D82A}">
                    <a16:rowId xmlns:a16="http://schemas.microsoft.com/office/drawing/2014/main" val="1540855222"/>
                  </a:ext>
                </a:extLst>
              </a:tr>
              <a:tr h="442056">
                <a:tc vMerge="1">
                  <a:txBody>
                    <a:bodyPr/>
                    <a:lstStyle/>
                    <a:p>
                      <a:endParaRPr lang="en-IN"/>
                    </a:p>
                  </a:txBody>
                  <a:tcPr/>
                </a:tc>
                <a:tc>
                  <a:txBody>
                    <a:bodyPr/>
                    <a:lstStyle/>
                    <a:p>
                      <a:pPr marL="6350" marR="48260" indent="-6350" algn="l">
                        <a:lnSpc>
                          <a:spcPct val="107000"/>
                        </a:lnSpc>
                        <a:spcAft>
                          <a:spcPts val="0"/>
                        </a:spcAft>
                      </a:pPr>
                      <a:r>
                        <a:rPr lang="en-IN" sz="1200">
                          <a:effectLst/>
                        </a:rPr>
                        <a:t>Buffalo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Cow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3673225310"/>
                  </a:ext>
                </a:extLst>
              </a:tr>
              <a:tr h="442056">
                <a:tc>
                  <a:txBody>
                    <a:bodyPr/>
                    <a:lstStyle/>
                    <a:p>
                      <a:pPr marL="3175" marR="48260" indent="-6350" algn="l">
                        <a:lnSpc>
                          <a:spcPct val="107000"/>
                        </a:lnSpc>
                        <a:spcAft>
                          <a:spcPts val="0"/>
                        </a:spcAft>
                      </a:pPr>
                      <a:r>
                        <a:rPr lang="en-IN" sz="1200">
                          <a:effectLst/>
                        </a:rPr>
                        <a:t>α-s1 Casein (g/100 ml)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1.44 - 1.8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1.0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1886000528"/>
                  </a:ext>
                </a:extLst>
              </a:tr>
              <a:tr h="442056">
                <a:tc>
                  <a:txBody>
                    <a:bodyPr/>
                    <a:lstStyle/>
                    <a:p>
                      <a:pPr marL="3175" marR="48260" indent="-6350" algn="l">
                        <a:lnSpc>
                          <a:spcPct val="107000"/>
                        </a:lnSpc>
                        <a:spcAft>
                          <a:spcPts val="0"/>
                        </a:spcAft>
                      </a:pPr>
                      <a:r>
                        <a:rPr lang="en-IN" sz="1200">
                          <a:effectLst/>
                        </a:rPr>
                        <a:t>α-s2 Casein (g/100 ml)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0.22 – 0.28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0.26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393581713"/>
                  </a:ext>
                </a:extLst>
              </a:tr>
              <a:tr h="442056">
                <a:tc>
                  <a:txBody>
                    <a:bodyPr/>
                    <a:lstStyle/>
                    <a:p>
                      <a:pPr marL="3175" marR="48260" indent="-6350" algn="l">
                        <a:lnSpc>
                          <a:spcPct val="107000"/>
                        </a:lnSpc>
                        <a:spcAft>
                          <a:spcPts val="0"/>
                        </a:spcAft>
                      </a:pPr>
                      <a:r>
                        <a:rPr lang="en-IN" sz="1200">
                          <a:effectLst/>
                        </a:rPr>
                        <a:t>β-Casein (g/100 ml)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1.26 - 1.58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dirty="0">
                          <a:effectLst/>
                        </a:rPr>
                        <a:t>0.93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2850085579"/>
                  </a:ext>
                </a:extLst>
              </a:tr>
            </a:tbl>
          </a:graphicData>
        </a:graphic>
      </p:graphicFrame>
      <p:sp>
        <p:nvSpPr>
          <p:cNvPr id="6" name="Rectangle 5">
            <a:extLst>
              <a:ext uri="{FF2B5EF4-FFF2-40B4-BE49-F238E27FC236}">
                <a16:creationId xmlns:a16="http://schemas.microsoft.com/office/drawing/2014/main" id="{AA5318B1-36A9-485B-B85C-DC156CDBFA34}"/>
              </a:ext>
            </a:extLst>
          </p:cNvPr>
          <p:cNvSpPr/>
          <p:nvPr/>
        </p:nvSpPr>
        <p:spPr>
          <a:xfrm>
            <a:off x="2835349" y="3738834"/>
            <a:ext cx="6096000" cy="369332"/>
          </a:xfrm>
          <a:prstGeom prst="rect">
            <a:avLst/>
          </a:prstGeom>
        </p:spPr>
        <p:txBody>
          <a:bodyPr>
            <a:spAutoFit/>
          </a:bodyPr>
          <a:lstStyle/>
          <a:p>
            <a:r>
              <a:rPr lang="en-IN" b="1" dirty="0">
                <a:solidFill>
                  <a:srgbClr val="000000"/>
                </a:solidFill>
                <a:highlight>
                  <a:srgbClr val="FFFF00"/>
                </a:highlight>
                <a:latin typeface="Times New Roman" panose="02020603050405020304" pitchFamily="18" charset="0"/>
                <a:ea typeface="Times New Roman" panose="02020603050405020304" pitchFamily="18" charset="0"/>
              </a:rPr>
              <a:t>Comparative presentation of various milk protein fractions </a:t>
            </a:r>
            <a:r>
              <a:rPr lang="en-IN" b="1" dirty="0" err="1">
                <a:solidFill>
                  <a:srgbClr val="000000"/>
                </a:solidFill>
                <a:latin typeface="Times New Roman" panose="02020603050405020304" pitchFamily="18" charset="0"/>
                <a:ea typeface="Times New Roman" panose="02020603050405020304" pitchFamily="18" charset="0"/>
              </a:rPr>
              <a:t>i</a:t>
            </a:r>
            <a:endParaRPr lang="en-IN" dirty="0"/>
          </a:p>
        </p:txBody>
      </p:sp>
    </p:spTree>
    <p:extLst>
      <p:ext uri="{BB962C8B-B14F-4D97-AF65-F5344CB8AC3E}">
        <p14:creationId xmlns:p14="http://schemas.microsoft.com/office/powerpoint/2010/main" val="402203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829BA5-20FA-4740-A7AD-BBA42855A495}"/>
              </a:ext>
            </a:extLst>
          </p:cNvPr>
          <p:cNvGraphicFramePr>
            <a:graphicFrameLocks noGrp="1"/>
          </p:cNvGraphicFramePr>
          <p:nvPr>
            <p:ph idx="1"/>
            <p:extLst>
              <p:ext uri="{D42A27DB-BD31-4B8C-83A1-F6EECF244321}">
                <p14:modId xmlns:p14="http://schemas.microsoft.com/office/powerpoint/2010/main" val="1310880100"/>
              </p:ext>
            </p:extLst>
          </p:nvPr>
        </p:nvGraphicFramePr>
        <p:xfrm>
          <a:off x="1711843" y="306385"/>
          <a:ext cx="8410352" cy="5488362"/>
        </p:xfrm>
        <a:graphic>
          <a:graphicData uri="http://schemas.openxmlformats.org/drawingml/2006/table">
            <a:tbl>
              <a:tblPr firstRow="1" firstCol="1" bandRow="1">
                <a:tableStyleId>{5C22544A-7EE6-4342-B048-85BDC9FD1C3A}</a:tableStyleId>
              </a:tblPr>
              <a:tblGrid>
                <a:gridCol w="4466971">
                  <a:extLst>
                    <a:ext uri="{9D8B030D-6E8A-4147-A177-3AD203B41FA5}">
                      <a16:colId xmlns:a16="http://schemas.microsoft.com/office/drawing/2014/main" val="329505076"/>
                    </a:ext>
                  </a:extLst>
                </a:gridCol>
                <a:gridCol w="1995541">
                  <a:extLst>
                    <a:ext uri="{9D8B030D-6E8A-4147-A177-3AD203B41FA5}">
                      <a16:colId xmlns:a16="http://schemas.microsoft.com/office/drawing/2014/main" val="1505524299"/>
                    </a:ext>
                  </a:extLst>
                </a:gridCol>
                <a:gridCol w="1947840">
                  <a:extLst>
                    <a:ext uri="{9D8B030D-6E8A-4147-A177-3AD203B41FA5}">
                      <a16:colId xmlns:a16="http://schemas.microsoft.com/office/drawing/2014/main" val="923775736"/>
                    </a:ext>
                  </a:extLst>
                </a:gridCol>
              </a:tblGrid>
              <a:tr h="778260">
                <a:tc>
                  <a:txBody>
                    <a:bodyPr/>
                    <a:lstStyle/>
                    <a:p>
                      <a:pPr marL="3175" marR="48260" indent="-6350" algn="l">
                        <a:lnSpc>
                          <a:spcPct val="107000"/>
                        </a:lnSpc>
                        <a:spcAft>
                          <a:spcPts val="0"/>
                        </a:spcAft>
                      </a:pPr>
                      <a:r>
                        <a:rPr lang="en-IN" sz="1200" dirty="0">
                          <a:effectLst/>
                        </a:rPr>
                        <a:t>κ-Casein (g/100 ml)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0.43 - 0.54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0.33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2408997374"/>
                  </a:ext>
                </a:extLst>
              </a:tr>
              <a:tr h="785017">
                <a:tc>
                  <a:txBody>
                    <a:bodyPr/>
                    <a:lstStyle/>
                    <a:p>
                      <a:pPr marL="3175" marR="48260" indent="-6350" algn="l">
                        <a:lnSpc>
                          <a:spcPct val="107000"/>
                        </a:lnSpc>
                        <a:spcAft>
                          <a:spcPts val="0"/>
                        </a:spcAft>
                      </a:pPr>
                      <a:r>
                        <a:rPr lang="en-IN" sz="1200">
                          <a:effectLst/>
                        </a:rPr>
                        <a:t>β-Lactoglobulin (mg/100 ml)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0.39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0.32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2295532620"/>
                  </a:ext>
                </a:extLst>
              </a:tr>
              <a:tr h="785017">
                <a:tc>
                  <a:txBody>
                    <a:bodyPr/>
                    <a:lstStyle/>
                    <a:p>
                      <a:pPr marL="3175" marR="48260" indent="-6350" algn="l">
                        <a:lnSpc>
                          <a:spcPct val="107000"/>
                        </a:lnSpc>
                        <a:spcAft>
                          <a:spcPts val="0"/>
                        </a:spcAft>
                      </a:pPr>
                      <a:r>
                        <a:rPr lang="en-IN" sz="1200">
                          <a:effectLst/>
                        </a:rPr>
                        <a:t>α-Lactalbumin (mg/100 ml)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0.14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0.12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1167297"/>
                  </a:ext>
                </a:extLst>
              </a:tr>
              <a:tr h="785017">
                <a:tc>
                  <a:txBody>
                    <a:bodyPr/>
                    <a:lstStyle/>
                    <a:p>
                      <a:pPr marL="3175" marR="48260" indent="-6350" algn="l">
                        <a:lnSpc>
                          <a:spcPct val="107000"/>
                        </a:lnSpc>
                        <a:spcAft>
                          <a:spcPts val="0"/>
                        </a:spcAft>
                      </a:pPr>
                      <a:r>
                        <a:rPr lang="en-IN" sz="1200">
                          <a:effectLst/>
                        </a:rPr>
                        <a:t>Lactoferrin (mg /L)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5 – 32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5 – 28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2269237243"/>
                  </a:ext>
                </a:extLst>
              </a:tr>
              <a:tr h="785017">
                <a:tc>
                  <a:txBody>
                    <a:bodyPr/>
                    <a:lstStyle/>
                    <a:p>
                      <a:pPr marL="3175" marR="48260" indent="-6350" algn="just">
                        <a:lnSpc>
                          <a:spcPct val="107000"/>
                        </a:lnSpc>
                        <a:spcAft>
                          <a:spcPts val="0"/>
                        </a:spcAft>
                      </a:pPr>
                      <a:r>
                        <a:rPr lang="en-IN" sz="1200">
                          <a:effectLst/>
                        </a:rPr>
                        <a:t>Bovine Serum Albumin (mg/100 ml)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29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40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2518741501"/>
                  </a:ext>
                </a:extLst>
              </a:tr>
              <a:tr h="785017">
                <a:tc>
                  <a:txBody>
                    <a:bodyPr/>
                    <a:lstStyle/>
                    <a:p>
                      <a:pPr marL="3175" marR="48260" indent="-6350" algn="l">
                        <a:lnSpc>
                          <a:spcPct val="107000"/>
                        </a:lnSpc>
                        <a:spcAft>
                          <a:spcPts val="0"/>
                        </a:spcAft>
                      </a:pPr>
                      <a:r>
                        <a:rPr lang="en-IN" sz="1200">
                          <a:effectLst/>
                        </a:rPr>
                        <a:t>Immunoglobulins (mg/100 ml)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6350" marR="48260" indent="-6350" algn="l">
                        <a:lnSpc>
                          <a:spcPct val="107000"/>
                        </a:lnSpc>
                        <a:spcAft>
                          <a:spcPts val="0"/>
                        </a:spcAft>
                      </a:pPr>
                      <a:r>
                        <a:rPr lang="en-IN" sz="1200">
                          <a:effectLst/>
                        </a:rPr>
                        <a:t>9.8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a:effectLst/>
                        </a:rPr>
                        <a:t>38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938671196"/>
                  </a:ext>
                </a:extLst>
              </a:tr>
              <a:tr h="785017">
                <a:tc>
                  <a:txBody>
                    <a:bodyPr/>
                    <a:lstStyle/>
                    <a:p>
                      <a:pPr marL="3175" marR="48260" indent="-6350" algn="l">
                        <a:lnSpc>
                          <a:spcPct val="107000"/>
                        </a:lnSpc>
                        <a:spcAft>
                          <a:spcPts val="0"/>
                        </a:spcAft>
                      </a:pPr>
                      <a:r>
                        <a:rPr lang="en-IN" sz="1200">
                          <a:effectLst/>
                        </a:rPr>
                        <a:t>Proteose-peptone (μg/100 ml)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nchor="ctr"/>
                </a:tc>
                <a:tc>
                  <a:txBody>
                    <a:bodyPr/>
                    <a:lstStyle/>
                    <a:p>
                      <a:pPr marL="6350" marR="48260" indent="-6350" algn="l">
                        <a:lnSpc>
                          <a:spcPct val="107000"/>
                        </a:lnSpc>
                        <a:spcAft>
                          <a:spcPts val="0"/>
                        </a:spcAft>
                      </a:pPr>
                      <a:r>
                        <a:rPr lang="en-IN" sz="1200">
                          <a:effectLst/>
                        </a:rPr>
                        <a:t>172 </a:t>
                      </a:r>
                      <a:endPar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tc>
                  <a:txBody>
                    <a:bodyPr/>
                    <a:lstStyle/>
                    <a:p>
                      <a:pPr marL="3175" marR="48260" indent="-6350" algn="l">
                        <a:lnSpc>
                          <a:spcPct val="107000"/>
                        </a:lnSpc>
                        <a:spcAft>
                          <a:spcPts val="0"/>
                        </a:spcAft>
                      </a:pPr>
                      <a:r>
                        <a:rPr lang="en-IN" sz="1200" dirty="0">
                          <a:effectLst/>
                        </a:rPr>
                        <a:t>220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10" marR="34925" marT="59055" marB="0"/>
                </a:tc>
                <a:extLst>
                  <a:ext uri="{0D108BD9-81ED-4DB2-BD59-A6C34878D82A}">
                    <a16:rowId xmlns:a16="http://schemas.microsoft.com/office/drawing/2014/main" val="29844142"/>
                  </a:ext>
                </a:extLst>
              </a:tr>
            </a:tbl>
          </a:graphicData>
        </a:graphic>
      </p:graphicFrame>
    </p:spTree>
    <p:extLst>
      <p:ext uri="{BB962C8B-B14F-4D97-AF65-F5344CB8AC3E}">
        <p14:creationId xmlns:p14="http://schemas.microsoft.com/office/powerpoint/2010/main" val="135470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1133-A5C7-4877-8A4C-F1A85C299BB3}"/>
              </a:ext>
            </a:extLst>
          </p:cNvPr>
          <p:cNvSpPr>
            <a:spLocks noGrp="1"/>
          </p:cNvSpPr>
          <p:nvPr>
            <p:ph type="title"/>
          </p:nvPr>
        </p:nvSpPr>
        <p:spPr/>
        <p:txBody>
          <a:bodyPr>
            <a:normAutofit/>
          </a:bodyPr>
          <a:lstStyle/>
          <a:p>
            <a:pPr algn="ctr"/>
            <a:r>
              <a:rPr lang="en-US" sz="2800" dirty="0"/>
              <a:t>Bioactive peptides as therapeutic components</a:t>
            </a:r>
            <a:endParaRPr lang="en-IN" sz="2800" dirty="0"/>
          </a:p>
        </p:txBody>
      </p:sp>
      <p:sp>
        <p:nvSpPr>
          <p:cNvPr id="3" name="Content Placeholder 2">
            <a:extLst>
              <a:ext uri="{FF2B5EF4-FFF2-40B4-BE49-F238E27FC236}">
                <a16:creationId xmlns:a16="http://schemas.microsoft.com/office/drawing/2014/main" id="{0F34E472-749A-493F-9276-66C4611369BF}"/>
              </a:ext>
            </a:extLst>
          </p:cNvPr>
          <p:cNvSpPr>
            <a:spLocks noGrp="1"/>
          </p:cNvSpPr>
          <p:nvPr>
            <p:ph idx="1"/>
          </p:nvPr>
        </p:nvSpPr>
        <p:spPr/>
        <p:txBody>
          <a:bodyPr/>
          <a:lstStyle/>
          <a:p>
            <a:r>
              <a:rPr lang="en-IN" dirty="0"/>
              <a:t>Peptides with </a:t>
            </a:r>
            <a:r>
              <a:rPr lang="en-IN" dirty="0" err="1"/>
              <a:t>opoid</a:t>
            </a:r>
            <a:r>
              <a:rPr lang="en-IN" dirty="0"/>
              <a:t> activity</a:t>
            </a:r>
          </a:p>
          <a:p>
            <a:r>
              <a:rPr lang="en-US" dirty="0"/>
              <a:t>Peptides with Angiotensin – I-converting enzyme inhibition activity</a:t>
            </a:r>
          </a:p>
          <a:p>
            <a:r>
              <a:rPr lang="en-IN" dirty="0"/>
              <a:t>Anti-thrombotic peptides</a:t>
            </a:r>
          </a:p>
          <a:p>
            <a:r>
              <a:rPr lang="en-IN" dirty="0"/>
              <a:t>Antimicrobial </a:t>
            </a:r>
            <a:r>
              <a:rPr lang="en-IN" dirty="0" err="1"/>
              <a:t>peptid</a:t>
            </a:r>
            <a:endParaRPr lang="en-IN" dirty="0"/>
          </a:p>
          <a:p>
            <a:r>
              <a:rPr lang="en-IN" dirty="0"/>
              <a:t>Mineral binding peptides</a:t>
            </a:r>
          </a:p>
          <a:p>
            <a:endParaRPr lang="en-US" dirty="0"/>
          </a:p>
          <a:p>
            <a:endParaRPr lang="en-IN" dirty="0"/>
          </a:p>
        </p:txBody>
      </p:sp>
    </p:spTree>
    <p:extLst>
      <p:ext uri="{BB962C8B-B14F-4D97-AF65-F5344CB8AC3E}">
        <p14:creationId xmlns:p14="http://schemas.microsoft.com/office/powerpoint/2010/main" val="216999905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docProps/app.xml><?xml version="1.0" encoding="utf-8"?>
<Properties xmlns="http://schemas.openxmlformats.org/officeDocument/2006/extended-properties" xmlns:vt="http://schemas.openxmlformats.org/officeDocument/2006/docPropsVTypes">
  <Template>Depth</Template>
  <TotalTime>150</TotalTime>
  <Words>1002</Words>
  <Application>Microsoft Office PowerPoint</Application>
  <PresentationFormat>Widescreen</PresentationFormat>
  <Paragraphs>155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Corbel</vt:lpstr>
      <vt:lpstr>Times New Roman</vt:lpstr>
      <vt:lpstr>Depth</vt:lpstr>
      <vt:lpstr>Department : Dairy Technology Course Title : Food Technology I Course No. : DTT -322 Course Teacher:  Bipin Kumar Singh</vt:lpstr>
      <vt:lpstr>Milk Components</vt:lpstr>
      <vt:lpstr>Nutraceutical</vt:lpstr>
      <vt:lpstr>Several health attributes are associated with milk or its constituents.</vt:lpstr>
      <vt:lpstr>Minor Milk Components</vt:lpstr>
      <vt:lpstr>Examples of functional components in milk and milk products </vt:lpstr>
      <vt:lpstr>PowerPoint Presentation</vt:lpstr>
      <vt:lpstr>PowerPoint Presentation</vt:lpstr>
      <vt:lpstr>Bioactive peptides as therapeutic components</vt:lpstr>
      <vt:lpstr>PowerPoint Presentation</vt:lpstr>
      <vt:lpstr>Mode of action of probiotics</vt:lpstr>
      <vt:lpstr>Fortified Milk Products </vt:lpstr>
      <vt:lpstr>Fortification of milk &amp; milk products with vitamins</vt:lpstr>
      <vt:lpstr>Fortification of milk and milk products with minerals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DR.VK SINGH</dc:creator>
  <cp:lastModifiedBy>DR.VK SINGH</cp:lastModifiedBy>
  <cp:revision>43</cp:revision>
  <dcterms:created xsi:type="dcterms:W3CDTF">2020-06-21T15:07:46Z</dcterms:created>
  <dcterms:modified xsi:type="dcterms:W3CDTF">2020-06-21T17:45:30Z</dcterms:modified>
</cp:coreProperties>
</file>