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5" r:id="rId16"/>
    <p:sldId id="276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01-Jun-20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01-Jun-20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01-Jun-20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01-Jun-20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01-Jun-20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01-Jun-20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01-Jun-20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01-Jun-20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01-Jun-20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01-Jun-20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01-Jun-20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01-Jun-20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52400"/>
            <a:ext cx="7772400" cy="1470025"/>
          </a:xfrm>
        </p:spPr>
        <p:txBody>
          <a:bodyPr/>
          <a:lstStyle/>
          <a:p>
            <a:r>
              <a:rPr lang="en-US" dirty="0" smtClean="0"/>
              <a:t>Non Excretory functions of Kidney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5400" y="5029200"/>
            <a:ext cx="6400800" cy="1752600"/>
          </a:xfrm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Dr Pramod Kumar</a:t>
            </a:r>
          </a:p>
          <a:p>
            <a:r>
              <a:rPr lang="en-US" dirty="0" err="1" smtClean="0">
                <a:solidFill>
                  <a:schemeClr val="tx1"/>
                </a:solidFill>
              </a:rPr>
              <a:t>Asstt</a:t>
            </a:r>
            <a:r>
              <a:rPr lang="en-US" dirty="0" smtClean="0">
                <a:solidFill>
                  <a:schemeClr val="tx1"/>
                </a:solidFill>
              </a:rPr>
              <a:t>. Professor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Department of </a:t>
            </a:r>
            <a:r>
              <a:rPr lang="en-US" dirty="0" err="1" smtClean="0">
                <a:solidFill>
                  <a:schemeClr val="tx1"/>
                </a:solidFill>
              </a:rPr>
              <a:t>Vety</a:t>
            </a:r>
            <a:r>
              <a:rPr lang="en-US" dirty="0" smtClean="0">
                <a:solidFill>
                  <a:schemeClr val="tx1"/>
                </a:solidFill>
              </a:rPr>
              <a:t>. Physiology</a:t>
            </a:r>
          </a:p>
          <a:p>
            <a:endParaRPr lang="en-US" dirty="0"/>
          </a:p>
        </p:txBody>
      </p:sp>
      <p:pic>
        <p:nvPicPr>
          <p:cNvPr id="4" name="Picture 2" descr="C:\Users\Hp\Desktop\maxresdefaul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" y="1524000"/>
            <a:ext cx="8229600" cy="3276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1143000"/>
          </a:xfrm>
        </p:spPr>
        <p:txBody>
          <a:bodyPr/>
          <a:lstStyle/>
          <a:p>
            <a:r>
              <a:rPr lang="en-US" dirty="0" smtClean="0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990600"/>
            <a:ext cx="8839200" cy="25908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dirty="0" smtClean="0"/>
              <a:t>	Gross structure of Kidney</a:t>
            </a:r>
          </a:p>
          <a:p>
            <a:pPr>
              <a:buNone/>
            </a:pPr>
            <a:r>
              <a:rPr lang="en-US" dirty="0" smtClean="0"/>
              <a:t>	Bean shaped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Hilus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layers (outer cortex and inner medulla) </a:t>
            </a:r>
            <a:endParaRPr lang="en-US" dirty="0"/>
          </a:p>
        </p:txBody>
      </p:sp>
      <p:pic>
        <p:nvPicPr>
          <p:cNvPr id="25602" name="Picture 2" descr="Anatomy kidney Royalty Free Vector Image - VectorSto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9200" y="3331083"/>
            <a:ext cx="6629400" cy="352691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228600"/>
            <a:ext cx="8763000" cy="6477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dirty="0" err="1" smtClean="0"/>
              <a:t>Nephron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Structural and functional unit of the kidneys</a:t>
            </a:r>
          </a:p>
          <a:p>
            <a:pPr>
              <a:buNone/>
            </a:pPr>
            <a:r>
              <a:rPr lang="en-US" dirty="0" smtClean="0"/>
              <a:t>	Each kidney has 1 million </a:t>
            </a:r>
            <a:r>
              <a:rPr lang="en-US" dirty="0" err="1" smtClean="0"/>
              <a:t>nephrons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Each </a:t>
            </a:r>
            <a:r>
              <a:rPr lang="en-US" dirty="0" err="1" smtClean="0"/>
              <a:t>nephron</a:t>
            </a:r>
            <a:r>
              <a:rPr lang="en-US" dirty="0" smtClean="0"/>
              <a:t> is about 5 cm long</a:t>
            </a:r>
          </a:p>
          <a:p>
            <a:pPr>
              <a:buNone/>
            </a:pPr>
            <a:r>
              <a:rPr lang="en-US" dirty="0" smtClean="0"/>
              <a:t>	Total length of </a:t>
            </a:r>
            <a:r>
              <a:rPr lang="en-US" dirty="0" err="1" smtClean="0"/>
              <a:t>nephrons</a:t>
            </a:r>
            <a:r>
              <a:rPr lang="en-US" dirty="0" smtClean="0"/>
              <a:t> is about 100 </a:t>
            </a:r>
            <a:r>
              <a:rPr lang="en-US" dirty="0" err="1" smtClean="0"/>
              <a:t>kms</a:t>
            </a:r>
            <a:r>
              <a:rPr lang="en-US" dirty="0" smtClean="0"/>
              <a:t> 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4" name="Picture 1" descr="C:\Users\Hp\Desktop\kidney-nephrons-water-substances-urine-bloo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71600" y="3166157"/>
            <a:ext cx="6019800" cy="361564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52400" y="76200"/>
            <a:ext cx="8839200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/>
              <a:t>Filtration surface</a:t>
            </a:r>
          </a:p>
          <a:p>
            <a:pPr algn="ctr"/>
            <a:endParaRPr lang="en-US" sz="3600" dirty="0" smtClean="0"/>
          </a:p>
          <a:p>
            <a:pPr algn="just">
              <a:buFont typeface="Wingdings" pitchFamily="2" charset="2"/>
              <a:buChar char="Ø"/>
            </a:pPr>
            <a:r>
              <a:rPr lang="en-US" sz="2800" dirty="0" smtClean="0"/>
              <a:t>composed of the loops of the capillaries</a:t>
            </a:r>
          </a:p>
          <a:p>
            <a:pPr algn="just">
              <a:buFont typeface="Wingdings" pitchFamily="2" charset="2"/>
              <a:buChar char="Ø"/>
            </a:pPr>
            <a:endParaRPr lang="en-US" sz="2800" dirty="0" smtClean="0"/>
          </a:p>
          <a:p>
            <a:pPr algn="just">
              <a:buFont typeface="Wingdings" pitchFamily="2" charset="2"/>
              <a:buChar char="Ø"/>
            </a:pPr>
            <a:r>
              <a:rPr lang="en-US" sz="2800" dirty="0" smtClean="0"/>
              <a:t>Arises from the afferent arteriole of each </a:t>
            </a:r>
            <a:r>
              <a:rPr lang="en-US" sz="2800" dirty="0" err="1" smtClean="0"/>
              <a:t>nephron</a:t>
            </a:r>
            <a:endParaRPr lang="en-US" sz="2800" dirty="0" smtClean="0"/>
          </a:p>
          <a:p>
            <a:pPr algn="just">
              <a:buFont typeface="Wingdings" pitchFamily="2" charset="2"/>
              <a:buChar char="Ø"/>
            </a:pPr>
            <a:endParaRPr lang="en-US" sz="2800" dirty="0" smtClean="0"/>
          </a:p>
          <a:p>
            <a:pPr algn="just">
              <a:buFont typeface="Wingdings" pitchFamily="2" charset="2"/>
              <a:buChar char="Ø"/>
            </a:pPr>
            <a:r>
              <a:rPr lang="en-US" sz="2800" dirty="0" err="1" smtClean="0"/>
              <a:t>Glomerular</a:t>
            </a:r>
            <a:r>
              <a:rPr lang="en-US" sz="2800" dirty="0" smtClean="0"/>
              <a:t> capsule is the bowman’s capsule</a:t>
            </a:r>
          </a:p>
          <a:p>
            <a:pPr algn="just">
              <a:buFont typeface="Wingdings" pitchFamily="2" charset="2"/>
              <a:buChar char="Ø"/>
            </a:pPr>
            <a:endParaRPr lang="en-US" sz="2800" dirty="0" smtClean="0"/>
          </a:p>
          <a:p>
            <a:pPr algn="just">
              <a:buFont typeface="Wingdings" pitchFamily="2" charset="2"/>
              <a:buChar char="Ø"/>
            </a:pPr>
            <a:r>
              <a:rPr lang="en-US" sz="2800" dirty="0" err="1" smtClean="0"/>
              <a:t>Glomerulus</a:t>
            </a:r>
            <a:r>
              <a:rPr lang="en-US" sz="2800" dirty="0" smtClean="0"/>
              <a:t> and the Bowman’s capsule together called the </a:t>
            </a:r>
            <a:r>
              <a:rPr lang="en-US" sz="2800" dirty="0" err="1" smtClean="0"/>
              <a:t>malpighian</a:t>
            </a:r>
            <a:r>
              <a:rPr lang="en-US" sz="2800" dirty="0" smtClean="0"/>
              <a:t> body</a:t>
            </a:r>
          </a:p>
          <a:p>
            <a:pPr algn="just">
              <a:buFont typeface="Wingdings" pitchFamily="2" charset="2"/>
              <a:buChar char="Ø"/>
            </a:pPr>
            <a:endParaRPr lang="en-US" sz="2800" dirty="0" smtClean="0"/>
          </a:p>
          <a:p>
            <a:pPr algn="just">
              <a:buFont typeface="Wingdings" pitchFamily="2" charset="2"/>
              <a:buChar char="Ø"/>
            </a:pPr>
            <a:r>
              <a:rPr lang="en-US" sz="2800" dirty="0" smtClean="0"/>
              <a:t>Endothelial wall shows fenestrations of 40-100nm in dia. prevents the large molecules to escape into the filtrate</a:t>
            </a:r>
          </a:p>
          <a:p>
            <a:pPr algn="just">
              <a:buFont typeface="Wingdings" pitchFamily="2" charset="2"/>
              <a:buChar char="Ø"/>
            </a:pPr>
            <a:endParaRPr lang="en-US" sz="2800" dirty="0" smtClean="0"/>
          </a:p>
          <a:p>
            <a:pPr algn="just">
              <a:buFont typeface="Wingdings" pitchFamily="2" charset="2"/>
              <a:buChar char="Ø"/>
            </a:pPr>
            <a:r>
              <a:rPr lang="en-US" sz="2800" dirty="0" smtClean="0"/>
              <a:t>after </a:t>
            </a:r>
            <a:r>
              <a:rPr lang="en-US" sz="2800" dirty="0" err="1" smtClean="0"/>
              <a:t>reabsorption</a:t>
            </a:r>
            <a:r>
              <a:rPr lang="en-US" sz="2800" dirty="0" smtClean="0"/>
              <a:t> and secretion, fluid becomes urine.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763000" cy="65532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3600" u="sng" dirty="0" smtClean="0"/>
              <a:t>Proximal convoluted tubules</a:t>
            </a:r>
          </a:p>
          <a:p>
            <a:pPr algn="ctr">
              <a:buNone/>
            </a:pPr>
            <a:endParaRPr lang="en-US" sz="3600" u="sng" dirty="0" smtClean="0"/>
          </a:p>
          <a:p>
            <a:pPr algn="just">
              <a:buFont typeface="Wingdings" pitchFamily="2" charset="2"/>
              <a:buChar char="ü"/>
            </a:pPr>
            <a:r>
              <a:rPr lang="en-US" dirty="0" smtClean="0"/>
              <a:t> first portion of the tubule</a:t>
            </a:r>
          </a:p>
          <a:p>
            <a:pPr algn="just">
              <a:buFont typeface="Wingdings" pitchFamily="2" charset="2"/>
              <a:buChar char="ü"/>
            </a:pPr>
            <a:endParaRPr lang="en-US" dirty="0" smtClean="0"/>
          </a:p>
          <a:p>
            <a:pPr algn="just">
              <a:buFont typeface="Wingdings" pitchFamily="2" charset="2"/>
              <a:buChar char="ü"/>
            </a:pPr>
            <a:r>
              <a:rPr lang="en-US" dirty="0" smtClean="0"/>
              <a:t>lined by the cells, look like truncated pyramids</a:t>
            </a:r>
          </a:p>
          <a:p>
            <a:pPr algn="just">
              <a:buFont typeface="Wingdings" pitchFamily="2" charset="2"/>
              <a:buChar char="ü"/>
            </a:pPr>
            <a:endParaRPr lang="en-US" dirty="0" smtClean="0"/>
          </a:p>
          <a:p>
            <a:pPr algn="just">
              <a:buFont typeface="Wingdings" pitchFamily="2" charset="2"/>
              <a:buChar char="ü"/>
            </a:pPr>
            <a:r>
              <a:rPr lang="en-US" dirty="0" smtClean="0"/>
              <a:t>large no of </a:t>
            </a:r>
            <a:r>
              <a:rPr lang="en-US" dirty="0" err="1" smtClean="0"/>
              <a:t>microvilli</a:t>
            </a:r>
            <a:r>
              <a:rPr lang="en-US" dirty="0" smtClean="0"/>
              <a:t> to filtrate by active transport </a:t>
            </a:r>
          </a:p>
          <a:p>
            <a:pPr algn="just">
              <a:buFont typeface="Wingdings" pitchFamily="2" charset="2"/>
              <a:buChar char="ü"/>
            </a:pPr>
            <a:endParaRPr lang="en-US" dirty="0" smtClean="0"/>
          </a:p>
          <a:p>
            <a:pPr algn="just">
              <a:buFont typeface="Wingdings" pitchFamily="2" charset="2"/>
              <a:buChar char="ü"/>
            </a:pPr>
            <a:r>
              <a:rPr lang="en-US" dirty="0" smtClean="0"/>
              <a:t>absorbs 2/3 of the </a:t>
            </a:r>
            <a:r>
              <a:rPr lang="en-US" dirty="0" err="1" smtClean="0"/>
              <a:t>glomerular</a:t>
            </a:r>
            <a:r>
              <a:rPr lang="en-US" dirty="0" smtClean="0"/>
              <a:t> filtrate. 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304800"/>
            <a:ext cx="8686800" cy="61722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3600" u="sng" dirty="0" smtClean="0"/>
              <a:t>loop of </a:t>
            </a:r>
            <a:r>
              <a:rPr lang="en-US" sz="3600" u="sng" dirty="0" err="1" smtClean="0"/>
              <a:t>Henle</a:t>
            </a:r>
            <a:endParaRPr lang="en-US" sz="3600" u="sng" dirty="0" smtClean="0"/>
          </a:p>
          <a:p>
            <a:pPr algn="ctr">
              <a:buNone/>
            </a:pPr>
            <a:endParaRPr lang="en-US" u="sng" dirty="0" smtClean="0"/>
          </a:p>
          <a:p>
            <a:pPr algn="just">
              <a:buFont typeface="Wingdings" pitchFamily="2" charset="2"/>
              <a:buChar char="q"/>
            </a:pPr>
            <a:r>
              <a:rPr lang="en-US" dirty="0" smtClean="0"/>
              <a:t>PCT narrows abruptly to continue loop of </a:t>
            </a:r>
            <a:r>
              <a:rPr lang="en-US" dirty="0" err="1" smtClean="0"/>
              <a:t>Henle</a:t>
            </a:r>
            <a:endParaRPr lang="en-US" dirty="0" smtClean="0"/>
          </a:p>
          <a:p>
            <a:pPr algn="just">
              <a:buFont typeface="Wingdings" pitchFamily="2" charset="2"/>
              <a:buChar char="q"/>
            </a:pPr>
            <a:endParaRPr lang="en-US" dirty="0" smtClean="0"/>
          </a:p>
          <a:p>
            <a:pPr algn="just">
              <a:buFont typeface="Wingdings" pitchFamily="2" charset="2"/>
              <a:buChar char="q"/>
            </a:pPr>
            <a:r>
              <a:rPr lang="en-US" dirty="0" smtClean="0"/>
              <a:t>majority of </a:t>
            </a:r>
            <a:r>
              <a:rPr lang="en-US" dirty="0" err="1" smtClean="0"/>
              <a:t>nephrons</a:t>
            </a:r>
            <a:r>
              <a:rPr lang="en-US" dirty="0" smtClean="0"/>
              <a:t> originate in the cortex the loops of </a:t>
            </a:r>
            <a:r>
              <a:rPr lang="en-US" dirty="0" err="1" smtClean="0"/>
              <a:t>Henle</a:t>
            </a:r>
            <a:r>
              <a:rPr lang="en-US" dirty="0" smtClean="0"/>
              <a:t> are short</a:t>
            </a:r>
          </a:p>
          <a:p>
            <a:pPr algn="just">
              <a:buFont typeface="Wingdings" pitchFamily="2" charset="2"/>
              <a:buChar char="q"/>
            </a:pPr>
            <a:endParaRPr lang="en-US" dirty="0" smtClean="0"/>
          </a:p>
          <a:p>
            <a:pPr algn="just">
              <a:buFont typeface="Wingdings" pitchFamily="2" charset="2"/>
              <a:buChar char="q"/>
            </a:pPr>
            <a:r>
              <a:rPr lang="en-US" dirty="0" smtClean="0"/>
              <a:t>the </a:t>
            </a:r>
            <a:r>
              <a:rPr lang="en-US" dirty="0" err="1" smtClean="0"/>
              <a:t>nephrons</a:t>
            </a:r>
            <a:r>
              <a:rPr lang="en-US" dirty="0" smtClean="0"/>
              <a:t>, originate in the junction of cortex and medulla have long loops of </a:t>
            </a:r>
            <a:r>
              <a:rPr lang="en-US" dirty="0" err="1" smtClean="0"/>
              <a:t>henle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228600"/>
            <a:ext cx="8686800" cy="6477000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en-US" sz="3600" u="sng" dirty="0" smtClean="0"/>
              <a:t>Distal convoluted tubules</a:t>
            </a:r>
          </a:p>
          <a:p>
            <a:pPr>
              <a:buNone/>
            </a:pPr>
            <a:r>
              <a:rPr lang="en-US" dirty="0" smtClean="0"/>
              <a:t>	</a:t>
            </a:r>
          </a:p>
          <a:p>
            <a:pPr algn="just">
              <a:buFont typeface="Wingdings" pitchFamily="2" charset="2"/>
              <a:buChar char="v"/>
            </a:pPr>
            <a:r>
              <a:rPr lang="en-US" dirty="0" smtClean="0"/>
              <a:t>metabolic activity is moderate</a:t>
            </a:r>
          </a:p>
          <a:p>
            <a:pPr algn="just">
              <a:buFont typeface="Wingdings" pitchFamily="2" charset="2"/>
              <a:buChar char="v"/>
            </a:pPr>
            <a:endParaRPr lang="en-US" dirty="0" smtClean="0"/>
          </a:p>
          <a:p>
            <a:pPr algn="just">
              <a:buFont typeface="Wingdings" pitchFamily="2" charset="2"/>
              <a:buChar char="v"/>
            </a:pPr>
            <a:r>
              <a:rPr lang="en-US" dirty="0" smtClean="0"/>
              <a:t>reabsorbs less than 15% of the filtrate</a:t>
            </a:r>
          </a:p>
          <a:p>
            <a:pPr algn="just">
              <a:buFont typeface="Wingdings" pitchFamily="2" charset="2"/>
              <a:buChar char="v"/>
            </a:pPr>
            <a:endParaRPr lang="en-US" dirty="0" smtClean="0"/>
          </a:p>
          <a:p>
            <a:pPr algn="just">
              <a:buFont typeface="Wingdings" pitchFamily="2" charset="2"/>
              <a:buChar char="v"/>
            </a:pPr>
            <a:r>
              <a:rPr lang="en-US" dirty="0" smtClean="0"/>
              <a:t>poor permeability</a:t>
            </a:r>
          </a:p>
          <a:p>
            <a:pPr algn="just">
              <a:buFont typeface="Wingdings" pitchFamily="2" charset="2"/>
              <a:buChar char="v"/>
            </a:pPr>
            <a:endParaRPr lang="en-US" dirty="0" smtClean="0"/>
          </a:p>
          <a:p>
            <a:pPr algn="just">
              <a:buFont typeface="Wingdings" pitchFamily="2" charset="2"/>
              <a:buChar char="v"/>
            </a:pPr>
            <a:r>
              <a:rPr lang="en-US" dirty="0" smtClean="0"/>
              <a:t>reabsorbs against high electrochemical gradients </a:t>
            </a:r>
          </a:p>
          <a:p>
            <a:pPr algn="just">
              <a:buFont typeface="Wingdings" pitchFamily="2" charset="2"/>
              <a:buChar char="v"/>
            </a:pPr>
            <a:endParaRPr lang="en-US" dirty="0" smtClean="0"/>
          </a:p>
          <a:p>
            <a:pPr algn="just">
              <a:buFont typeface="Wingdings" pitchFamily="2" charset="2"/>
              <a:buChar char="v"/>
            </a:pPr>
            <a:r>
              <a:rPr lang="en-US" dirty="0" smtClean="0"/>
              <a:t>Important part in final composition of the urine </a:t>
            </a:r>
          </a:p>
          <a:p>
            <a:pPr algn="just">
              <a:buFont typeface="Wingdings" pitchFamily="2" charset="2"/>
              <a:buChar char="v"/>
            </a:pPr>
            <a:endParaRPr lang="en-US" dirty="0" smtClean="0"/>
          </a:p>
          <a:p>
            <a:pPr algn="just">
              <a:buFont typeface="Wingdings" pitchFamily="2" charset="2"/>
              <a:buChar char="v"/>
            </a:pPr>
            <a:r>
              <a:rPr lang="en-US" dirty="0" smtClean="0"/>
              <a:t>macula </a:t>
            </a:r>
            <a:r>
              <a:rPr lang="en-US" dirty="0" err="1" smtClean="0"/>
              <a:t>densa</a:t>
            </a:r>
            <a:r>
              <a:rPr lang="en-US" dirty="0" smtClean="0"/>
              <a:t> is the small part of the DCT near the afferent </a:t>
            </a:r>
            <a:r>
              <a:rPr lang="en-US" dirty="0" err="1" smtClean="0"/>
              <a:t>areteriole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228600"/>
            <a:ext cx="8839200" cy="6477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3600" u="sng" dirty="0" smtClean="0"/>
              <a:t>Collecting ducts</a:t>
            </a:r>
          </a:p>
          <a:p>
            <a:pPr algn="ctr">
              <a:buNone/>
            </a:pPr>
            <a:endParaRPr lang="en-US" sz="3600" u="sng" dirty="0" smtClean="0"/>
          </a:p>
          <a:p>
            <a:pPr algn="just">
              <a:buFont typeface="Wingdings" pitchFamily="2" charset="2"/>
              <a:buChar char="§"/>
            </a:pPr>
            <a:r>
              <a:rPr lang="en-US" dirty="0" smtClean="0"/>
              <a:t>proximal part of collecting tubules are very similar to the distal part of the distal tubule </a:t>
            </a:r>
          </a:p>
          <a:p>
            <a:pPr algn="just">
              <a:buFont typeface="Wingdings" pitchFamily="2" charset="2"/>
              <a:buChar char="§"/>
            </a:pPr>
            <a:endParaRPr lang="en-US" dirty="0" smtClean="0">
              <a:sym typeface="Symbol"/>
            </a:endParaRPr>
          </a:p>
          <a:p>
            <a:pPr algn="just">
              <a:buFont typeface="Wingdings" pitchFamily="2" charset="2"/>
              <a:buChar char="§"/>
            </a:pPr>
            <a:r>
              <a:rPr lang="en-US" dirty="0" smtClean="0"/>
              <a:t>become columnar and less mitochondria are present</a:t>
            </a:r>
          </a:p>
          <a:p>
            <a:pPr algn="just">
              <a:buFont typeface="Wingdings" pitchFamily="2" charset="2"/>
              <a:buChar char="§"/>
            </a:pPr>
            <a:endParaRPr lang="en-US" dirty="0" smtClean="0"/>
          </a:p>
          <a:p>
            <a:pPr algn="just">
              <a:buFont typeface="Wingdings" pitchFamily="2" charset="2"/>
              <a:buChar char="§"/>
            </a:pPr>
            <a:r>
              <a:rPr lang="en-US" dirty="0" smtClean="0"/>
              <a:t>less hormone mediated </a:t>
            </a:r>
            <a:r>
              <a:rPr lang="en-US" dirty="0" err="1" smtClean="0"/>
              <a:t>reabsorption</a:t>
            </a:r>
            <a:r>
              <a:rPr lang="en-US" dirty="0" smtClean="0"/>
              <a:t> of the filtrate. 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90600"/>
          </a:xfrm>
        </p:spPr>
        <p:txBody>
          <a:bodyPr/>
          <a:lstStyle/>
          <a:p>
            <a:r>
              <a:rPr lang="en-US" dirty="0" smtClean="0"/>
              <a:t>Non excretory function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676400"/>
            <a:ext cx="8686800" cy="4419600"/>
          </a:xfrm>
        </p:spPr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en-US" dirty="0" smtClean="0"/>
              <a:t>Secretion of hormones</a:t>
            </a:r>
          </a:p>
          <a:p>
            <a:pPr algn="just">
              <a:buFont typeface="Wingdings" pitchFamily="2" charset="2"/>
              <a:buChar char="q"/>
            </a:pPr>
            <a:endParaRPr lang="en-US" dirty="0" smtClean="0"/>
          </a:p>
          <a:p>
            <a:pPr algn="just">
              <a:buFont typeface="Wingdings" pitchFamily="2" charset="2"/>
              <a:buChar char="q"/>
            </a:pPr>
            <a:r>
              <a:rPr lang="en-US" dirty="0" smtClean="0"/>
              <a:t>Secretion of erythropoietin</a:t>
            </a:r>
          </a:p>
          <a:p>
            <a:pPr algn="just">
              <a:buFont typeface="Wingdings" pitchFamily="2" charset="2"/>
              <a:buChar char="q"/>
            </a:pPr>
            <a:endParaRPr lang="en-US" dirty="0" smtClean="0"/>
          </a:p>
          <a:p>
            <a:pPr algn="just">
              <a:buFont typeface="Wingdings" pitchFamily="2" charset="2"/>
              <a:buChar char="q"/>
            </a:pPr>
            <a:r>
              <a:rPr lang="en-US" dirty="0" smtClean="0"/>
              <a:t>Secretion of </a:t>
            </a:r>
            <a:r>
              <a:rPr lang="en-US" dirty="0" err="1" smtClean="0"/>
              <a:t>renin</a:t>
            </a:r>
            <a:endParaRPr lang="en-US" dirty="0" smtClean="0"/>
          </a:p>
          <a:p>
            <a:pPr algn="just">
              <a:buFont typeface="Wingdings" pitchFamily="2" charset="2"/>
              <a:buChar char="q"/>
            </a:pPr>
            <a:endParaRPr lang="en-US" dirty="0" smtClean="0"/>
          </a:p>
          <a:p>
            <a:pPr algn="just">
              <a:buFont typeface="Wingdings" pitchFamily="2" charset="2"/>
              <a:buChar char="q"/>
            </a:pPr>
            <a:r>
              <a:rPr lang="en-US" dirty="0" smtClean="0"/>
              <a:t>Secretion of the active form of vitamin D (</a:t>
            </a:r>
            <a:r>
              <a:rPr lang="en-US" dirty="0" err="1" smtClean="0"/>
              <a:t>calcitriol</a:t>
            </a:r>
            <a:r>
              <a:rPr lang="en-US" dirty="0" smtClean="0"/>
              <a:t>) and prostaglandins. </a:t>
            </a:r>
          </a:p>
          <a:p>
            <a:pPr algn="just">
              <a:buFont typeface="Wingdings" pitchFamily="2" charset="2"/>
              <a:buChar char="q"/>
            </a:pPr>
            <a:endParaRPr lang="en-US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838200"/>
          </a:xfrm>
        </p:spPr>
        <p:txBody>
          <a:bodyPr/>
          <a:lstStyle/>
          <a:p>
            <a:r>
              <a:rPr lang="en-US" dirty="0" err="1" smtClean="0"/>
              <a:t>Gluconeogenesis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914400"/>
            <a:ext cx="8763000" cy="5791200"/>
          </a:xfrm>
        </p:spPr>
        <p:txBody>
          <a:bodyPr>
            <a:normAutofit fontScale="92500" lnSpcReduction="10000"/>
          </a:bodyPr>
          <a:lstStyle/>
          <a:p>
            <a:pPr algn="just">
              <a:buFont typeface="Wingdings" pitchFamily="2" charset="2"/>
              <a:buChar char="§"/>
            </a:pPr>
            <a:r>
              <a:rPr lang="en-US" dirty="0" smtClean="0"/>
              <a:t>Kidney produces glucose from lactate, glycerol and glutamine.</a:t>
            </a:r>
          </a:p>
          <a:p>
            <a:pPr algn="just">
              <a:buFont typeface="Wingdings" pitchFamily="2" charset="2"/>
              <a:buChar char="§"/>
            </a:pPr>
            <a:endParaRPr lang="en-US" dirty="0" smtClean="0"/>
          </a:p>
          <a:p>
            <a:pPr algn="just">
              <a:buFont typeface="Wingdings" pitchFamily="2" charset="2"/>
              <a:buChar char="§"/>
            </a:pPr>
            <a:r>
              <a:rPr lang="en-US" dirty="0" smtClean="0"/>
              <a:t>responsible for </a:t>
            </a:r>
            <a:r>
              <a:rPr lang="en-US" dirty="0" err="1" smtClean="0"/>
              <a:t>gluconeogenesis</a:t>
            </a:r>
            <a:r>
              <a:rPr lang="en-US" dirty="0" smtClean="0"/>
              <a:t> in fasting condition.</a:t>
            </a:r>
          </a:p>
          <a:p>
            <a:pPr algn="just">
              <a:buFont typeface="Wingdings" pitchFamily="2" charset="2"/>
              <a:buChar char="§"/>
            </a:pPr>
            <a:endParaRPr lang="en-US" dirty="0" smtClean="0"/>
          </a:p>
          <a:p>
            <a:pPr algn="just">
              <a:buFont typeface="Wingdings" pitchFamily="2" charset="2"/>
              <a:buChar char="§"/>
            </a:pPr>
            <a:r>
              <a:rPr lang="en-US" dirty="0" smtClean="0"/>
              <a:t>Regulates glucose production through insulin</a:t>
            </a:r>
          </a:p>
          <a:p>
            <a:pPr algn="just">
              <a:buFont typeface="Wingdings" pitchFamily="2" charset="2"/>
              <a:buChar char="§"/>
            </a:pPr>
            <a:endParaRPr lang="en-US" dirty="0" smtClean="0"/>
          </a:p>
          <a:p>
            <a:pPr algn="just">
              <a:buFont typeface="Wingdings" pitchFamily="2" charset="2"/>
              <a:buChar char="§"/>
            </a:pPr>
            <a:r>
              <a:rPr lang="en-US" dirty="0" err="1" smtClean="0"/>
              <a:t>catecholamines</a:t>
            </a:r>
            <a:r>
              <a:rPr lang="en-US" dirty="0" smtClean="0"/>
              <a:t> and other hormones.</a:t>
            </a:r>
          </a:p>
          <a:p>
            <a:pPr algn="just">
              <a:buFont typeface="Wingdings" pitchFamily="2" charset="2"/>
              <a:buChar char="§"/>
            </a:pPr>
            <a:endParaRPr lang="en-US" dirty="0" smtClean="0"/>
          </a:p>
          <a:p>
            <a:pPr algn="just">
              <a:buFont typeface="Wingdings" pitchFamily="2" charset="2"/>
              <a:buChar char="§"/>
            </a:pPr>
            <a:r>
              <a:rPr lang="en-US" dirty="0" smtClean="0"/>
              <a:t>Renal </a:t>
            </a:r>
            <a:r>
              <a:rPr lang="en-US" dirty="0" err="1" smtClean="0"/>
              <a:t>gluconeogenesis</a:t>
            </a:r>
            <a:r>
              <a:rPr lang="en-US" dirty="0" smtClean="0"/>
              <a:t> takes place in the renal cortex.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228600"/>
            <a:ext cx="8839200" cy="6477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3600" u="sng" dirty="0" smtClean="0"/>
              <a:t>Homeostasis</a:t>
            </a:r>
          </a:p>
          <a:p>
            <a:pPr algn="just">
              <a:buFont typeface="Wingdings" pitchFamily="2" charset="2"/>
              <a:buChar char="Ø"/>
            </a:pPr>
            <a:r>
              <a:rPr lang="en-US" dirty="0" smtClean="0"/>
              <a:t>homeostatic control through renal excretion</a:t>
            </a:r>
          </a:p>
          <a:p>
            <a:pPr algn="just">
              <a:buFont typeface="Wingdings" pitchFamily="2" charset="2"/>
              <a:buChar char="Ø"/>
            </a:pPr>
            <a:endParaRPr lang="en-US" dirty="0" smtClean="0"/>
          </a:p>
          <a:p>
            <a:pPr algn="just">
              <a:buFont typeface="Wingdings" pitchFamily="2" charset="2"/>
              <a:buChar char="Ø"/>
            </a:pPr>
            <a:r>
              <a:rPr lang="en-US" dirty="0" smtClean="0"/>
              <a:t>action of ADH and ANP</a:t>
            </a:r>
          </a:p>
          <a:p>
            <a:pPr algn="just">
              <a:buFont typeface="Wingdings" pitchFamily="2" charset="2"/>
              <a:buChar char="Ø"/>
            </a:pPr>
            <a:endParaRPr lang="en-US" dirty="0" smtClean="0"/>
          </a:p>
          <a:p>
            <a:pPr algn="just">
              <a:buFont typeface="Wingdings" pitchFamily="2" charset="2"/>
              <a:buChar char="Ø"/>
            </a:pPr>
            <a:r>
              <a:rPr lang="en-US" dirty="0" smtClean="0"/>
              <a:t>abnormal excretion of Na imply </a:t>
            </a:r>
            <a:r>
              <a:rPr lang="en-US" dirty="0" err="1" smtClean="0"/>
              <a:t>glomerular</a:t>
            </a:r>
            <a:r>
              <a:rPr lang="en-US" dirty="0" smtClean="0"/>
              <a:t> dysfunction. </a:t>
            </a:r>
          </a:p>
          <a:p>
            <a:pPr algn="just">
              <a:buNone/>
            </a:pPr>
            <a:endParaRPr lang="en-US" dirty="0" smtClean="0"/>
          </a:p>
          <a:p>
            <a:pPr algn="just">
              <a:buNone/>
            </a:pPr>
            <a:r>
              <a:rPr lang="en-US" dirty="0" smtClean="0"/>
              <a:t>	Urinary excretion rate = Filtration rate – </a:t>
            </a:r>
            <a:r>
              <a:rPr lang="en-US" dirty="0" err="1" smtClean="0"/>
              <a:t>Reabsorption</a:t>
            </a:r>
            <a:r>
              <a:rPr lang="en-US" dirty="0" smtClean="0"/>
              <a:t> rate + Secretion rate 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914400"/>
          </a:xfrm>
        </p:spPr>
        <p:txBody>
          <a:bodyPr>
            <a:normAutofit/>
          </a:bodyPr>
          <a:lstStyle/>
          <a:p>
            <a:r>
              <a:rPr lang="en-US" dirty="0" smtClean="0"/>
              <a:t>Steps for formation of urine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914400"/>
            <a:ext cx="8686800" cy="5715000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dirty="0" smtClean="0"/>
              <a:t>Filtration</a:t>
            </a:r>
          </a:p>
          <a:p>
            <a:pPr algn="just"/>
            <a:endParaRPr lang="en-US" dirty="0" smtClean="0"/>
          </a:p>
          <a:p>
            <a:pPr algn="just"/>
            <a:r>
              <a:rPr lang="en-US" dirty="0" err="1" smtClean="0"/>
              <a:t>Reabsorption</a:t>
            </a:r>
            <a:endParaRPr lang="en-US" dirty="0" smtClean="0"/>
          </a:p>
          <a:p>
            <a:pPr algn="just"/>
            <a:endParaRPr lang="en-US" dirty="0" smtClean="0"/>
          </a:p>
          <a:p>
            <a:pPr algn="just"/>
            <a:r>
              <a:rPr lang="en-US" dirty="0" smtClean="0"/>
              <a:t>Indirect </a:t>
            </a:r>
            <a:r>
              <a:rPr lang="en-US" dirty="0" err="1" smtClean="0"/>
              <a:t>reabsorption</a:t>
            </a:r>
            <a:endParaRPr lang="en-US" dirty="0" smtClean="0"/>
          </a:p>
          <a:p>
            <a:pPr algn="just"/>
            <a:endParaRPr lang="en-US" dirty="0" smtClean="0"/>
          </a:p>
          <a:p>
            <a:pPr algn="just"/>
            <a:r>
              <a:rPr lang="en-US" dirty="0" smtClean="0"/>
              <a:t>Bicarbonate</a:t>
            </a:r>
          </a:p>
          <a:p>
            <a:pPr algn="just"/>
            <a:endParaRPr lang="en-US" dirty="0" smtClean="0"/>
          </a:p>
          <a:p>
            <a:pPr algn="just"/>
            <a:r>
              <a:rPr lang="en-US" dirty="0" smtClean="0"/>
              <a:t>Hormones</a:t>
            </a:r>
          </a:p>
          <a:p>
            <a:pPr algn="just">
              <a:buNone/>
            </a:pPr>
            <a:endParaRPr lang="en-US" dirty="0" smtClean="0"/>
          </a:p>
          <a:p>
            <a:pPr algn="just"/>
            <a:r>
              <a:rPr lang="en-US" dirty="0" smtClean="0"/>
              <a:t>Secretion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762000"/>
          </a:xfrm>
        </p:spPr>
        <p:txBody>
          <a:bodyPr/>
          <a:lstStyle/>
          <a:p>
            <a:r>
              <a:rPr lang="en-US" dirty="0" smtClean="0"/>
              <a:t>Filtration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914400"/>
            <a:ext cx="8610600" cy="5791200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en-US" dirty="0" smtClean="0"/>
              <a:t>blood </a:t>
            </a:r>
            <a:r>
              <a:rPr lang="en-US" dirty="0" smtClean="0"/>
              <a:t>is filtered by </a:t>
            </a:r>
            <a:r>
              <a:rPr lang="en-US" dirty="0" err="1" smtClean="0"/>
              <a:t>nephrons</a:t>
            </a:r>
            <a:r>
              <a:rPr lang="en-US" dirty="0" smtClean="0"/>
              <a:t> – </a:t>
            </a:r>
            <a:r>
              <a:rPr lang="en-US" dirty="0" err="1" smtClean="0"/>
              <a:t>ultrafiltration</a:t>
            </a:r>
            <a:r>
              <a:rPr lang="en-US" dirty="0" smtClean="0"/>
              <a:t> enter </a:t>
            </a:r>
            <a:r>
              <a:rPr lang="en-US" dirty="0" smtClean="0"/>
              <a:t>Bowman's space</a:t>
            </a:r>
            <a:r>
              <a:rPr lang="en-US" dirty="0" smtClean="0"/>
              <a:t>.</a:t>
            </a:r>
          </a:p>
          <a:p>
            <a:pPr algn="just">
              <a:buFont typeface="Wingdings" pitchFamily="2" charset="2"/>
              <a:buChar char="Ø"/>
            </a:pPr>
            <a:r>
              <a:rPr lang="en-US" dirty="0" smtClean="0"/>
              <a:t>f</a:t>
            </a:r>
            <a:r>
              <a:rPr lang="en-US" dirty="0" smtClean="0"/>
              <a:t>iltration </a:t>
            </a:r>
            <a:r>
              <a:rPr lang="en-US" dirty="0" smtClean="0"/>
              <a:t>is driven by Starling </a:t>
            </a:r>
            <a:r>
              <a:rPr lang="en-US" dirty="0" smtClean="0"/>
              <a:t>forces </a:t>
            </a:r>
            <a:r>
              <a:rPr lang="en-US" dirty="0" smtClean="0"/>
              <a:t>to form urine. </a:t>
            </a:r>
          </a:p>
          <a:p>
            <a:pPr algn="just"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  <p:pic>
        <p:nvPicPr>
          <p:cNvPr id="6" name="Picture 4" descr="C:\Users\Hp\Desktop\glomerular-filtration-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3048000"/>
            <a:ext cx="7086600" cy="3733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1000" y="394692"/>
            <a:ext cx="838200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u="sng" dirty="0" err="1" smtClean="0"/>
              <a:t>Reabsorption</a:t>
            </a:r>
            <a:endParaRPr lang="en-US" sz="4000" u="sng" dirty="0" smtClean="0"/>
          </a:p>
          <a:p>
            <a:pPr algn="ctr"/>
            <a:endParaRPr lang="en-US" sz="3200" u="sng" dirty="0" smtClean="0"/>
          </a:p>
          <a:p>
            <a:pPr algn="just"/>
            <a:r>
              <a:rPr lang="en-US" sz="3200" dirty="0" smtClean="0"/>
              <a:t>	It </a:t>
            </a:r>
            <a:r>
              <a:rPr lang="en-US" sz="3200" dirty="0" smtClean="0"/>
              <a:t>is the process by which solutes and water are removed from the tubular fluid and transported into the </a:t>
            </a:r>
            <a:r>
              <a:rPr lang="en-US" sz="3200" dirty="0" smtClean="0"/>
              <a:t>blood.</a:t>
            </a:r>
          </a:p>
          <a:p>
            <a:pPr algn="just"/>
            <a:endParaRPr lang="en-US" sz="3200" dirty="0" smtClean="0"/>
          </a:p>
          <a:p>
            <a:pPr algn="just">
              <a:buFont typeface="Wingdings" pitchFamily="2" charset="2"/>
              <a:buChar char="q"/>
            </a:pPr>
            <a:r>
              <a:rPr lang="en-US" sz="3200" dirty="0" err="1" smtClean="0"/>
              <a:t>Reabsorption</a:t>
            </a:r>
            <a:r>
              <a:rPr lang="en-US" sz="3200" dirty="0" smtClean="0"/>
              <a:t> - once </a:t>
            </a:r>
            <a:r>
              <a:rPr lang="en-US" sz="3200" dirty="0" smtClean="0"/>
              <a:t>absorbed </a:t>
            </a:r>
            <a:r>
              <a:rPr lang="en-US" sz="3200" dirty="0" smtClean="0"/>
              <a:t>in </a:t>
            </a:r>
            <a:r>
              <a:rPr lang="en-US" sz="3200" dirty="0" smtClean="0"/>
              <a:t>the </a:t>
            </a:r>
            <a:r>
              <a:rPr lang="en-US" sz="3200" dirty="0" smtClean="0"/>
              <a:t>intestines </a:t>
            </a:r>
          </a:p>
          <a:p>
            <a:pPr algn="just">
              <a:buFont typeface="Wingdings" pitchFamily="2" charset="2"/>
              <a:buChar char="q"/>
            </a:pPr>
            <a:endParaRPr lang="en-US" sz="3200" dirty="0" smtClean="0"/>
          </a:p>
          <a:p>
            <a:pPr algn="just">
              <a:buFont typeface="Wingdings" pitchFamily="2" charset="2"/>
              <a:buChar char="q"/>
            </a:pPr>
            <a:r>
              <a:rPr lang="en-US" sz="3200" dirty="0" smtClean="0"/>
              <a:t>Two step </a:t>
            </a:r>
            <a:r>
              <a:rPr lang="en-US" sz="3200" dirty="0" smtClean="0"/>
              <a:t>process </a:t>
            </a:r>
            <a:r>
              <a:rPr lang="en-US" sz="3200" dirty="0" smtClean="0"/>
              <a:t>active </a:t>
            </a:r>
            <a:r>
              <a:rPr lang="en-US" sz="3200" dirty="0" smtClean="0"/>
              <a:t>or passive </a:t>
            </a:r>
            <a:r>
              <a:rPr lang="en-US" sz="3200" dirty="0" smtClean="0"/>
              <a:t>extraction</a:t>
            </a:r>
          </a:p>
          <a:p>
            <a:pPr algn="just">
              <a:buFont typeface="Wingdings" pitchFamily="2" charset="2"/>
              <a:buChar char="q"/>
            </a:pPr>
            <a:endParaRPr lang="en-US" sz="3200" dirty="0" smtClean="0"/>
          </a:p>
          <a:p>
            <a:pPr algn="just">
              <a:buFont typeface="Wingdings" pitchFamily="2" charset="2"/>
              <a:buChar char="q"/>
            </a:pPr>
            <a:r>
              <a:rPr lang="en-US" sz="3200" dirty="0" smtClean="0"/>
              <a:t>transport processes - Starling forces </a:t>
            </a:r>
            <a:endParaRPr lang="en-US" sz="3200" dirty="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52400" y="152400"/>
            <a:ext cx="8763000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u="sng" dirty="0" smtClean="0"/>
              <a:t>Indirect </a:t>
            </a:r>
            <a:r>
              <a:rPr lang="en-US" sz="3600" u="sng" dirty="0" err="1" smtClean="0"/>
              <a:t>reabsorption</a:t>
            </a:r>
            <a:r>
              <a:rPr lang="en-US" sz="3600" u="sng" dirty="0" smtClean="0"/>
              <a:t> </a:t>
            </a:r>
          </a:p>
          <a:p>
            <a:pPr algn="just">
              <a:buFont typeface="Wingdings" pitchFamily="2" charset="2"/>
              <a:buChar char="v"/>
            </a:pPr>
            <a:r>
              <a:rPr lang="en-US" sz="3200" dirty="0" smtClean="0"/>
              <a:t>H</a:t>
            </a:r>
            <a:r>
              <a:rPr lang="en-US" sz="3200" baseline="30000" dirty="0" smtClean="0"/>
              <a:t>+</a:t>
            </a:r>
            <a:r>
              <a:rPr lang="en-US" sz="3200" dirty="0" smtClean="0"/>
              <a:t> combines with </a:t>
            </a:r>
            <a:r>
              <a:rPr lang="en-US" sz="3200" dirty="0" smtClean="0"/>
              <a:t>HCO</a:t>
            </a:r>
            <a:r>
              <a:rPr lang="en-US" sz="3200" baseline="-25000" dirty="0" smtClean="0"/>
              <a:t>3</a:t>
            </a:r>
            <a:r>
              <a:rPr lang="en-US" sz="3200" baseline="30000" dirty="0" smtClean="0"/>
              <a:t>−</a:t>
            </a:r>
            <a:r>
              <a:rPr lang="en-US" sz="3200" dirty="0" smtClean="0"/>
              <a:t> </a:t>
            </a:r>
            <a:r>
              <a:rPr lang="en-US" sz="3200" dirty="0" smtClean="0"/>
              <a:t>to form carbonic acid (H</a:t>
            </a:r>
            <a:r>
              <a:rPr lang="en-US" sz="3200" baseline="-25000" dirty="0" smtClean="0"/>
              <a:t>2</a:t>
            </a:r>
            <a:r>
              <a:rPr lang="en-US" sz="3200" dirty="0" smtClean="0"/>
              <a:t>CO</a:t>
            </a:r>
            <a:r>
              <a:rPr lang="en-US" sz="3200" baseline="-25000" dirty="0" smtClean="0"/>
              <a:t>3</a:t>
            </a:r>
            <a:r>
              <a:rPr lang="en-US" sz="3200" dirty="0" smtClean="0"/>
              <a:t>) </a:t>
            </a:r>
            <a:endParaRPr lang="en-US" sz="3200" dirty="0" smtClean="0"/>
          </a:p>
          <a:p>
            <a:pPr algn="just">
              <a:buFont typeface="Wingdings" pitchFamily="2" charset="2"/>
              <a:buChar char="v"/>
            </a:pPr>
            <a:endParaRPr lang="en-US" sz="3200" dirty="0" smtClean="0"/>
          </a:p>
          <a:p>
            <a:pPr algn="just">
              <a:buFont typeface="Wingdings" pitchFamily="2" charset="2"/>
              <a:buChar char="v"/>
            </a:pPr>
            <a:r>
              <a:rPr lang="en-US" sz="3200" dirty="0" smtClean="0"/>
              <a:t>Luminal </a:t>
            </a:r>
            <a:r>
              <a:rPr lang="en-US" sz="3200" dirty="0" smtClean="0"/>
              <a:t>carbonic </a:t>
            </a:r>
            <a:r>
              <a:rPr lang="en-US" sz="3200" dirty="0" err="1" smtClean="0"/>
              <a:t>anhydrase</a:t>
            </a:r>
            <a:r>
              <a:rPr lang="en-US" sz="3200" dirty="0" smtClean="0"/>
              <a:t> </a:t>
            </a:r>
            <a:r>
              <a:rPr lang="en-US" sz="3200" dirty="0" err="1" smtClean="0"/>
              <a:t>enzymatically</a:t>
            </a:r>
            <a:r>
              <a:rPr lang="en-US" sz="3200" dirty="0" smtClean="0"/>
              <a:t> converts H</a:t>
            </a:r>
            <a:r>
              <a:rPr lang="en-US" sz="3200" baseline="-25000" dirty="0" smtClean="0"/>
              <a:t>2</a:t>
            </a:r>
            <a:r>
              <a:rPr lang="en-US" sz="3200" dirty="0" smtClean="0"/>
              <a:t>CO</a:t>
            </a:r>
            <a:r>
              <a:rPr lang="en-US" sz="3200" baseline="-25000" dirty="0" smtClean="0"/>
              <a:t>3</a:t>
            </a:r>
            <a:r>
              <a:rPr lang="en-US" sz="3200" dirty="0" smtClean="0"/>
              <a:t> </a:t>
            </a:r>
            <a:r>
              <a:rPr lang="en-US" sz="3200" dirty="0" smtClean="0"/>
              <a:t>into H</a:t>
            </a:r>
            <a:r>
              <a:rPr lang="en-US" sz="3200" baseline="-25000" dirty="0" smtClean="0"/>
              <a:t>2</a:t>
            </a:r>
            <a:r>
              <a:rPr lang="en-US" sz="3200" dirty="0" smtClean="0"/>
              <a:t>O and </a:t>
            </a:r>
            <a:r>
              <a:rPr lang="en-US" sz="3200" dirty="0" smtClean="0"/>
              <a:t>CO</a:t>
            </a:r>
            <a:r>
              <a:rPr lang="en-US" sz="3200" baseline="-25000" dirty="0" smtClean="0"/>
              <a:t>2</a:t>
            </a:r>
            <a:r>
              <a:rPr lang="en-US" sz="3200" dirty="0" smtClean="0"/>
              <a:t> </a:t>
            </a:r>
          </a:p>
          <a:p>
            <a:pPr algn="just">
              <a:buFont typeface="Wingdings" pitchFamily="2" charset="2"/>
              <a:buChar char="v"/>
            </a:pPr>
            <a:endParaRPr lang="en-US" sz="3200" dirty="0" smtClean="0"/>
          </a:p>
          <a:p>
            <a:pPr algn="just">
              <a:buFont typeface="Wingdings" pitchFamily="2" charset="2"/>
              <a:buChar char="v"/>
            </a:pPr>
            <a:r>
              <a:rPr lang="en-US" sz="3200" dirty="0" smtClean="0"/>
              <a:t>CO</a:t>
            </a:r>
            <a:r>
              <a:rPr lang="en-US" sz="3200" baseline="-25000" dirty="0" smtClean="0"/>
              <a:t>2</a:t>
            </a:r>
            <a:r>
              <a:rPr lang="en-US" sz="3200" dirty="0" smtClean="0"/>
              <a:t> </a:t>
            </a:r>
            <a:r>
              <a:rPr lang="en-US" sz="3200" dirty="0" smtClean="0"/>
              <a:t>freely diffuses into the cell </a:t>
            </a:r>
            <a:endParaRPr lang="en-US" sz="3200" dirty="0" smtClean="0"/>
          </a:p>
          <a:p>
            <a:pPr algn="just">
              <a:buFont typeface="Wingdings" pitchFamily="2" charset="2"/>
              <a:buChar char="v"/>
            </a:pPr>
            <a:endParaRPr lang="en-US" sz="3200" dirty="0" smtClean="0"/>
          </a:p>
          <a:p>
            <a:pPr algn="just">
              <a:buFont typeface="Wingdings" pitchFamily="2" charset="2"/>
              <a:buChar char="v"/>
            </a:pPr>
            <a:r>
              <a:rPr lang="en-US" sz="3200" dirty="0" err="1" smtClean="0"/>
              <a:t>Cytoplasmic</a:t>
            </a:r>
            <a:r>
              <a:rPr lang="en-US" sz="3200" dirty="0" smtClean="0"/>
              <a:t> </a:t>
            </a:r>
            <a:r>
              <a:rPr lang="en-US" sz="3200" dirty="0" smtClean="0"/>
              <a:t>carbonic </a:t>
            </a:r>
            <a:r>
              <a:rPr lang="en-US" sz="3200" dirty="0" err="1" smtClean="0"/>
              <a:t>anhydrase</a:t>
            </a:r>
            <a:r>
              <a:rPr lang="en-US" sz="3200" dirty="0" smtClean="0"/>
              <a:t> converts the </a:t>
            </a:r>
            <a:r>
              <a:rPr lang="en-US" sz="3200" dirty="0" smtClean="0"/>
              <a:t>CO</a:t>
            </a:r>
            <a:r>
              <a:rPr lang="en-US" sz="3200" baseline="-25000" dirty="0" smtClean="0"/>
              <a:t>2</a:t>
            </a:r>
            <a:r>
              <a:rPr lang="en-US" sz="3200" dirty="0" smtClean="0"/>
              <a:t> </a:t>
            </a:r>
            <a:r>
              <a:rPr lang="en-US" sz="3200" dirty="0" smtClean="0"/>
              <a:t>and </a:t>
            </a:r>
            <a:r>
              <a:rPr lang="en-US" sz="3200" dirty="0" smtClean="0"/>
              <a:t>H</a:t>
            </a:r>
            <a:r>
              <a:rPr lang="en-US" sz="3200" baseline="-25000" dirty="0" smtClean="0"/>
              <a:t>2</a:t>
            </a:r>
            <a:r>
              <a:rPr lang="en-US" sz="3200" dirty="0" smtClean="0"/>
              <a:t>O </a:t>
            </a:r>
            <a:r>
              <a:rPr lang="en-US" sz="3200" dirty="0" smtClean="0"/>
              <a:t>into H</a:t>
            </a:r>
            <a:r>
              <a:rPr lang="en-US" sz="3200" baseline="-25000" dirty="0" smtClean="0"/>
              <a:t>2</a:t>
            </a:r>
            <a:r>
              <a:rPr lang="en-US" sz="3200" dirty="0" smtClean="0"/>
              <a:t>CO</a:t>
            </a:r>
            <a:r>
              <a:rPr lang="en-US" sz="3200" baseline="-25000" dirty="0" smtClean="0"/>
              <a:t>3</a:t>
            </a:r>
            <a:r>
              <a:rPr lang="en-US" sz="3200" dirty="0" smtClean="0"/>
              <a:t> </a:t>
            </a:r>
          </a:p>
          <a:p>
            <a:pPr algn="just">
              <a:buFont typeface="Wingdings" pitchFamily="2" charset="2"/>
              <a:buChar char="v"/>
            </a:pPr>
            <a:endParaRPr lang="en-US" sz="3200" dirty="0" smtClean="0"/>
          </a:p>
          <a:p>
            <a:pPr algn="just">
              <a:buFont typeface="Wingdings" pitchFamily="2" charset="2"/>
              <a:buChar char="v"/>
            </a:pPr>
            <a:r>
              <a:rPr lang="en-US" sz="3200" dirty="0" smtClean="0"/>
              <a:t>H</a:t>
            </a:r>
            <a:r>
              <a:rPr lang="en-US" sz="3200" baseline="-25000" dirty="0" smtClean="0"/>
              <a:t>2</a:t>
            </a:r>
            <a:r>
              <a:rPr lang="en-US" sz="3200" dirty="0" smtClean="0"/>
              <a:t>CO</a:t>
            </a:r>
            <a:r>
              <a:rPr lang="en-US" sz="3200" baseline="-25000" dirty="0" smtClean="0"/>
              <a:t>3</a:t>
            </a:r>
            <a:r>
              <a:rPr lang="en-US" sz="3200" dirty="0" smtClean="0"/>
              <a:t> </a:t>
            </a:r>
            <a:r>
              <a:rPr lang="en-US" sz="3200" dirty="0" smtClean="0"/>
              <a:t>readily dissociates into H</a:t>
            </a:r>
            <a:r>
              <a:rPr lang="en-US" sz="3200" baseline="30000" dirty="0" smtClean="0"/>
              <a:t>+</a:t>
            </a:r>
            <a:r>
              <a:rPr lang="en-US" sz="3200" dirty="0" smtClean="0"/>
              <a:t> and HCO</a:t>
            </a:r>
            <a:r>
              <a:rPr lang="en-US" sz="3200" baseline="-25000" dirty="0" smtClean="0"/>
              <a:t>3</a:t>
            </a:r>
            <a:r>
              <a:rPr lang="en-US" sz="3200" baseline="30000" dirty="0" smtClean="0"/>
              <a:t>−</a:t>
            </a:r>
            <a:r>
              <a:rPr lang="en-US" sz="3200" dirty="0" smtClean="0"/>
              <a:t> </a:t>
            </a:r>
            <a:endParaRPr lang="en-US" sz="3200" dirty="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52400"/>
            <a:ext cx="8686800" cy="65532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en-US" dirty="0" smtClean="0"/>
              <a:t>	</a:t>
            </a:r>
            <a:r>
              <a:rPr lang="en-US" u="sng" dirty="0" smtClean="0"/>
              <a:t>Hormones</a:t>
            </a:r>
            <a:r>
              <a:rPr lang="en-US" dirty="0" smtClean="0"/>
              <a:t> – regulates water </a:t>
            </a:r>
            <a:r>
              <a:rPr lang="en-US" dirty="0" err="1" smtClean="0"/>
              <a:t>reabsorption</a:t>
            </a:r>
            <a:r>
              <a:rPr lang="en-US" dirty="0" smtClean="0"/>
              <a:t> are:</a:t>
            </a:r>
          </a:p>
          <a:p>
            <a:pPr algn="just">
              <a:buFont typeface="Wingdings" pitchFamily="2" charset="2"/>
              <a:buChar char="ü"/>
            </a:pPr>
            <a:r>
              <a:rPr lang="en-US" dirty="0" err="1" smtClean="0"/>
              <a:t>aldosterone</a:t>
            </a:r>
            <a:r>
              <a:rPr lang="en-US" dirty="0" smtClean="0"/>
              <a:t> - stimulate </a:t>
            </a:r>
            <a:r>
              <a:rPr lang="en-US" dirty="0" smtClean="0"/>
              <a:t>active </a:t>
            </a:r>
            <a:r>
              <a:rPr lang="en-US" dirty="0" smtClean="0"/>
              <a:t>Na </a:t>
            </a:r>
            <a:r>
              <a:rPr lang="en-US" dirty="0" err="1" smtClean="0"/>
              <a:t>reabsorption</a:t>
            </a:r>
            <a:r>
              <a:rPr lang="en-US" dirty="0" smtClean="0"/>
              <a:t> </a:t>
            </a:r>
            <a:endParaRPr lang="en-US" dirty="0" smtClean="0"/>
          </a:p>
          <a:p>
            <a:pPr algn="just">
              <a:buFont typeface="Wingdings" pitchFamily="2" charset="2"/>
              <a:buChar char="ü"/>
            </a:pPr>
            <a:r>
              <a:rPr lang="en-US" dirty="0" smtClean="0"/>
              <a:t>ADH - stimulates </a:t>
            </a:r>
            <a:r>
              <a:rPr lang="en-US" dirty="0" smtClean="0"/>
              <a:t>passive water </a:t>
            </a:r>
            <a:r>
              <a:rPr lang="en-US" dirty="0" err="1" smtClean="0"/>
              <a:t>reabsorption</a:t>
            </a:r>
            <a:endParaRPr lang="en-US" dirty="0" smtClean="0"/>
          </a:p>
          <a:p>
            <a:pPr algn="just">
              <a:buNone/>
            </a:pPr>
            <a:r>
              <a:rPr lang="en-US" dirty="0" smtClean="0"/>
              <a:t>	Both </a:t>
            </a:r>
            <a:r>
              <a:rPr lang="en-US" dirty="0" smtClean="0"/>
              <a:t>hormones exert their effects </a:t>
            </a:r>
            <a:r>
              <a:rPr lang="en-US" dirty="0" smtClean="0"/>
              <a:t>on </a:t>
            </a:r>
            <a:r>
              <a:rPr lang="en-US" dirty="0" smtClean="0"/>
              <a:t>the collecting ducts </a:t>
            </a:r>
          </a:p>
          <a:p>
            <a:pPr algn="just">
              <a:buNone/>
            </a:pPr>
            <a:r>
              <a:rPr lang="en-US" dirty="0" smtClean="0"/>
              <a:t>	</a:t>
            </a:r>
            <a:r>
              <a:rPr lang="en-US" u="sng" dirty="0" smtClean="0"/>
              <a:t>Secretion</a:t>
            </a:r>
            <a:r>
              <a:rPr lang="en-US" dirty="0" smtClean="0"/>
              <a:t> - </a:t>
            </a:r>
            <a:r>
              <a:rPr lang="en-US" dirty="0" smtClean="0"/>
              <a:t>Tubular secretion is the transfer of materials from </a:t>
            </a:r>
            <a:r>
              <a:rPr lang="en-US" dirty="0" err="1" smtClean="0"/>
              <a:t>peritubular</a:t>
            </a:r>
            <a:r>
              <a:rPr lang="en-US" dirty="0" smtClean="0"/>
              <a:t> capillaries to renal tubular lumen</a:t>
            </a:r>
            <a:r>
              <a:rPr lang="en-US" dirty="0" smtClean="0"/>
              <a:t>.</a:t>
            </a:r>
          </a:p>
          <a:p>
            <a:pPr algn="just">
              <a:buNone/>
            </a:pPr>
            <a:r>
              <a:rPr lang="en-US" dirty="0" smtClean="0"/>
              <a:t>	</a:t>
            </a:r>
            <a:r>
              <a:rPr lang="en-US" u="sng" dirty="0" smtClean="0"/>
              <a:t>Active transport</a:t>
            </a:r>
            <a:r>
              <a:rPr lang="en-US" dirty="0" smtClean="0"/>
              <a:t> - only </a:t>
            </a:r>
            <a:r>
              <a:rPr lang="en-US" dirty="0" smtClean="0"/>
              <a:t>few substances are </a:t>
            </a:r>
            <a:r>
              <a:rPr lang="en-US" dirty="0" smtClean="0"/>
              <a:t>secreted those </a:t>
            </a:r>
            <a:r>
              <a:rPr lang="en-US" dirty="0" smtClean="0"/>
              <a:t>are present in great </a:t>
            </a:r>
            <a:r>
              <a:rPr lang="en-US" dirty="0" smtClean="0"/>
              <a:t>excess or </a:t>
            </a:r>
            <a:r>
              <a:rPr lang="en-US" dirty="0" smtClean="0"/>
              <a:t>natural poisons. </a:t>
            </a:r>
            <a:endParaRPr lang="en-US" dirty="0" smtClean="0"/>
          </a:p>
          <a:p>
            <a:pPr algn="just">
              <a:buNone/>
            </a:pPr>
            <a:r>
              <a:rPr lang="en-US" dirty="0" smtClean="0"/>
              <a:t>	Many </a:t>
            </a:r>
            <a:r>
              <a:rPr lang="en-US" dirty="0" smtClean="0"/>
              <a:t>drugs are eliminated by tubular </a:t>
            </a:r>
            <a:r>
              <a:rPr lang="en-US" dirty="0" smtClean="0"/>
              <a:t>secretion</a:t>
            </a:r>
            <a:endParaRPr lang="en-US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533</TotalTime>
  <Words>356</Words>
  <Application>Microsoft Office PowerPoint</Application>
  <PresentationFormat>On-screen Show (4:3)</PresentationFormat>
  <Paragraphs>130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Non Excretory functions of Kidney</vt:lpstr>
      <vt:lpstr>INTRODUCTION</vt:lpstr>
      <vt:lpstr>Slide 3</vt:lpstr>
      <vt:lpstr>Slide 4</vt:lpstr>
      <vt:lpstr>Slide 5</vt:lpstr>
      <vt:lpstr>Slide 6</vt:lpstr>
      <vt:lpstr>Slide 7</vt:lpstr>
      <vt:lpstr>Slide 8</vt:lpstr>
      <vt:lpstr>Non excretory function</vt:lpstr>
      <vt:lpstr>Gluconeogenesis</vt:lpstr>
      <vt:lpstr>Slide 11</vt:lpstr>
      <vt:lpstr>Steps for formation of urine</vt:lpstr>
      <vt:lpstr>Filtration</vt:lpstr>
      <vt:lpstr>Slide 14</vt:lpstr>
      <vt:lpstr>Slide 15</vt:lpstr>
      <vt:lpstr>Slide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TRACE ELEMENTS</dc:title>
  <dc:creator>Aranay</dc:creator>
  <cp:lastModifiedBy>Hp</cp:lastModifiedBy>
  <cp:revision>56</cp:revision>
  <dcterms:created xsi:type="dcterms:W3CDTF">2006-08-16T00:00:00Z</dcterms:created>
  <dcterms:modified xsi:type="dcterms:W3CDTF">2020-06-01T15:34:46Z</dcterms:modified>
</cp:coreProperties>
</file>