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1983-0894-4DEA-A4D0-CCE4A3C4B05F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714511"/>
          </a:xfrm>
        </p:spPr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</a:rPr>
              <a:t>Numericals</a:t>
            </a:r>
            <a:r>
              <a:rPr lang="en-IN" b="1" dirty="0" smtClean="0">
                <a:solidFill>
                  <a:srgbClr val="FF0000"/>
                </a:solidFill>
              </a:rPr>
              <a:t> on Floatation and </a:t>
            </a:r>
            <a:r>
              <a:rPr lang="en-IN" b="1" dirty="0" err="1" smtClean="0">
                <a:solidFill>
                  <a:srgbClr val="FF0000"/>
                </a:solidFill>
              </a:rPr>
              <a:t>metacentric</a:t>
            </a:r>
            <a:r>
              <a:rPr lang="en-IN" b="1" dirty="0" smtClean="0">
                <a:solidFill>
                  <a:srgbClr val="FF0000"/>
                </a:solidFill>
              </a:rPr>
              <a:t> Heights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Dr. J. </a:t>
            </a:r>
            <a:r>
              <a:rPr lang="en-IN" dirty="0" err="1" smtClean="0">
                <a:solidFill>
                  <a:srgbClr val="00B0F0"/>
                </a:solidFill>
              </a:rPr>
              <a:t>Badshah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00B0F0"/>
                </a:solidFill>
              </a:rPr>
              <a:t>Dairy Engineering Department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Sanjay Gandhi Institute of Dairy Technology</a:t>
            </a:r>
            <a:endParaRPr lang="en-IN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IN" sz="3200" dirty="0" smtClean="0"/>
              <a:t>Numerical on ships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1. When a load of 20 tonnes is shifted by a distance of 6 m, the ship tilts through an angle of 4°. The ship has a displacement of 5000 tonnes of sea water ( specific weight of sea water = 1025 kg/m</a:t>
            </a:r>
            <a:r>
              <a:rPr lang="en-IN" sz="2400" baseline="30000" dirty="0" smtClean="0"/>
              <a:t>3</a:t>
            </a:r>
            <a:r>
              <a:rPr lang="en-IN" sz="2400" dirty="0" smtClean="0"/>
              <a:t>. If the moment of inertia of the area at the water line is 8000 m</a:t>
            </a:r>
            <a:r>
              <a:rPr lang="en-IN" sz="2400" baseline="30000" dirty="0" smtClean="0"/>
              <a:t>4 </a:t>
            </a:r>
            <a:r>
              <a:rPr lang="en-IN" sz="2400" dirty="0" smtClean="0"/>
              <a:t> </a:t>
            </a:r>
            <a:r>
              <a:rPr lang="en-IN" sz="2400" dirty="0" smtClean="0"/>
              <a:t>, calculate (a) The </a:t>
            </a:r>
            <a:r>
              <a:rPr lang="en-IN" sz="2400" dirty="0" err="1" smtClean="0"/>
              <a:t>metacentric</a:t>
            </a:r>
            <a:r>
              <a:rPr lang="en-IN" sz="2400" dirty="0" smtClean="0"/>
              <a:t> height, and </a:t>
            </a:r>
          </a:p>
          <a:p>
            <a:pPr algn="just"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(b) the height of the centre of gravity of the vessel above the centre of Buoyancy.</a:t>
            </a:r>
          </a:p>
          <a:p>
            <a:pPr>
              <a:buFont typeface="Wingdings" pitchFamily="2" charset="2"/>
              <a:buChar char="Ø"/>
            </a:pPr>
            <a:r>
              <a:rPr lang="en-IN" sz="2400" b="1" dirty="0" smtClean="0"/>
              <a:t>Solution: Volume of the displaced water V = 5000 x10</a:t>
            </a:r>
            <a:r>
              <a:rPr lang="en-IN" sz="2400" b="1" baseline="30000" dirty="0" smtClean="0"/>
              <a:t>3</a:t>
            </a:r>
            <a:r>
              <a:rPr lang="en-IN" sz="2400" b="1" dirty="0" smtClean="0"/>
              <a:t>/ 1025</a:t>
            </a:r>
          </a:p>
          <a:p>
            <a:pPr>
              <a:buNone/>
            </a:pPr>
            <a:r>
              <a:rPr lang="en-IN" sz="2400" b="1" dirty="0" smtClean="0"/>
              <a:t>	</a:t>
            </a:r>
            <a:r>
              <a:rPr lang="en-IN" sz="2400" b="1" dirty="0" smtClean="0"/>
              <a:t>						 = 4870 cu. Meter</a:t>
            </a:r>
          </a:p>
          <a:p>
            <a:pPr>
              <a:buNone/>
            </a:pPr>
            <a:r>
              <a:rPr lang="en-IN" sz="2400" b="1" dirty="0" smtClean="0"/>
              <a:t> </a:t>
            </a:r>
            <a:r>
              <a:rPr lang="en-IN" sz="2400" b="1" dirty="0" smtClean="0"/>
              <a:t>BM = I/V = 8000/4870 = 1.64 m</a:t>
            </a:r>
          </a:p>
          <a:p>
            <a:pPr>
              <a:buNone/>
            </a:pPr>
            <a:r>
              <a:rPr lang="en-IN" sz="2400" b="1" dirty="0" smtClean="0"/>
              <a:t>MG = w x/W tan</a:t>
            </a:r>
            <a:r>
              <a:rPr lang="el-GR" sz="2400" b="1" dirty="0" smtClean="0"/>
              <a:t>θ</a:t>
            </a:r>
            <a:r>
              <a:rPr lang="en-IN" sz="2400" b="1" dirty="0" smtClean="0"/>
              <a:t>  =  20x 6 / 5000 (π/180) x4 = 0.344 m (Taking tan</a:t>
            </a:r>
            <a:r>
              <a:rPr lang="el-GR" sz="2400" b="1" dirty="0" smtClean="0"/>
              <a:t> θ</a:t>
            </a:r>
            <a:r>
              <a:rPr lang="en-IN" sz="2400" b="1" dirty="0" smtClean="0"/>
              <a:t> = </a:t>
            </a:r>
            <a:r>
              <a:rPr lang="el-GR" sz="2400" b="1" dirty="0" smtClean="0"/>
              <a:t>θ</a:t>
            </a:r>
            <a:r>
              <a:rPr lang="en-IN" sz="2400" b="1" dirty="0" smtClean="0"/>
              <a:t>)</a:t>
            </a:r>
          </a:p>
          <a:p>
            <a:pPr>
              <a:buNone/>
            </a:pPr>
            <a:r>
              <a:rPr lang="en-IN" sz="2400" b="1" dirty="0" smtClean="0"/>
              <a:t>BG = BM – MG = 1.64 – 0.344 = 1.296 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Numerical on angle of heel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IN" sz="2200" dirty="0" smtClean="0"/>
              <a:t>When a weight of 588.5 KN is moved through 5 m on the deck of a ship, it causes a tilt of 0.07 radians in the ship. If the ship has a displacement of 98.1 MN , determine its </a:t>
            </a:r>
            <a:r>
              <a:rPr lang="en-IN" sz="2200" dirty="0" err="1" smtClean="0"/>
              <a:t>metacentric</a:t>
            </a:r>
            <a:r>
              <a:rPr lang="en-IN" sz="2200" dirty="0" smtClean="0"/>
              <a:t> height. Hence, find the angle of heel when the ship is going ahead and 4780 </a:t>
            </a:r>
            <a:r>
              <a:rPr lang="en-IN" sz="2200" dirty="0" err="1" smtClean="0"/>
              <a:t>kN</a:t>
            </a:r>
            <a:r>
              <a:rPr lang="en-IN" sz="2200" dirty="0" smtClean="0"/>
              <a:t>-s is being transmitted to a single propeller shaft which is rotating at 10.5 </a:t>
            </a:r>
            <a:r>
              <a:rPr lang="en-IN" sz="2200" dirty="0" err="1" smtClean="0"/>
              <a:t>rad</a:t>
            </a:r>
            <a:r>
              <a:rPr lang="en-IN" sz="2200" dirty="0" smtClean="0"/>
              <a:t>/s.</a:t>
            </a:r>
          </a:p>
          <a:p>
            <a:pPr>
              <a:buFont typeface="Wingdings" pitchFamily="2" charset="2"/>
              <a:buChar char="Ø"/>
            </a:pPr>
            <a:r>
              <a:rPr lang="en-IN" sz="2200" b="1" dirty="0" smtClean="0"/>
              <a:t>Solution: </a:t>
            </a:r>
            <a:r>
              <a:rPr lang="en-IN" sz="2200" b="1" dirty="0" err="1" smtClean="0"/>
              <a:t>Metacentric</a:t>
            </a:r>
            <a:r>
              <a:rPr lang="en-IN" sz="2200" b="1" dirty="0" smtClean="0"/>
              <a:t> Height MG =  </a:t>
            </a:r>
            <a:r>
              <a:rPr lang="en-IN" sz="2200" b="1" dirty="0" err="1" smtClean="0"/>
              <a:t>wx</a:t>
            </a:r>
            <a:r>
              <a:rPr lang="en-IN" sz="2200" b="1" dirty="0" smtClean="0"/>
              <a:t> / W tan </a:t>
            </a:r>
            <a:r>
              <a:rPr lang="el-GR" sz="2200" b="1" dirty="0" smtClean="0"/>
              <a:t>θ</a:t>
            </a:r>
            <a:r>
              <a:rPr lang="en-IN" sz="2200" b="1" dirty="0" smtClean="0"/>
              <a:t> = </a:t>
            </a:r>
          </a:p>
          <a:p>
            <a:pPr>
              <a:buNone/>
            </a:pPr>
            <a:r>
              <a:rPr lang="en-IN" sz="2200" b="1" dirty="0" smtClean="0"/>
              <a:t>	</a:t>
            </a:r>
            <a:r>
              <a:rPr lang="en-IN" sz="2200" b="1" dirty="0" smtClean="0"/>
              <a:t>				MG = 588.5 x 5 x 1000/98.1x10</a:t>
            </a:r>
            <a:r>
              <a:rPr lang="en-IN" sz="2200" b="1" baseline="30000" dirty="0" smtClean="0"/>
              <a:t>6 </a:t>
            </a:r>
            <a:r>
              <a:rPr lang="en-IN" sz="2200" b="1" dirty="0" smtClean="0"/>
              <a:t> </a:t>
            </a:r>
            <a:r>
              <a:rPr lang="en-IN" sz="2200" b="1" dirty="0" err="1" smtClean="0"/>
              <a:t>xtan</a:t>
            </a:r>
            <a:r>
              <a:rPr lang="en-IN" sz="2200" b="1" dirty="0" smtClean="0"/>
              <a:t> (0.07 radian) = 0.428 m</a:t>
            </a:r>
          </a:p>
          <a:p>
            <a:pPr>
              <a:buFont typeface="Wingdings" pitchFamily="2" charset="2"/>
              <a:buChar char="Ø"/>
            </a:pPr>
            <a:r>
              <a:rPr lang="en-IN" sz="2200" b="1" dirty="0" smtClean="0"/>
              <a:t>In the second case, if T is the torque, then then work transmitted is </a:t>
            </a:r>
          </a:p>
          <a:p>
            <a:pPr>
              <a:buFont typeface="Wingdings" pitchFamily="2" charset="2"/>
              <a:buChar char="Ø"/>
            </a:pPr>
            <a:r>
              <a:rPr lang="en-IN" sz="2200" b="1" dirty="0" err="1" smtClean="0"/>
              <a:t>wT</a:t>
            </a:r>
            <a:r>
              <a:rPr lang="en-IN" sz="2200" b="1" dirty="0" smtClean="0"/>
              <a:t> = 4780 x 10</a:t>
            </a:r>
            <a:r>
              <a:rPr lang="en-IN" sz="2200" b="1" baseline="30000" dirty="0" smtClean="0"/>
              <a:t>3</a:t>
            </a:r>
            <a:endParaRPr lang="en-IN" sz="2200" b="1" dirty="0" smtClean="0"/>
          </a:p>
          <a:p>
            <a:pPr>
              <a:buFont typeface="Wingdings" pitchFamily="2" charset="2"/>
              <a:buChar char="Ø"/>
            </a:pPr>
            <a:r>
              <a:rPr lang="en-IN" sz="2200" b="1" dirty="0" smtClean="0"/>
              <a:t>Therefore, Torque T = 4780 x 1000/10.5 = 4.55x 10</a:t>
            </a:r>
            <a:r>
              <a:rPr lang="en-IN" sz="2200" b="1" baseline="30000" dirty="0" smtClean="0"/>
              <a:t>5</a:t>
            </a:r>
            <a:r>
              <a:rPr lang="en-IN" sz="2200" b="1" dirty="0" smtClean="0"/>
              <a:t> N-m.</a:t>
            </a:r>
          </a:p>
          <a:p>
            <a:pPr>
              <a:buFont typeface="Wingdings" pitchFamily="2" charset="2"/>
              <a:buChar char="Ø"/>
            </a:pPr>
            <a:r>
              <a:rPr lang="en-IN" sz="2200" b="1" dirty="0" smtClean="0"/>
              <a:t>Let </a:t>
            </a:r>
            <a:r>
              <a:rPr lang="el-GR" sz="2200" b="1" dirty="0" smtClean="0"/>
              <a:t>θ</a:t>
            </a:r>
            <a:r>
              <a:rPr lang="en-IN" sz="2200" b="1" dirty="0" smtClean="0"/>
              <a:t> be the angle of heel in second case. Tan </a:t>
            </a:r>
            <a:r>
              <a:rPr lang="el-GR" sz="2200" b="1" dirty="0" smtClean="0"/>
              <a:t>θ</a:t>
            </a:r>
            <a:r>
              <a:rPr lang="en-IN" sz="2200" b="1" dirty="0" smtClean="0"/>
              <a:t> = T/W x MG</a:t>
            </a:r>
          </a:p>
          <a:p>
            <a:pPr>
              <a:buFont typeface="Wingdings" pitchFamily="2" charset="2"/>
              <a:buChar char="Ø"/>
            </a:pPr>
            <a:r>
              <a:rPr lang="en-IN" sz="2200" b="1" dirty="0" smtClean="0"/>
              <a:t> Tan </a:t>
            </a:r>
            <a:r>
              <a:rPr lang="el-GR" sz="2200" b="1" dirty="0" smtClean="0"/>
              <a:t>θ</a:t>
            </a:r>
            <a:r>
              <a:rPr lang="en-IN" sz="2200" b="1" dirty="0" smtClean="0"/>
              <a:t> = 4.55 x 10</a:t>
            </a:r>
            <a:r>
              <a:rPr lang="en-IN" sz="2200" b="1" baseline="30000" dirty="0" smtClean="0"/>
              <a:t>5</a:t>
            </a:r>
            <a:r>
              <a:rPr lang="en-IN" sz="2200" b="1" dirty="0" smtClean="0"/>
              <a:t>  / (98.1 x 10 </a:t>
            </a:r>
            <a:r>
              <a:rPr lang="en-IN" sz="2200" b="1" baseline="30000" dirty="0" smtClean="0"/>
              <a:t>6</a:t>
            </a:r>
            <a:r>
              <a:rPr lang="en-IN" sz="2200" b="1" dirty="0" smtClean="0"/>
              <a:t> x 0.428) = 0.0108</a:t>
            </a:r>
          </a:p>
          <a:p>
            <a:pPr>
              <a:buFont typeface="Wingdings" pitchFamily="2" charset="2"/>
              <a:buChar char="Ø"/>
            </a:pPr>
            <a:r>
              <a:rPr lang="en-IN" sz="2200" b="1" dirty="0" smtClean="0"/>
              <a:t> </a:t>
            </a:r>
            <a:r>
              <a:rPr lang="en-IN" sz="2200" b="1" dirty="0" smtClean="0"/>
              <a:t>   Angle of heel  </a:t>
            </a:r>
            <a:r>
              <a:rPr lang="el-GR" sz="2200" b="1" dirty="0" smtClean="0"/>
              <a:t>θ</a:t>
            </a:r>
            <a:r>
              <a:rPr lang="en-IN" sz="2200" b="1" dirty="0" smtClean="0"/>
              <a:t>  = 0.621°                </a:t>
            </a:r>
            <a:r>
              <a:rPr lang="en-IN" sz="2200" dirty="0" smtClean="0"/>
              <a:t>   </a:t>
            </a: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Numerical on </a:t>
            </a:r>
            <a:r>
              <a:rPr lang="en-IN" sz="3200" b="1" dirty="0" err="1" smtClean="0">
                <a:solidFill>
                  <a:srgbClr val="FF0000"/>
                </a:solidFill>
              </a:rPr>
              <a:t>metacentric</a:t>
            </a:r>
            <a:r>
              <a:rPr lang="en-IN" sz="3200" b="1" dirty="0" smtClean="0">
                <a:solidFill>
                  <a:srgbClr val="FF0000"/>
                </a:solidFill>
              </a:rPr>
              <a:t> Heights of Pontoon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sz="2200" dirty="0" smtClean="0"/>
              <a:t>A rectangular pontoon weighing 240 tonnes has a length of 20 m. The centre of gravity is 30 cm above the </a:t>
            </a:r>
            <a:r>
              <a:rPr lang="en-IN" sz="2200" dirty="0" err="1" smtClean="0"/>
              <a:t>cetre</a:t>
            </a:r>
            <a:r>
              <a:rPr lang="en-IN" sz="2200" dirty="0" smtClean="0"/>
              <a:t> of cross section. The </a:t>
            </a:r>
            <a:r>
              <a:rPr lang="en-IN" sz="2200" dirty="0" err="1" smtClean="0"/>
              <a:t>metacentric</a:t>
            </a:r>
            <a:r>
              <a:rPr lang="en-IN" sz="2200" dirty="0" smtClean="0"/>
              <a:t> height is 1.33 mm, when the angle of heel is 10°. The free board is not to be more than 0.67 m when the pontoon is </a:t>
            </a:r>
            <a:r>
              <a:rPr lang="en-IN" sz="2200" dirty="0" err="1" smtClean="0"/>
              <a:t>vertcal</a:t>
            </a:r>
            <a:r>
              <a:rPr lang="en-IN" sz="2200" dirty="0" smtClean="0"/>
              <a:t>. Find the breadth and height of the pontoon if it is floating in fresh water.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Solution: Volume of water displaced = 240 x 10 </a:t>
            </a:r>
            <a:r>
              <a:rPr lang="en-IN" sz="2200" baseline="30000" dirty="0" smtClean="0"/>
              <a:t>3</a:t>
            </a:r>
            <a:r>
              <a:rPr lang="en-IN" sz="2200" dirty="0" smtClean="0"/>
              <a:t>/ 10</a:t>
            </a:r>
            <a:r>
              <a:rPr lang="en-IN" sz="2200" baseline="30000" dirty="0" smtClean="0"/>
              <a:t>3 </a:t>
            </a:r>
            <a:r>
              <a:rPr lang="en-IN" sz="2200" dirty="0" smtClean="0"/>
              <a:t>= 240 m</a:t>
            </a:r>
            <a:r>
              <a:rPr lang="en-IN" sz="2200" baseline="30000" dirty="0" smtClean="0"/>
              <a:t>3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Let b be the breadth and D be the depth of pontoon. Therefore volume of water displaced by pontoon, 240 = b (D- 0.67) x20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Because BM = I/V = 20x b</a:t>
            </a:r>
            <a:r>
              <a:rPr lang="en-IN" sz="2200" baseline="30000" dirty="0" smtClean="0"/>
              <a:t>3 </a:t>
            </a:r>
            <a:r>
              <a:rPr lang="en-IN" sz="2200" dirty="0" smtClean="0"/>
              <a:t> x1/12/240 = (1/144) b</a:t>
            </a:r>
            <a:r>
              <a:rPr lang="en-IN" sz="2200" baseline="30000" dirty="0" smtClean="0"/>
              <a:t>3</a:t>
            </a:r>
            <a:endParaRPr lang="en-IN" sz="2200" dirty="0" smtClean="0"/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Height of centre of Buoyancy above base A   AB= ( D- 0.67) /2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Height of centre of gravity above base A,       AG = D/2 + 0.30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Therefore BG = (D/2 +0.30) – (D-0.67)/2 = 0.635 m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MG = BM – BG,      1.33 = 1/144 b3 – 0.635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B = 6.58 m and 6.58 (D -0.67) 12 or D = 2.49 m</a:t>
            </a:r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2976" y="714356"/>
            <a:ext cx="6429420" cy="5411807"/>
          </a:xfrm>
          <a:solidFill>
            <a:srgbClr val="FF0000"/>
          </a:solidFill>
          <a:effectLst>
            <a:softEdge rad="63500"/>
          </a:effectLst>
        </p:spPr>
        <p:txBody>
          <a:bodyPr/>
          <a:lstStyle/>
          <a:p>
            <a:pPr>
              <a:buNone/>
            </a:pPr>
            <a:r>
              <a:rPr lang="en-IN" dirty="0" smtClean="0"/>
              <a:t>  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mtClean="0"/>
              <a:t>	</a:t>
            </a:r>
            <a:r>
              <a:rPr lang="en-IN" smtClean="0"/>
              <a:t> </a:t>
            </a:r>
            <a:r>
              <a:rPr lang="en-IN" smtClean="0"/>
              <a:t>   Thank </a:t>
            </a:r>
            <a:r>
              <a:rPr lang="en-IN" dirty="0" smtClean="0"/>
              <a:t>you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436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Numericals on Floatation and metacentric Heights</vt:lpstr>
      <vt:lpstr>Numerical on ships</vt:lpstr>
      <vt:lpstr>Numerical on angle of heel</vt:lpstr>
      <vt:lpstr>Numerical on metacentric Heights of Pontoon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 Reduction Equipments</dc:title>
  <dc:creator>SGAC</dc:creator>
  <cp:lastModifiedBy>SGAC</cp:lastModifiedBy>
  <cp:revision>32</cp:revision>
  <dcterms:created xsi:type="dcterms:W3CDTF">2020-05-19T08:03:14Z</dcterms:created>
  <dcterms:modified xsi:type="dcterms:W3CDTF">2020-06-01T09:05:05Z</dcterms:modified>
</cp:coreProperties>
</file>