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257" r:id="rId3"/>
    <p:sldId id="259" r:id="rId4"/>
    <p:sldId id="258"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F95BA-9EBA-4AEE-9C58-E321E52861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35F845E-DECB-48C4-8CD9-1A911FE79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FA54563-D9B2-473B-83BD-7D4FA0628FAE}"/>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8C083D17-74F8-4311-BBF9-0BB20F13B2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71E5F1-E6D1-4385-80CB-5BDBB6EE4BD9}"/>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272165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F1BC0-55DC-45E6-9087-4448199B739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3B41515-4A1B-4081-B4D7-D9DA552C6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2A8AA77-8B93-4B2F-8BD6-13D99CA51836}"/>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CE3312F0-4312-4003-B1DD-6B06380342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851EF0-5160-4C24-A883-226A0F45CBE9}"/>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169386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723214-DD8E-4613-A31E-33FBA21319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1D3E77A-B59D-4707-8E2E-8C34E6EEF4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3EE74E-909C-4806-BCD8-7BCC6620B64C}"/>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25D973A3-1E97-418B-9863-72E5E23AB3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FB5802-A664-4471-A169-8297E86FBFA3}"/>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330468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D62B-F45F-44F8-8B84-E942BBBD21D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FBEB80A-8A52-4EDD-93E8-87CFA736C1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32231E-52EF-4A72-9F9A-5E7A28E1EB17}"/>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DB14CC63-DF2F-4050-9340-9EF76AC826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F01002F-1335-41C1-8DB8-817A536A0D1B}"/>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42960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8A2C-6A9F-4AB1-8965-81EBDE5F07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4D8A49B-4006-4B62-BB13-8F2AAB3CD9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666A1C-5D91-438C-90FB-71637CCAA656}"/>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B35F95A6-4356-4F37-AEF6-EB526BD0B6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248C05-BFB7-4F95-BB2B-3215ED19EDD5}"/>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20629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AFAB-8CEB-4771-991A-E469D7E961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3F57712-C008-451D-96D4-B22ECDC486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2485E26-C95C-4DEF-AD8D-D1BBC5DBD1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3D3DCAD-D860-4766-A843-7E52CFA1B5DB}"/>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6" name="Footer Placeholder 5">
            <a:extLst>
              <a:ext uri="{FF2B5EF4-FFF2-40B4-BE49-F238E27FC236}">
                <a16:creationId xmlns:a16="http://schemas.microsoft.com/office/drawing/2014/main" id="{06D25CC1-4303-4D4E-BF62-1944478D56E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D8E562-2AB7-42CA-A4DA-7A0185A29B71}"/>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363789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B61B-E37A-406E-B70A-6B1C78C231C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74F31A6-2D88-4837-91B8-E73FEBC43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36B34F-AB58-42CC-9478-7BC274A36D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346D9C1-5F17-409B-91CE-C2BFBE76E3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E14113-2C46-4BC3-A26D-701FDC12F9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4E3862-5E02-4AC6-8D3A-B570EE44BD2A}"/>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8" name="Footer Placeholder 7">
            <a:extLst>
              <a:ext uri="{FF2B5EF4-FFF2-40B4-BE49-F238E27FC236}">
                <a16:creationId xmlns:a16="http://schemas.microsoft.com/office/drawing/2014/main" id="{60B6E19F-8A85-436C-BEE9-690A566E19E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12F8EF6-5199-4372-8A55-2F5F273C802F}"/>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302659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C143F-E3DC-4C33-A503-2A214D73918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7904AF1-713E-45FE-AFB9-3C4F9F671D9D}"/>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4" name="Footer Placeholder 3">
            <a:extLst>
              <a:ext uri="{FF2B5EF4-FFF2-40B4-BE49-F238E27FC236}">
                <a16:creationId xmlns:a16="http://schemas.microsoft.com/office/drawing/2014/main" id="{34D0EF86-7EE2-48E1-8736-B512F8E4FCE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92588A8-6B7A-4206-A7F3-5CBED7E13F58}"/>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156269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A3F66F-A379-4A0E-A29E-699287D0B604}"/>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3" name="Footer Placeholder 2">
            <a:extLst>
              <a:ext uri="{FF2B5EF4-FFF2-40B4-BE49-F238E27FC236}">
                <a16:creationId xmlns:a16="http://schemas.microsoft.com/office/drawing/2014/main" id="{62344BF6-FCAF-4E9A-9F53-D352D4CF539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C05433B-4901-408C-8D11-E79AB207CB9A}"/>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183184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49E1-202A-4DDF-BDD8-0B90BA5E6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88D71E7-E5A2-458A-96A6-3EDB9AFE5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71A5730-9112-4B5F-AD56-B5CE774C0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F3A610-4339-4B7F-A5C0-9DDD0A46523C}"/>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6" name="Footer Placeholder 5">
            <a:extLst>
              <a:ext uri="{FF2B5EF4-FFF2-40B4-BE49-F238E27FC236}">
                <a16:creationId xmlns:a16="http://schemas.microsoft.com/office/drawing/2014/main" id="{0C524BBE-AEDF-4C35-9DCD-243F92786B7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A5ACF2-5C0F-4C5D-B2CC-87835252F6B8}"/>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246060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C72B2-9550-4598-99EE-4EBE474133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24D8EBE-10A5-4F79-81CA-534072BFC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DFDEA8E-4C44-40C2-B57F-4085C4886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B2F93B-C407-4F08-A6A4-78C967E111FD}"/>
              </a:ext>
            </a:extLst>
          </p:cNvPr>
          <p:cNvSpPr>
            <a:spLocks noGrp="1"/>
          </p:cNvSpPr>
          <p:nvPr>
            <p:ph type="dt" sz="half" idx="10"/>
          </p:nvPr>
        </p:nvSpPr>
        <p:spPr/>
        <p:txBody>
          <a:bodyPr/>
          <a:lstStyle/>
          <a:p>
            <a:fld id="{7E12BD8E-405B-4EDD-9E89-D69339332744}" type="datetimeFigureOut">
              <a:rPr lang="en-IN" smtClean="0"/>
              <a:t>24-06-2020</a:t>
            </a:fld>
            <a:endParaRPr lang="en-IN"/>
          </a:p>
        </p:txBody>
      </p:sp>
      <p:sp>
        <p:nvSpPr>
          <p:cNvPr id="6" name="Footer Placeholder 5">
            <a:extLst>
              <a:ext uri="{FF2B5EF4-FFF2-40B4-BE49-F238E27FC236}">
                <a16:creationId xmlns:a16="http://schemas.microsoft.com/office/drawing/2014/main" id="{A2A3F992-FD3F-4403-9FF9-F9939992030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55D0F3-F0EB-4018-88D8-66A59D0F8D25}"/>
              </a:ext>
            </a:extLst>
          </p:cNvPr>
          <p:cNvSpPr>
            <a:spLocks noGrp="1"/>
          </p:cNvSpPr>
          <p:nvPr>
            <p:ph type="sldNum" sz="quarter" idx="12"/>
          </p:nvPr>
        </p:nvSpPr>
        <p:spPr/>
        <p:txBody>
          <a:bodyPr/>
          <a:lstStyle/>
          <a:p>
            <a:fld id="{24651E6C-824B-4197-9039-7DCF82B15CD7}" type="slidenum">
              <a:rPr lang="en-IN" smtClean="0"/>
              <a:t>‹#›</a:t>
            </a:fld>
            <a:endParaRPr lang="en-IN"/>
          </a:p>
        </p:txBody>
      </p:sp>
    </p:spTree>
    <p:extLst>
      <p:ext uri="{BB962C8B-B14F-4D97-AF65-F5344CB8AC3E}">
        <p14:creationId xmlns:p14="http://schemas.microsoft.com/office/powerpoint/2010/main" val="397982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9287E-DF29-4769-9C31-E4A4C15405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77BEB16-C764-4D52-BE71-1F3F4FD39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49B3C4-95D8-449E-BBEA-F6D8115D5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BD8E-405B-4EDD-9E89-D69339332744}" type="datetimeFigureOut">
              <a:rPr lang="en-IN" smtClean="0"/>
              <a:t>24-06-2020</a:t>
            </a:fld>
            <a:endParaRPr lang="en-IN"/>
          </a:p>
        </p:txBody>
      </p:sp>
      <p:sp>
        <p:nvSpPr>
          <p:cNvPr id="5" name="Footer Placeholder 4">
            <a:extLst>
              <a:ext uri="{FF2B5EF4-FFF2-40B4-BE49-F238E27FC236}">
                <a16:creationId xmlns:a16="http://schemas.microsoft.com/office/drawing/2014/main" id="{25F20E11-D3AD-4F82-95C4-BC1BB2E6D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22EB95E-ECA3-4299-A4AB-DDD09753F5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51E6C-824B-4197-9039-7DCF82B15CD7}" type="slidenum">
              <a:rPr lang="en-IN" smtClean="0"/>
              <a:t>‹#›</a:t>
            </a:fld>
            <a:endParaRPr lang="en-IN"/>
          </a:p>
        </p:txBody>
      </p:sp>
    </p:spTree>
    <p:extLst>
      <p:ext uri="{BB962C8B-B14F-4D97-AF65-F5344CB8AC3E}">
        <p14:creationId xmlns:p14="http://schemas.microsoft.com/office/powerpoint/2010/main" val="97278472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796D-62B0-498F-9AB5-F9277E3EC411}"/>
              </a:ext>
            </a:extLst>
          </p:cNvPr>
          <p:cNvSpPr>
            <a:spLocks noGrp="1"/>
          </p:cNvSpPr>
          <p:nvPr>
            <p:ph type="ctrTitle"/>
          </p:nvPr>
        </p:nvSpPr>
        <p:spPr>
          <a:xfrm>
            <a:off x="0" y="1"/>
            <a:ext cx="10588487" cy="2769704"/>
          </a:xfrm>
        </p:spPr>
        <p:txBody>
          <a:bodyPr/>
          <a:lstStyle/>
          <a:p>
            <a:r>
              <a:rPr lang="en-US" dirty="0">
                <a:solidFill>
                  <a:srgbClr val="0070C0"/>
                </a:solidFill>
              </a:rPr>
              <a:t>Organic and GMO Meat</a:t>
            </a:r>
            <a:endParaRPr lang="en-IN" dirty="0">
              <a:solidFill>
                <a:srgbClr val="0070C0"/>
              </a:solidFill>
            </a:endParaRPr>
          </a:p>
        </p:txBody>
      </p:sp>
      <p:sp>
        <p:nvSpPr>
          <p:cNvPr id="3" name="Subtitle 2">
            <a:extLst>
              <a:ext uri="{FF2B5EF4-FFF2-40B4-BE49-F238E27FC236}">
                <a16:creationId xmlns:a16="http://schemas.microsoft.com/office/drawing/2014/main" id="{A3B96489-A1E4-407C-9B35-FD8117A4482C}"/>
              </a:ext>
            </a:extLst>
          </p:cNvPr>
          <p:cNvSpPr>
            <a:spLocks noGrp="1"/>
          </p:cNvSpPr>
          <p:nvPr>
            <p:ph type="subTitle" idx="1"/>
          </p:nvPr>
        </p:nvSpPr>
        <p:spPr>
          <a:xfrm>
            <a:off x="5552661" y="3761064"/>
            <a:ext cx="6096000" cy="2769704"/>
          </a:xfrm>
        </p:spPr>
        <p:txBody>
          <a:bodyPr>
            <a:normAutofit fontScale="40000" lnSpcReduction="20000"/>
          </a:bodyPr>
          <a:lstStyle/>
          <a:p>
            <a:r>
              <a:rPr lang="en-US" sz="6200" dirty="0">
                <a:solidFill>
                  <a:srgbClr val="FF0000"/>
                </a:solidFill>
                <a:latin typeface="Times New Roman" panose="02020603050405020304" pitchFamily="18" charset="0"/>
                <a:cs typeface="Times New Roman" panose="02020603050405020304" pitchFamily="18" charset="0"/>
              </a:rPr>
              <a:t>BY-    Dr. SUSHMA KUMARI</a:t>
            </a:r>
          </a:p>
          <a:p>
            <a:r>
              <a:rPr lang="en-US" sz="6200" dirty="0">
                <a:solidFill>
                  <a:srgbClr val="FF0000"/>
                </a:solidFill>
                <a:latin typeface="Times New Roman" panose="02020603050405020304" pitchFamily="18" charset="0"/>
                <a:cs typeface="Times New Roman" panose="02020603050405020304" pitchFamily="18" charset="0"/>
              </a:rPr>
              <a:t>                                                                           ASST.PROF., DEPT. OF LPT, BVC</a:t>
            </a:r>
          </a:p>
          <a:p>
            <a:r>
              <a:rPr lang="en-US" sz="6200" dirty="0">
                <a:solidFill>
                  <a:srgbClr val="FF0000"/>
                </a:solidFill>
                <a:latin typeface="Times New Roman" panose="02020603050405020304" pitchFamily="18" charset="0"/>
                <a:cs typeface="Times New Roman" panose="02020603050405020304" pitchFamily="18" charset="0"/>
              </a:rPr>
              <a:t>                                                                                     BIHAR ANIMAL SCIENCES UNIVERSITY    </a:t>
            </a:r>
            <a:endParaRPr lang="en-IN" sz="6200" dirty="0">
              <a:solidFill>
                <a:srgbClr val="FF0000"/>
              </a:solidFill>
              <a:latin typeface="Times New Roman" panose="02020603050405020304" pitchFamily="18" charset="0"/>
              <a:cs typeface="Times New Roman" panose="02020603050405020304" pitchFamily="18" charset="0"/>
            </a:endParaRPr>
          </a:p>
          <a:p>
            <a:endParaRPr lang="en-US" dirty="0">
              <a:solidFill>
                <a:srgbClr val="FF0000"/>
              </a:solidFill>
            </a:endParaRPr>
          </a:p>
          <a:p>
            <a:endParaRPr lang="en-US" dirty="0">
              <a:solidFill>
                <a:srgbClr val="FF0000"/>
              </a:solidFill>
            </a:endParaRPr>
          </a:p>
          <a:p>
            <a:r>
              <a:rPr lang="en-US" dirty="0">
                <a:solidFill>
                  <a:srgbClr val="FF0000"/>
                </a:solidFill>
              </a:rPr>
              <a:t> BY-</a:t>
            </a:r>
          </a:p>
          <a:p>
            <a:r>
              <a:rPr lang="en-US" dirty="0">
                <a:solidFill>
                  <a:srgbClr val="FF0000"/>
                </a:solidFill>
              </a:rPr>
              <a:t>                                                                                </a:t>
            </a:r>
            <a:endParaRPr lang="en-IN" dirty="0">
              <a:solidFill>
                <a:srgbClr val="FF0000"/>
              </a:solidFill>
            </a:endParaRPr>
          </a:p>
        </p:txBody>
      </p:sp>
    </p:spTree>
    <p:extLst>
      <p:ext uri="{BB962C8B-B14F-4D97-AF65-F5344CB8AC3E}">
        <p14:creationId xmlns:p14="http://schemas.microsoft.com/office/powerpoint/2010/main" val="835769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6777-8586-42F0-9F8E-AD18C0394B2A}"/>
              </a:ext>
            </a:extLst>
          </p:cNvPr>
          <p:cNvSpPr>
            <a:spLocks noGrp="1"/>
          </p:cNvSpPr>
          <p:nvPr>
            <p:ph type="title"/>
          </p:nvPr>
        </p:nvSpPr>
        <p:spPr>
          <a:xfrm>
            <a:off x="0" y="1"/>
            <a:ext cx="12192000" cy="1258956"/>
          </a:xfrm>
        </p:spPr>
        <p:txBody>
          <a:bodyPr/>
          <a:lstStyle/>
          <a:p>
            <a:r>
              <a:rPr lang="en-IN" dirty="0">
                <a:solidFill>
                  <a:srgbClr val="0070C0"/>
                </a:solidFill>
              </a:rPr>
              <a:t>Disadvantages of GMO</a:t>
            </a:r>
          </a:p>
        </p:txBody>
      </p:sp>
      <p:sp>
        <p:nvSpPr>
          <p:cNvPr id="3" name="Content Placeholder 2">
            <a:extLst>
              <a:ext uri="{FF2B5EF4-FFF2-40B4-BE49-F238E27FC236}">
                <a16:creationId xmlns:a16="http://schemas.microsoft.com/office/drawing/2014/main" id="{F17111AD-B14C-45DF-BBB3-6D9265D78B4F}"/>
              </a:ext>
            </a:extLst>
          </p:cNvPr>
          <p:cNvSpPr>
            <a:spLocks noGrp="1"/>
          </p:cNvSpPr>
          <p:nvPr>
            <p:ph idx="1"/>
          </p:nvPr>
        </p:nvSpPr>
        <p:spPr>
          <a:xfrm>
            <a:off x="-1" y="1258957"/>
            <a:ext cx="12191999" cy="5599042"/>
          </a:xfrm>
        </p:spPr>
        <p:txBody>
          <a:bodyPr>
            <a:normAutofit/>
          </a:bodyPr>
          <a:lstStyle/>
          <a:p>
            <a:pPr algn="just"/>
            <a:r>
              <a:rPr lang="en-US" sz="3200" b="1" dirty="0">
                <a:latin typeface="Times New Roman" panose="02020603050405020304" pitchFamily="18" charset="0"/>
                <a:cs typeface="Times New Roman" panose="02020603050405020304" pitchFamily="18" charset="0"/>
              </a:rPr>
              <a:t>Genetic engineering</a:t>
            </a:r>
            <a:r>
              <a:rPr lang="en-US" sz="3200" dirty="0">
                <a:latin typeface="Times New Roman" panose="02020603050405020304" pitchFamily="18" charset="0"/>
                <a:cs typeface="Times New Roman" panose="02020603050405020304" pitchFamily="18" charset="0"/>
              </a:rPr>
              <a:t> could also create unknown side effects or outcomes. Certain changes in a plant or animal could cause unpredicted allergic reactions in some people which, in its original form, did not occur. Other changes could result into the toxicity of an organism to humans or other organisms.</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The use of genetic engineering, or </a:t>
            </a:r>
            <a:r>
              <a:rPr lang="en-US" sz="3200" b="1" dirty="0">
                <a:latin typeface="Times New Roman" panose="02020603050405020304" pitchFamily="18" charset="0"/>
                <a:cs typeface="Times New Roman" panose="02020603050405020304" pitchFamily="18" charset="0"/>
              </a:rPr>
              <a:t>genetically modified organisms</a:t>
            </a:r>
            <a:r>
              <a:rPr lang="en-US" sz="3200" dirty="0">
                <a:latin typeface="Times New Roman" panose="02020603050405020304" pitchFamily="18" charset="0"/>
                <a:cs typeface="Times New Roman" panose="02020603050405020304" pitchFamily="18" charset="0"/>
              </a:rPr>
              <a:t> (GMOs), is prohibited in organic products. This means an organic farmer can't plant GMO seeds, an organic cow can't eat GMO alfalfa or corn, and an organic soup producer can't use any GMO ingredients.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72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E6C8-8A39-42F1-B01B-918CA7748A0D}"/>
              </a:ext>
            </a:extLst>
          </p:cNvPr>
          <p:cNvSpPr>
            <a:spLocks noGrp="1"/>
          </p:cNvSpPr>
          <p:nvPr>
            <p:ph type="title"/>
          </p:nvPr>
        </p:nvSpPr>
        <p:spPr>
          <a:xfrm flipV="1">
            <a:off x="838200" y="-768627"/>
            <a:ext cx="10515600" cy="198783"/>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2D7C2FC5-51FA-4F40-8BF1-EFBB27D2C4AF}"/>
              </a:ext>
            </a:extLst>
          </p:cNvPr>
          <p:cNvSpPr>
            <a:spLocks noGrp="1"/>
          </p:cNvSpPr>
          <p:nvPr>
            <p:ph idx="1"/>
          </p:nvPr>
        </p:nvSpPr>
        <p:spPr/>
        <p:txBody>
          <a:bodyPr>
            <a:normAutofit/>
          </a:bodyPr>
          <a:lstStyle/>
          <a:p>
            <a:pPr algn="ctr"/>
            <a:r>
              <a:rPr lang="en-IN" sz="9600" dirty="0">
                <a:solidFill>
                  <a:srgbClr val="0070C0"/>
                </a:solidFill>
                <a:latin typeface="Times New Roman" panose="02020603050405020304" pitchFamily="18" charset="0"/>
                <a:cs typeface="Times New Roman" panose="02020603050405020304" pitchFamily="18" charset="0"/>
              </a:rPr>
              <a:t>THANKS </a:t>
            </a:r>
          </a:p>
        </p:txBody>
      </p:sp>
    </p:spTree>
    <p:extLst>
      <p:ext uri="{BB962C8B-B14F-4D97-AF65-F5344CB8AC3E}">
        <p14:creationId xmlns:p14="http://schemas.microsoft.com/office/powerpoint/2010/main" val="64258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4A53-8374-4434-91F8-D5BA0C5E5782}"/>
              </a:ext>
            </a:extLst>
          </p:cNvPr>
          <p:cNvSpPr>
            <a:spLocks noGrp="1"/>
          </p:cNvSpPr>
          <p:nvPr>
            <p:ph type="title"/>
          </p:nvPr>
        </p:nvSpPr>
        <p:spPr>
          <a:xfrm>
            <a:off x="0" y="1"/>
            <a:ext cx="11353800" cy="980660"/>
          </a:xfrm>
        </p:spPr>
        <p:txBody>
          <a:bodyPr/>
          <a:lstStyle/>
          <a:p>
            <a:r>
              <a:rPr lang="en-IN" dirty="0">
                <a:solidFill>
                  <a:srgbClr val="0070C0"/>
                </a:solidFill>
                <a:latin typeface="Times New Roman" panose="02020603050405020304" pitchFamily="18" charset="0"/>
                <a:cs typeface="Times New Roman" panose="02020603050405020304" pitchFamily="18" charset="0"/>
              </a:rPr>
              <a:t>ORGANIC MEAT</a:t>
            </a:r>
          </a:p>
        </p:txBody>
      </p:sp>
      <p:sp>
        <p:nvSpPr>
          <p:cNvPr id="3" name="Content Placeholder 2">
            <a:extLst>
              <a:ext uri="{FF2B5EF4-FFF2-40B4-BE49-F238E27FC236}">
                <a16:creationId xmlns:a16="http://schemas.microsoft.com/office/drawing/2014/main" id="{FF49F976-417C-4467-AE93-6055B9B1B6D7}"/>
              </a:ext>
            </a:extLst>
          </p:cNvPr>
          <p:cNvSpPr>
            <a:spLocks noGrp="1"/>
          </p:cNvSpPr>
          <p:nvPr>
            <p:ph idx="1"/>
          </p:nvPr>
        </p:nvSpPr>
        <p:spPr>
          <a:xfrm>
            <a:off x="0" y="980661"/>
            <a:ext cx="12192000" cy="5877339"/>
          </a:xfrm>
        </p:spPr>
        <p:txBody>
          <a:bodyPr>
            <a:normAutofit lnSpcReduction="10000"/>
          </a:bodyPr>
          <a:lstStyle/>
          <a:p>
            <a:pPr marL="0" indent="0" algn="just">
              <a:buNone/>
            </a:pPr>
            <a:endParaRPr lang="en-US" dirty="0"/>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Organic meat means safe, free from any antibiotics and chemical residues. </a:t>
            </a:r>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The products from organic animal husbandry are characterized by a specific organic production method governed by strict guidelines to be abided by at all stages of the production chain.</a:t>
            </a:r>
          </a:p>
          <a:p>
            <a:pPr marL="0" indent="0" algn="just">
              <a:buNone/>
            </a:pP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Organic meat comes from certified organic farms whose guiding principle is to ensure the animal welfare.</a:t>
            </a:r>
          </a:p>
          <a:p>
            <a:pPr marL="0" indent="0" algn="just">
              <a:buNone/>
            </a:pP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 The life of organically reared animals should be as close as possible to their natural cycles and the livestock management should meet the physiological and ethological needs of the animals.</a:t>
            </a:r>
          </a:p>
          <a:p>
            <a:pPr algn="just">
              <a:buFont typeface="Wingdings" panose="05000000000000000000" pitchFamily="2" charset="2"/>
              <a:buChar char="§"/>
            </a:pP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77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64422-ACFB-4130-AE47-E6139D5D1B4C}"/>
              </a:ext>
            </a:extLst>
          </p:cNvPr>
          <p:cNvSpPr>
            <a:spLocks noGrp="1"/>
          </p:cNvSpPr>
          <p:nvPr>
            <p:ph type="title"/>
          </p:nvPr>
        </p:nvSpPr>
        <p:spPr>
          <a:xfrm>
            <a:off x="838200" y="-927651"/>
            <a:ext cx="10515600" cy="21203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6A4B9986-180E-45CE-AF17-0D0778D6FF63}"/>
              </a:ext>
            </a:extLst>
          </p:cNvPr>
          <p:cNvSpPr>
            <a:spLocks noGrp="1"/>
          </p:cNvSpPr>
          <p:nvPr>
            <p:ph idx="1"/>
          </p:nvPr>
        </p:nvSpPr>
        <p:spPr>
          <a:xfrm>
            <a:off x="0" y="119270"/>
            <a:ext cx="12192000" cy="6057693"/>
          </a:xfrm>
        </p:spPr>
        <p:txBody>
          <a:bodyPr>
            <a:normAutofit/>
          </a:bodyPr>
          <a:lstStyle/>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Animal feed needs to meet the requirements of the animal and foodstuff is from organic farming. However, grazing is the main source of food supply for organic farming.</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Organic meat products should be free from nitrites, preservatives commonly used in the processing of conventional meat products.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organic farming, result in healthier and safer meat and high-quality processed meats.</a:t>
            </a:r>
            <a:endParaRPr lang="en-IN" sz="32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5782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91E5-DED8-4F31-A1C0-8BAD4962CCBA}"/>
              </a:ext>
            </a:extLst>
          </p:cNvPr>
          <p:cNvSpPr>
            <a:spLocks noGrp="1"/>
          </p:cNvSpPr>
          <p:nvPr>
            <p:ph type="title"/>
          </p:nvPr>
        </p:nvSpPr>
        <p:spPr/>
        <p:txBody>
          <a:bodyPr/>
          <a:lstStyle/>
          <a:p>
            <a:endParaRPr lang="en-IN"/>
          </a:p>
        </p:txBody>
      </p:sp>
      <p:pic>
        <p:nvPicPr>
          <p:cNvPr id="1026" name="Picture 2">
            <a:extLst>
              <a:ext uri="{FF2B5EF4-FFF2-40B4-BE49-F238E27FC236}">
                <a16:creationId xmlns:a16="http://schemas.microsoft.com/office/drawing/2014/main" id="{B0BD4A8F-522B-49C5-BABD-3CA20932CA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93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4955-8195-48AD-A587-098BF5212EE5}"/>
              </a:ext>
            </a:extLst>
          </p:cNvPr>
          <p:cNvSpPr>
            <a:spLocks noGrp="1"/>
          </p:cNvSpPr>
          <p:nvPr>
            <p:ph type="title"/>
          </p:nvPr>
        </p:nvSpPr>
        <p:spPr>
          <a:xfrm flipV="1">
            <a:off x="838200" y="-1105468"/>
            <a:ext cx="10515600" cy="341194"/>
          </a:xfrm>
        </p:spPr>
        <p:txBody>
          <a:bodyPr>
            <a:normAutofit fontScale="90000"/>
          </a:bodyPr>
          <a:lstStyle/>
          <a:p>
            <a:endParaRPr lang="en-IN" dirty="0"/>
          </a:p>
        </p:txBody>
      </p:sp>
      <p:pic>
        <p:nvPicPr>
          <p:cNvPr id="2050" name="Picture 2">
            <a:extLst>
              <a:ext uri="{FF2B5EF4-FFF2-40B4-BE49-F238E27FC236}">
                <a16:creationId xmlns:a16="http://schemas.microsoft.com/office/drawing/2014/main" id="{AC9211F2-333F-49E9-B42D-B7F56FEAE4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0"/>
            <a:ext cx="12192000" cy="617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47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CAD4-75E5-4CAD-86AB-BEFD0C5CBC7B}"/>
              </a:ext>
            </a:extLst>
          </p:cNvPr>
          <p:cNvSpPr>
            <a:spLocks noGrp="1"/>
          </p:cNvSpPr>
          <p:nvPr>
            <p:ph type="title"/>
          </p:nvPr>
        </p:nvSpPr>
        <p:spPr/>
        <p:txBody>
          <a:bodyPr/>
          <a:lstStyle/>
          <a:p>
            <a:endParaRPr lang="en-IN"/>
          </a:p>
        </p:txBody>
      </p:sp>
      <p:pic>
        <p:nvPicPr>
          <p:cNvPr id="3074" name="Picture 2">
            <a:extLst>
              <a:ext uri="{FF2B5EF4-FFF2-40B4-BE49-F238E27FC236}">
                <a16:creationId xmlns:a16="http://schemas.microsoft.com/office/drawing/2014/main" id="{1BF1EF6E-3B38-4C04-B489-F90FB4542C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1212573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73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F97D-FA68-4906-BE13-287FF6C3A5C3}"/>
              </a:ext>
            </a:extLst>
          </p:cNvPr>
          <p:cNvSpPr>
            <a:spLocks noGrp="1"/>
          </p:cNvSpPr>
          <p:nvPr>
            <p:ph type="title"/>
          </p:nvPr>
        </p:nvSpPr>
        <p:spPr/>
        <p:txBody>
          <a:bodyPr/>
          <a:lstStyle/>
          <a:p>
            <a:endParaRPr lang="en-IN"/>
          </a:p>
        </p:txBody>
      </p:sp>
      <p:pic>
        <p:nvPicPr>
          <p:cNvPr id="4098" name="Picture 2">
            <a:extLst>
              <a:ext uri="{FF2B5EF4-FFF2-40B4-BE49-F238E27FC236}">
                <a16:creationId xmlns:a16="http://schemas.microsoft.com/office/drawing/2014/main" id="{7433DDAB-08B4-4A47-9ED3-BF17AB25585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626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58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349C-15AC-4DB0-9325-DB460EF6489A}"/>
              </a:ext>
            </a:extLst>
          </p:cNvPr>
          <p:cNvSpPr>
            <a:spLocks noGrp="1"/>
          </p:cNvSpPr>
          <p:nvPr>
            <p:ph type="title"/>
          </p:nvPr>
        </p:nvSpPr>
        <p:spPr>
          <a:xfrm>
            <a:off x="1" y="-1"/>
            <a:ext cx="11459818" cy="1192697"/>
          </a:xfrm>
        </p:spPr>
        <p:txBody>
          <a:bodyPr>
            <a:normAutofit/>
          </a:bodyPr>
          <a:lstStyle/>
          <a:p>
            <a:r>
              <a:rPr lang="en-IN" dirty="0">
                <a:solidFill>
                  <a:srgbClr val="0070C0"/>
                </a:solidFill>
                <a:latin typeface="Times New Roman" panose="02020603050405020304" pitchFamily="18" charset="0"/>
                <a:cs typeface="Times New Roman" panose="02020603050405020304" pitchFamily="18" charset="0"/>
              </a:rPr>
              <a:t>GMO (Genetically Modified Organisms)</a:t>
            </a:r>
          </a:p>
        </p:txBody>
      </p:sp>
      <p:sp>
        <p:nvSpPr>
          <p:cNvPr id="3" name="Content Placeholder 2">
            <a:extLst>
              <a:ext uri="{FF2B5EF4-FFF2-40B4-BE49-F238E27FC236}">
                <a16:creationId xmlns:a16="http://schemas.microsoft.com/office/drawing/2014/main" id="{543DA77C-E973-4E08-88CC-E0C47705FEFD}"/>
              </a:ext>
            </a:extLst>
          </p:cNvPr>
          <p:cNvSpPr>
            <a:spLocks noGrp="1"/>
          </p:cNvSpPr>
          <p:nvPr>
            <p:ph idx="1"/>
          </p:nvPr>
        </p:nvSpPr>
        <p:spPr>
          <a:xfrm>
            <a:off x="0" y="1192696"/>
            <a:ext cx="12192000" cy="5665303"/>
          </a:xfrm>
        </p:spPr>
        <p:txBody>
          <a:bodyPr>
            <a:normAutofit/>
          </a:bodyPr>
          <a:lstStyle/>
          <a:p>
            <a:pPr algn="just"/>
            <a:endParaRPr lang="en-US" b="1" dirty="0"/>
          </a:p>
          <a:p>
            <a:pPr algn="just"/>
            <a:r>
              <a:rPr lang="en-US" b="1" dirty="0"/>
              <a:t>Genetically modified</a:t>
            </a:r>
            <a:r>
              <a:rPr lang="en-US" dirty="0"/>
              <a:t> organisms (GMOs) are living organisms whose </a:t>
            </a:r>
            <a:r>
              <a:rPr lang="en-US" b="1" dirty="0"/>
              <a:t>genetic</a:t>
            </a:r>
            <a:r>
              <a:rPr lang="en-US" dirty="0"/>
              <a:t> material has been artificially manipulated in a laboratory through </a:t>
            </a:r>
            <a:r>
              <a:rPr lang="en-US" b="1" dirty="0"/>
              <a:t>genetic</a:t>
            </a:r>
            <a:r>
              <a:rPr lang="en-US" dirty="0"/>
              <a:t> engineering. This creates combinations of plant, animal, bacteria, and virus genes that do not occur in nature or through traditional crossbreeding methods.</a:t>
            </a:r>
          </a:p>
          <a:p>
            <a:pPr algn="just"/>
            <a:endParaRPr lang="en-US" dirty="0"/>
          </a:p>
          <a:p>
            <a:pPr algn="just"/>
            <a:r>
              <a:rPr lang="en-US" dirty="0"/>
              <a:t>Genetically modified (GM) foods are foods derived from organisms whose genetic material (DNA) has been modified in a way that does not occur naturally, e.g. through the introduction of a gene from a different organism. The technology is often called “modern biotechnology” or “gene technology”, sometimes also “recombinant DNA technology” or “genetic engineering”. </a:t>
            </a:r>
            <a:endParaRPr lang="en-IN" dirty="0"/>
          </a:p>
        </p:txBody>
      </p:sp>
    </p:spTree>
    <p:extLst>
      <p:ext uri="{BB962C8B-B14F-4D97-AF65-F5344CB8AC3E}">
        <p14:creationId xmlns:p14="http://schemas.microsoft.com/office/powerpoint/2010/main" val="17153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75199-15A5-4E57-9F17-2FD3EF5772FA}"/>
              </a:ext>
            </a:extLst>
          </p:cNvPr>
          <p:cNvSpPr>
            <a:spLocks noGrp="1"/>
          </p:cNvSpPr>
          <p:nvPr>
            <p:ph type="title"/>
          </p:nvPr>
        </p:nvSpPr>
        <p:spPr>
          <a:xfrm>
            <a:off x="106017" y="0"/>
            <a:ext cx="12085983" cy="1470991"/>
          </a:xfrm>
        </p:spPr>
        <p:txBody>
          <a:bodyPr/>
          <a:lstStyle/>
          <a:p>
            <a:r>
              <a:rPr lang="en-IN" dirty="0">
                <a:solidFill>
                  <a:srgbClr val="0070C0"/>
                </a:solidFill>
                <a:latin typeface="Times New Roman" panose="02020603050405020304" pitchFamily="18" charset="0"/>
                <a:cs typeface="Times New Roman" panose="02020603050405020304" pitchFamily="18" charset="0"/>
              </a:rPr>
              <a:t>     Benefits of GMO</a:t>
            </a:r>
          </a:p>
        </p:txBody>
      </p:sp>
      <p:sp>
        <p:nvSpPr>
          <p:cNvPr id="3" name="Content Placeholder 2">
            <a:extLst>
              <a:ext uri="{FF2B5EF4-FFF2-40B4-BE49-F238E27FC236}">
                <a16:creationId xmlns:a16="http://schemas.microsoft.com/office/drawing/2014/main" id="{7BDEA310-CD57-480C-B298-9D4262E95959}"/>
              </a:ext>
            </a:extLst>
          </p:cNvPr>
          <p:cNvSpPr>
            <a:spLocks noGrp="1"/>
          </p:cNvSpPr>
          <p:nvPr>
            <p:ph idx="1"/>
          </p:nvPr>
        </p:nvSpPr>
        <p:spPr/>
        <p:txBody>
          <a:bodyPr>
            <a:normAutofit/>
          </a:bodyPr>
          <a:lstStyle/>
          <a:p>
            <a:r>
              <a:rPr lang="en-US" b="1" dirty="0"/>
              <a:t>The possible benefits of genetic engineering include:</a:t>
            </a:r>
            <a:endParaRPr lang="en-US" dirty="0"/>
          </a:p>
          <a:p>
            <a:r>
              <a:rPr lang="en-US" dirty="0"/>
              <a:t>More nutritious food.</a:t>
            </a:r>
          </a:p>
          <a:p>
            <a:r>
              <a:rPr lang="en-US" dirty="0"/>
              <a:t>Tastier food.</a:t>
            </a:r>
          </a:p>
          <a:p>
            <a:r>
              <a:rPr lang="en-US" dirty="0"/>
              <a:t>Disease- and drought-resistant plants that require fewer environmental resources (such as water and fertilizer)</a:t>
            </a:r>
          </a:p>
          <a:p>
            <a:r>
              <a:rPr lang="en-US" dirty="0"/>
              <a:t>Less use of pesticides.</a:t>
            </a:r>
          </a:p>
          <a:p>
            <a:r>
              <a:rPr lang="en-US" dirty="0"/>
              <a:t>Increased supply of food with reduced cost and longer shelf life.</a:t>
            </a:r>
          </a:p>
          <a:p>
            <a:r>
              <a:rPr lang="en-US" dirty="0"/>
              <a:t>Faster growing plants and animals.</a:t>
            </a:r>
          </a:p>
          <a:p>
            <a:endParaRPr lang="en-IN" dirty="0"/>
          </a:p>
        </p:txBody>
      </p:sp>
    </p:spTree>
    <p:extLst>
      <p:ext uri="{BB962C8B-B14F-4D97-AF65-F5344CB8AC3E}">
        <p14:creationId xmlns:p14="http://schemas.microsoft.com/office/powerpoint/2010/main" val="2364773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478</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Organic and GMO Meat</vt:lpstr>
      <vt:lpstr>ORGANIC MEAT</vt:lpstr>
      <vt:lpstr>PowerPoint Presentation</vt:lpstr>
      <vt:lpstr>PowerPoint Presentation</vt:lpstr>
      <vt:lpstr>PowerPoint Presentation</vt:lpstr>
      <vt:lpstr>PowerPoint Presentation</vt:lpstr>
      <vt:lpstr>PowerPoint Presentation</vt:lpstr>
      <vt:lpstr>GMO (Genetically Modified Organisms)</vt:lpstr>
      <vt:lpstr>     Benefits of GMO</vt:lpstr>
      <vt:lpstr>Disadvantages of GMO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sushma</dc:title>
  <dc:creator>saket sharma</dc:creator>
  <cp:lastModifiedBy>saket sharma</cp:lastModifiedBy>
  <cp:revision>8</cp:revision>
  <dcterms:created xsi:type="dcterms:W3CDTF">2020-06-24T14:18:38Z</dcterms:created>
  <dcterms:modified xsi:type="dcterms:W3CDTF">2020-06-24T16:03:14Z</dcterms:modified>
</cp:coreProperties>
</file>