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5F0D3F02-101C-429B-B4BD-416719E04300}"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0D3F02-101C-429B-B4BD-416719E04300}"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5F0D3F02-101C-429B-B4BD-416719E04300}"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0D3F02-101C-429B-B4BD-416719E0430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4818F4A-DD94-4372-980C-86DACD85A555}" type="datetimeFigureOut">
              <a:rPr lang="en-IN" smtClean="0"/>
              <a:pPr/>
              <a:t>27-05-2020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0D3F02-101C-429B-B4BD-416719E04300}"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4818F4A-DD94-4372-980C-86DACD85A555}" type="datetimeFigureOut">
              <a:rPr lang="en-IN" smtClean="0"/>
              <a:pPr/>
              <a:t>27-05-2020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0D3F02-101C-429B-B4BD-416719E04300}"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308744"/>
            <a:ext cx="7406640" cy="1472184"/>
          </a:xfrm>
        </p:spPr>
        <p:txBody>
          <a:bodyPr>
            <a:normAutofit fontScale="90000"/>
          </a:bodyPr>
          <a:lstStyle/>
          <a:p>
            <a:pPr algn="ctr"/>
            <a:r>
              <a:rPr lang="en-IN" sz="3600" b="1" dirty="0">
                <a:effectLst/>
              </a:rPr>
              <a:t>OVERVIEW OF DAIRY INPUT INDUSTRY OPPORTUNITIES FOR ENTREPRENEURS</a:t>
            </a:r>
            <a:endParaRPr lang="en-IN" sz="3600" dirty="0">
              <a:effectLst/>
            </a:endParaRPr>
          </a:p>
        </p:txBody>
      </p:sp>
      <p:sp>
        <p:nvSpPr>
          <p:cNvPr id="3" name="Subtitle 2"/>
          <p:cNvSpPr>
            <a:spLocks noGrp="1"/>
          </p:cNvSpPr>
          <p:nvPr>
            <p:ph type="subTitle" idx="1"/>
          </p:nvPr>
        </p:nvSpPr>
        <p:spPr>
          <a:xfrm>
            <a:off x="1432560" y="3764632"/>
            <a:ext cx="7406640" cy="1752600"/>
          </a:xfrm>
        </p:spPr>
        <p:txBody>
          <a:bodyPr>
            <a:normAutofit lnSpcReduction="10000"/>
          </a:bodyPr>
          <a:lstStyle/>
          <a:p>
            <a:pPr algn="ctr"/>
            <a:r>
              <a:rPr lang="en-IN" dirty="0" smtClean="0">
                <a:solidFill>
                  <a:schemeClr val="tx1"/>
                </a:solidFill>
              </a:rPr>
              <a:t> Entrepreneurship Development and Industrial Consultancy (DBM-421)</a:t>
            </a:r>
          </a:p>
          <a:p>
            <a:pPr algn="ctr"/>
            <a:endParaRPr lang="en-IN" dirty="0">
              <a:solidFill>
                <a:schemeClr val="tx1"/>
              </a:solidFill>
            </a:endParaRPr>
          </a:p>
          <a:p>
            <a:pPr algn="ctr"/>
            <a:r>
              <a:rPr lang="en-IN" dirty="0" smtClean="0">
                <a:solidFill>
                  <a:schemeClr val="tx1"/>
                </a:solidFill>
              </a:rPr>
              <a:t>A K JHA</a:t>
            </a:r>
            <a:endParaRPr lang="en-IN"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8316416" cy="706090"/>
          </a:xfrm>
        </p:spPr>
        <p:txBody>
          <a:bodyPr>
            <a:normAutofit fontScale="90000"/>
          </a:bodyPr>
          <a:lstStyle/>
          <a:p>
            <a:pPr algn="ctr"/>
            <a:r>
              <a:rPr lang="en-IN" sz="3600" b="1" dirty="0" smtClean="0"/>
              <a:t>Organized vs. Unorganized Dairy Sectors</a:t>
            </a:r>
            <a:endParaRPr lang="en-IN" sz="3600" dirty="0"/>
          </a:p>
        </p:txBody>
      </p:sp>
      <p:sp>
        <p:nvSpPr>
          <p:cNvPr id="3" name="Content Placeholder 2"/>
          <p:cNvSpPr>
            <a:spLocks noGrp="1"/>
          </p:cNvSpPr>
          <p:nvPr>
            <p:ph idx="1"/>
          </p:nvPr>
        </p:nvSpPr>
        <p:spPr>
          <a:xfrm>
            <a:off x="1043608" y="1268760"/>
            <a:ext cx="7776864" cy="4997152"/>
          </a:xfrm>
        </p:spPr>
        <p:txBody>
          <a:bodyPr>
            <a:normAutofit fontScale="92500" lnSpcReduction="10000"/>
          </a:bodyPr>
          <a:lstStyle/>
          <a:p>
            <a:pPr marL="0" indent="0">
              <a:buNone/>
            </a:pPr>
            <a:r>
              <a:rPr lang="en-IN" dirty="0" smtClean="0"/>
              <a:t>The </a:t>
            </a:r>
            <a:r>
              <a:rPr lang="en-IN" dirty="0"/>
              <a:t>Indian dairy industry is divided into two broad </a:t>
            </a:r>
            <a:r>
              <a:rPr lang="en-IN" dirty="0" smtClean="0"/>
              <a:t>sectors</a:t>
            </a:r>
          </a:p>
          <a:p>
            <a:pPr marL="971550" lvl="1" indent="-514350">
              <a:buFont typeface="+mj-lt"/>
              <a:buAutoNum type="arabicPeriod"/>
            </a:pPr>
            <a:r>
              <a:rPr lang="en-IN" dirty="0" smtClean="0"/>
              <a:t>Organized</a:t>
            </a:r>
          </a:p>
          <a:p>
            <a:pPr marL="1371600" lvl="2" indent="-514350"/>
            <a:r>
              <a:rPr lang="en-IN" dirty="0" smtClean="0"/>
              <a:t>includes cooperatives</a:t>
            </a:r>
          </a:p>
          <a:p>
            <a:pPr marL="1371600" lvl="2" indent="-514350"/>
            <a:r>
              <a:rPr lang="en-IN" dirty="0" smtClean="0"/>
              <a:t>Private dairies/ plants</a:t>
            </a:r>
          </a:p>
          <a:p>
            <a:pPr marL="1371600" lvl="2" indent="-514350"/>
            <a:r>
              <a:rPr lang="en-IN" dirty="0" smtClean="0"/>
              <a:t>Government registered with MMPO 1992.</a:t>
            </a:r>
          </a:p>
          <a:p>
            <a:pPr marL="1371600" lvl="2" indent="-514350"/>
            <a:r>
              <a:rPr lang="en-IN" dirty="0" smtClean="0"/>
              <a:t>The organized dairy sector handles only 35% of total marketable surplus milk </a:t>
            </a:r>
          </a:p>
          <a:p>
            <a:pPr marL="1349375" lvl="3" indent="-514350"/>
            <a:r>
              <a:rPr lang="en-IN" sz="2400" dirty="0" smtClean="0"/>
              <a:t>huge scope for entrepreneurs.</a:t>
            </a:r>
          </a:p>
          <a:p>
            <a:pPr marL="971550" lvl="1" indent="-514350">
              <a:buFont typeface="+mj-lt"/>
              <a:buAutoNum type="arabicPeriod" startAt="2"/>
            </a:pPr>
            <a:r>
              <a:rPr lang="en-IN" dirty="0" smtClean="0"/>
              <a:t>Unorganized</a:t>
            </a:r>
          </a:p>
          <a:p>
            <a:pPr marL="1349375" lvl="2" indent="-549275"/>
            <a:r>
              <a:rPr lang="en-IN" dirty="0" smtClean="0"/>
              <a:t>includes </a:t>
            </a:r>
            <a:r>
              <a:rPr lang="en-IN" dirty="0"/>
              <a:t>number of small and/or seasonal milk producers/ trades / </a:t>
            </a:r>
            <a:r>
              <a:rPr lang="en-IN" dirty="0" err="1"/>
              <a:t>halwaies</a:t>
            </a:r>
            <a:r>
              <a:rPr lang="en-IN" dirty="0"/>
              <a:t> </a:t>
            </a:r>
            <a:endParaRPr lang="en-IN" dirty="0" smtClean="0"/>
          </a:p>
          <a:p>
            <a:pPr marL="1349375" lvl="3" indent="-450850"/>
            <a:r>
              <a:rPr lang="en-IN" sz="2400" dirty="0" smtClean="0"/>
              <a:t>not </a:t>
            </a:r>
            <a:r>
              <a:rPr lang="en-IN" sz="2400" dirty="0"/>
              <a:t>registered with MMPO 1992.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384"/>
            <a:ext cx="7066032" cy="792088"/>
          </a:xfrm>
        </p:spPr>
        <p:txBody>
          <a:bodyPr>
            <a:normAutofit/>
          </a:bodyPr>
          <a:lstStyle/>
          <a:p>
            <a:pPr algn="ctr"/>
            <a:r>
              <a:rPr lang="en-IN" sz="3600" b="1" dirty="0">
                <a:effectLst/>
              </a:rPr>
              <a:t>Introduction</a:t>
            </a:r>
            <a:endParaRPr lang="en-IN" sz="3600" dirty="0">
              <a:effectLst/>
            </a:endParaRPr>
          </a:p>
        </p:txBody>
      </p:sp>
      <p:sp>
        <p:nvSpPr>
          <p:cNvPr id="3" name="Content Placeholder 2"/>
          <p:cNvSpPr>
            <a:spLocks noGrp="1"/>
          </p:cNvSpPr>
          <p:nvPr>
            <p:ph idx="1"/>
          </p:nvPr>
        </p:nvSpPr>
        <p:spPr>
          <a:xfrm>
            <a:off x="971600" y="980728"/>
            <a:ext cx="8172400" cy="5733256"/>
          </a:xfrm>
        </p:spPr>
        <p:txBody>
          <a:bodyPr>
            <a:normAutofit fontScale="85000" lnSpcReduction="20000"/>
          </a:bodyPr>
          <a:lstStyle/>
          <a:p>
            <a:pPr marL="0" indent="0" algn="just">
              <a:lnSpc>
                <a:spcPct val="120000"/>
              </a:lnSpc>
            </a:pPr>
            <a:r>
              <a:rPr lang="en-IN" dirty="0" smtClean="0"/>
              <a:t>Milk </a:t>
            </a:r>
            <a:r>
              <a:rPr lang="en-IN" dirty="0"/>
              <a:t>is </a:t>
            </a:r>
            <a:r>
              <a:rPr lang="en-IN" dirty="0" smtClean="0"/>
              <a:t>as </a:t>
            </a:r>
            <a:r>
              <a:rPr lang="en-IN" dirty="0"/>
              <a:t>an important food item. </a:t>
            </a:r>
            <a:endParaRPr lang="en-IN" dirty="0" smtClean="0"/>
          </a:p>
          <a:p>
            <a:pPr marL="246888" lvl="2" indent="0" algn="just">
              <a:lnSpc>
                <a:spcPct val="120000"/>
              </a:lnSpc>
              <a:spcBef>
                <a:spcPts val="600"/>
              </a:spcBef>
            </a:pPr>
            <a:r>
              <a:rPr lang="en-IN" dirty="0" smtClean="0"/>
              <a:t>It is </a:t>
            </a:r>
            <a:r>
              <a:rPr lang="en-IN" dirty="0"/>
              <a:t>an important source of protein rich </a:t>
            </a:r>
            <a:r>
              <a:rPr lang="en-IN" dirty="0" smtClean="0"/>
              <a:t>diet for vegetarians.</a:t>
            </a:r>
          </a:p>
          <a:p>
            <a:pPr marL="0" indent="0" algn="just">
              <a:lnSpc>
                <a:spcPct val="120000"/>
              </a:lnSpc>
            </a:pPr>
            <a:r>
              <a:rPr lang="en-IN" dirty="0" smtClean="0"/>
              <a:t> </a:t>
            </a:r>
            <a:r>
              <a:rPr lang="en-IN" dirty="0"/>
              <a:t>India is largest milk </a:t>
            </a:r>
            <a:r>
              <a:rPr lang="en-IN" dirty="0" smtClean="0"/>
              <a:t>producer.</a:t>
            </a:r>
          </a:p>
          <a:p>
            <a:pPr marL="246888" lvl="2" indent="0" algn="just">
              <a:lnSpc>
                <a:spcPct val="120000"/>
              </a:lnSpc>
              <a:spcBef>
                <a:spcPts val="600"/>
              </a:spcBef>
            </a:pPr>
            <a:r>
              <a:rPr lang="en-IN" dirty="0"/>
              <a:t>1</a:t>
            </a:r>
            <a:r>
              <a:rPr lang="en-IN" dirty="0" smtClean="0"/>
              <a:t>87.7 million tons in </a:t>
            </a:r>
            <a:r>
              <a:rPr lang="en-IN" dirty="0" smtClean="0"/>
              <a:t>2018-19 (NDDB)</a:t>
            </a:r>
            <a:endParaRPr lang="en-IN" dirty="0" smtClean="0"/>
          </a:p>
          <a:p>
            <a:pPr marL="246888" lvl="2" indent="0" algn="just">
              <a:lnSpc>
                <a:spcPct val="120000"/>
              </a:lnSpc>
              <a:spcBef>
                <a:spcPts val="600"/>
              </a:spcBef>
            </a:pPr>
            <a:r>
              <a:rPr lang="en-IN" dirty="0" smtClean="0"/>
              <a:t>Per Capita Availability-394 </a:t>
            </a:r>
            <a:r>
              <a:rPr lang="en-IN" dirty="0" err="1" smtClean="0"/>
              <a:t>gms</a:t>
            </a:r>
            <a:r>
              <a:rPr lang="en-IN" dirty="0" smtClean="0"/>
              <a:t>/day</a:t>
            </a:r>
          </a:p>
          <a:p>
            <a:pPr marL="0" indent="0" algn="just">
              <a:lnSpc>
                <a:spcPct val="120000"/>
              </a:lnSpc>
            </a:pPr>
            <a:r>
              <a:rPr lang="en-IN" dirty="0" smtClean="0"/>
              <a:t>Rising demand for milk and milk products</a:t>
            </a:r>
          </a:p>
          <a:p>
            <a:pPr marL="246888" lvl="2" indent="0" algn="just">
              <a:lnSpc>
                <a:spcPct val="120000"/>
              </a:lnSpc>
              <a:spcBef>
                <a:spcPts val="600"/>
              </a:spcBef>
            </a:pPr>
            <a:r>
              <a:rPr lang="en-IN" dirty="0" smtClean="0"/>
              <a:t>Increasing income</a:t>
            </a:r>
          </a:p>
          <a:p>
            <a:pPr marL="246888" lvl="2" indent="0" algn="just">
              <a:lnSpc>
                <a:spcPct val="120000"/>
              </a:lnSpc>
              <a:spcBef>
                <a:spcPts val="600"/>
              </a:spcBef>
            </a:pPr>
            <a:r>
              <a:rPr lang="en-IN" dirty="0" smtClean="0"/>
              <a:t>Rapid urbanization</a:t>
            </a:r>
          </a:p>
          <a:p>
            <a:pPr marL="246888" lvl="2" indent="0" algn="just">
              <a:lnSpc>
                <a:spcPct val="120000"/>
              </a:lnSpc>
              <a:spcBef>
                <a:spcPts val="600"/>
              </a:spcBef>
            </a:pPr>
            <a:r>
              <a:rPr lang="en-IN" dirty="0" smtClean="0"/>
              <a:t>Changing food habits</a:t>
            </a:r>
          </a:p>
          <a:p>
            <a:pPr marL="0" indent="0" algn="just">
              <a:lnSpc>
                <a:spcPct val="120000"/>
              </a:lnSpc>
            </a:pPr>
            <a:r>
              <a:rPr lang="en-IN" dirty="0" smtClean="0"/>
              <a:t>Dairy sector</a:t>
            </a:r>
          </a:p>
          <a:p>
            <a:pPr marL="246888" lvl="2" indent="0" algn="just">
              <a:lnSpc>
                <a:spcPct val="120000"/>
              </a:lnSpc>
              <a:spcBef>
                <a:spcPts val="600"/>
              </a:spcBef>
            </a:pPr>
            <a:r>
              <a:rPr lang="en-IN" dirty="0" smtClean="0"/>
              <a:t> </a:t>
            </a:r>
            <a:r>
              <a:rPr lang="en-IN" dirty="0"/>
              <a:t>transforming from a subsistence activity to commercial activity. </a:t>
            </a:r>
            <a:endParaRPr lang="en-IN" dirty="0" smtClean="0"/>
          </a:p>
          <a:p>
            <a:pPr marL="0" indent="0" algn="just">
              <a:lnSpc>
                <a:spcPct val="120000"/>
              </a:lnSpc>
            </a:pPr>
            <a:r>
              <a:rPr lang="en-IN" dirty="0" smtClean="0"/>
              <a:t>There is immense opportunities </a:t>
            </a:r>
            <a:r>
              <a:rPr lang="en-IN" dirty="0"/>
              <a:t>for entrepreneurs in dairy sector.</a:t>
            </a:r>
          </a:p>
          <a:p>
            <a:pPr marL="0" indent="0" algn="just">
              <a:lnSpc>
                <a:spcPct val="120000"/>
              </a:lnSpc>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98080" cy="1143000"/>
          </a:xfrm>
        </p:spPr>
        <p:txBody>
          <a:bodyPr>
            <a:normAutofit/>
          </a:bodyPr>
          <a:lstStyle/>
          <a:p>
            <a:pPr algn="ctr"/>
            <a:r>
              <a:rPr lang="en-IN" sz="3600" b="1" dirty="0" smtClean="0">
                <a:effectLst/>
              </a:rPr>
              <a:t>Introduction Contd..</a:t>
            </a:r>
            <a:endParaRPr lang="en-IN" sz="3600" b="1" dirty="0">
              <a:effectLst/>
            </a:endParaRPr>
          </a:p>
        </p:txBody>
      </p:sp>
      <p:sp>
        <p:nvSpPr>
          <p:cNvPr id="3" name="Content Placeholder 2"/>
          <p:cNvSpPr>
            <a:spLocks noGrp="1"/>
          </p:cNvSpPr>
          <p:nvPr>
            <p:ph idx="1"/>
          </p:nvPr>
        </p:nvSpPr>
        <p:spPr>
          <a:xfrm>
            <a:off x="1043608" y="1447800"/>
            <a:ext cx="7890080" cy="4800600"/>
          </a:xfrm>
        </p:spPr>
        <p:txBody>
          <a:bodyPr>
            <a:normAutofit fontScale="92500" lnSpcReduction="20000"/>
          </a:bodyPr>
          <a:lstStyle/>
          <a:p>
            <a:pPr algn="just"/>
            <a:r>
              <a:rPr lang="en-IN" dirty="0" smtClean="0"/>
              <a:t>Required </a:t>
            </a:r>
            <a:r>
              <a:rPr lang="en-IN" dirty="0"/>
              <a:t>infrastructure for a successful enterprise exists. </a:t>
            </a:r>
            <a:endParaRPr lang="en-IN" dirty="0" smtClean="0"/>
          </a:p>
          <a:p>
            <a:pPr algn="just"/>
            <a:r>
              <a:rPr lang="en-IN" dirty="0" smtClean="0"/>
              <a:t>Sufficient </a:t>
            </a:r>
            <a:r>
              <a:rPr lang="en-IN" dirty="0"/>
              <a:t>raw material </a:t>
            </a:r>
            <a:r>
              <a:rPr lang="en-IN" dirty="0" smtClean="0"/>
              <a:t>available </a:t>
            </a:r>
            <a:r>
              <a:rPr lang="en-IN" dirty="0"/>
              <a:t>in the form of </a:t>
            </a:r>
            <a:r>
              <a:rPr lang="en-IN" dirty="0" smtClean="0"/>
              <a:t>milk</a:t>
            </a:r>
            <a:r>
              <a:rPr lang="en-IN" dirty="0" smtClean="0"/>
              <a:t>.</a:t>
            </a:r>
            <a:endParaRPr lang="en-IN" dirty="0" smtClean="0"/>
          </a:p>
          <a:p>
            <a:pPr algn="just"/>
            <a:r>
              <a:rPr lang="en-IN" dirty="0" smtClean="0"/>
              <a:t>an </a:t>
            </a:r>
            <a:r>
              <a:rPr lang="en-IN" dirty="0"/>
              <a:t>established infrastructure of technology and supporting manpower, </a:t>
            </a:r>
            <a:r>
              <a:rPr lang="en-IN" dirty="0" smtClean="0"/>
              <a:t>and </a:t>
            </a:r>
          </a:p>
          <a:p>
            <a:pPr algn="just"/>
            <a:r>
              <a:rPr lang="en-IN" dirty="0" smtClean="0"/>
              <a:t>free </a:t>
            </a:r>
            <a:r>
              <a:rPr lang="en-IN" dirty="0"/>
              <a:t>market economy after </a:t>
            </a:r>
            <a:r>
              <a:rPr lang="en-IN" dirty="0" err="1"/>
              <a:t>delicensing</a:t>
            </a:r>
            <a:r>
              <a:rPr lang="en-IN" dirty="0"/>
              <a:t> of dairy sector in 1991. </a:t>
            </a:r>
            <a:endParaRPr lang="en-IN" dirty="0" smtClean="0"/>
          </a:p>
          <a:p>
            <a:pPr algn="just"/>
            <a:r>
              <a:rPr lang="en-IN" dirty="0" smtClean="0"/>
              <a:t>An </a:t>
            </a:r>
            <a:r>
              <a:rPr lang="en-IN" dirty="0"/>
              <a:t>entrepreneur’s participation will definitely ensure attractive return on investment in fast growing market in India as well as for exports. </a:t>
            </a:r>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4624"/>
            <a:ext cx="7931224" cy="1143000"/>
          </a:xfrm>
        </p:spPr>
        <p:txBody>
          <a:bodyPr>
            <a:noAutofit/>
          </a:bodyPr>
          <a:lstStyle/>
          <a:p>
            <a:pPr algn="ctr"/>
            <a:r>
              <a:rPr lang="en-IN" sz="3200" b="1" dirty="0" smtClean="0">
                <a:effectLst/>
              </a:rPr>
              <a:t>Some Important Entrepreneurial Opportunities in Dairy Sector.</a:t>
            </a:r>
            <a:endParaRPr lang="en-IN" sz="3200" b="1" dirty="0">
              <a:effectLst/>
            </a:endParaRPr>
          </a:p>
        </p:txBody>
      </p:sp>
      <p:sp>
        <p:nvSpPr>
          <p:cNvPr id="3" name="Content Placeholder 2"/>
          <p:cNvSpPr>
            <a:spLocks noGrp="1"/>
          </p:cNvSpPr>
          <p:nvPr>
            <p:ph idx="1"/>
          </p:nvPr>
        </p:nvSpPr>
        <p:spPr>
          <a:xfrm>
            <a:off x="971600" y="1196752"/>
            <a:ext cx="8038728" cy="5417840"/>
          </a:xfrm>
        </p:spPr>
        <p:txBody>
          <a:bodyPr>
            <a:normAutofit fontScale="77500" lnSpcReduction="20000"/>
          </a:bodyPr>
          <a:lstStyle/>
          <a:p>
            <a:pPr algn="just">
              <a:buNone/>
            </a:pPr>
            <a:r>
              <a:rPr lang="en-IN" b="1" u="sng" dirty="0"/>
              <a:t>Farming </a:t>
            </a:r>
            <a:r>
              <a:rPr lang="en-IN" b="1" u="sng" dirty="0" smtClean="0"/>
              <a:t>System</a:t>
            </a:r>
          </a:p>
          <a:p>
            <a:pPr algn="just">
              <a:buNone/>
            </a:pPr>
            <a:endParaRPr lang="en-IN" sz="1500" u="sng" dirty="0"/>
          </a:p>
          <a:p>
            <a:pPr algn="just"/>
            <a:r>
              <a:rPr lang="en-IN" b="1" dirty="0" smtClean="0"/>
              <a:t>Dairy </a:t>
            </a:r>
            <a:r>
              <a:rPr lang="en-IN" b="1" dirty="0"/>
              <a:t>farming </a:t>
            </a:r>
            <a:r>
              <a:rPr lang="en-IN" b="1" dirty="0" smtClean="0"/>
              <a:t>has become a </a:t>
            </a:r>
            <a:r>
              <a:rPr lang="en-IN" b="1" dirty="0"/>
              <a:t>commercial activity</a:t>
            </a:r>
            <a:endParaRPr lang="en-IN" dirty="0"/>
          </a:p>
          <a:p>
            <a:pPr lvl="1" algn="just"/>
            <a:r>
              <a:rPr lang="en-IN" dirty="0" smtClean="0"/>
              <a:t>Progressive farmers </a:t>
            </a:r>
            <a:r>
              <a:rPr lang="en-IN" dirty="0" smtClean="0"/>
              <a:t>have </a:t>
            </a:r>
            <a:r>
              <a:rPr lang="en-IN" dirty="0"/>
              <a:t>established dairy </a:t>
            </a:r>
            <a:r>
              <a:rPr lang="en-IN" dirty="0" smtClean="0"/>
              <a:t>farms with </a:t>
            </a:r>
            <a:r>
              <a:rPr lang="en-IN" dirty="0"/>
              <a:t>better </a:t>
            </a:r>
            <a:r>
              <a:rPr lang="en-IN" dirty="0" smtClean="0"/>
              <a:t>breeds of </a:t>
            </a:r>
            <a:r>
              <a:rPr lang="en-IN" dirty="0"/>
              <a:t>dairy animals</a:t>
            </a:r>
            <a:r>
              <a:rPr lang="en-IN" dirty="0" smtClean="0"/>
              <a:t>,</a:t>
            </a:r>
          </a:p>
          <a:p>
            <a:pPr lvl="1" algn="just"/>
            <a:r>
              <a:rPr lang="en-IN" dirty="0" smtClean="0"/>
              <a:t>increase </a:t>
            </a:r>
            <a:r>
              <a:rPr lang="en-IN" dirty="0"/>
              <a:t>in herd size for farm, </a:t>
            </a:r>
            <a:endParaRPr lang="en-IN" dirty="0" smtClean="0"/>
          </a:p>
          <a:p>
            <a:pPr lvl="1" algn="just"/>
            <a:r>
              <a:rPr lang="en-IN" dirty="0" smtClean="0"/>
              <a:t>better </a:t>
            </a:r>
            <a:r>
              <a:rPr lang="en-IN" dirty="0"/>
              <a:t>quality of dairy animals, </a:t>
            </a:r>
            <a:endParaRPr lang="en-IN" dirty="0" smtClean="0"/>
          </a:p>
          <a:p>
            <a:pPr lvl="1" algn="just"/>
            <a:r>
              <a:rPr lang="en-IN" dirty="0" smtClean="0"/>
              <a:t>machine </a:t>
            </a:r>
            <a:r>
              <a:rPr lang="en-IN" dirty="0"/>
              <a:t>milking, </a:t>
            </a:r>
            <a:endParaRPr lang="en-IN" dirty="0" smtClean="0"/>
          </a:p>
          <a:p>
            <a:pPr lvl="1" algn="just"/>
            <a:r>
              <a:rPr lang="en-IN" dirty="0" smtClean="0"/>
              <a:t>scientific </a:t>
            </a:r>
            <a:r>
              <a:rPr lang="en-IN" dirty="0"/>
              <a:t>breeding policy, </a:t>
            </a:r>
            <a:endParaRPr lang="en-IN" dirty="0" smtClean="0"/>
          </a:p>
          <a:p>
            <a:pPr lvl="1" algn="just"/>
            <a:r>
              <a:rPr lang="en-IN" dirty="0" smtClean="0"/>
              <a:t>feeding </a:t>
            </a:r>
            <a:r>
              <a:rPr lang="en-IN" dirty="0"/>
              <a:t>high quality feed and fodder. </a:t>
            </a:r>
            <a:endParaRPr lang="en-IN" dirty="0" smtClean="0"/>
          </a:p>
          <a:p>
            <a:pPr algn="just"/>
            <a:r>
              <a:rPr lang="en-IN" dirty="0" smtClean="0"/>
              <a:t>High </a:t>
            </a:r>
            <a:r>
              <a:rPr lang="en-IN" dirty="0"/>
              <a:t>tech dairy farms producing better quality </a:t>
            </a:r>
            <a:r>
              <a:rPr lang="en-IN" dirty="0" smtClean="0"/>
              <a:t>milk</a:t>
            </a:r>
          </a:p>
          <a:p>
            <a:pPr lvl="1" algn="just"/>
            <a:r>
              <a:rPr lang="en-IN" dirty="0" smtClean="0"/>
              <a:t>to </a:t>
            </a:r>
            <a:r>
              <a:rPr lang="en-IN" dirty="0"/>
              <a:t>manufacture value added milk products for growing health conscious urban </a:t>
            </a:r>
            <a:r>
              <a:rPr lang="en-IN" dirty="0" smtClean="0"/>
              <a:t>market</a:t>
            </a:r>
          </a:p>
          <a:p>
            <a:pPr lvl="1" algn="just"/>
            <a:r>
              <a:rPr lang="en-IN" dirty="0" smtClean="0"/>
              <a:t> </a:t>
            </a:r>
            <a:r>
              <a:rPr lang="en-IN" dirty="0"/>
              <a:t>as well as exports provide good entrepreneurial opportunity.</a:t>
            </a:r>
          </a:p>
          <a:p>
            <a:pPr algn="just"/>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643192" cy="5688632"/>
          </a:xfrm>
        </p:spPr>
        <p:txBody>
          <a:bodyPr>
            <a:normAutofit/>
          </a:bodyPr>
          <a:lstStyle/>
          <a:p>
            <a:pPr algn="just"/>
            <a:r>
              <a:rPr lang="en-IN" sz="2800" b="1" dirty="0"/>
              <a:t>Organic farming and </a:t>
            </a:r>
            <a:r>
              <a:rPr lang="en-IN" sz="2800" b="1" dirty="0" smtClean="0"/>
              <a:t>Biotechnology</a:t>
            </a:r>
            <a:endParaRPr lang="en-IN" sz="2800" dirty="0"/>
          </a:p>
          <a:p>
            <a:pPr lvl="1" algn="just"/>
            <a:r>
              <a:rPr lang="en-IN" sz="2400" dirty="0"/>
              <a:t>New research findings in the field of biotechnology coupled with growing demand for organic products provide exciting opportunity for establishing organic dairy farms</a:t>
            </a:r>
            <a:r>
              <a:rPr lang="en-IN" sz="2400" dirty="0" smtClean="0"/>
              <a:t>.</a:t>
            </a:r>
          </a:p>
          <a:p>
            <a:pPr lvl="1" algn="just"/>
            <a:r>
              <a:rPr lang="en-IN" sz="2400" dirty="0" smtClean="0"/>
              <a:t> </a:t>
            </a:r>
            <a:r>
              <a:rPr lang="en-IN" sz="2400" dirty="0"/>
              <a:t>Biotechnology helps in developing finest dairy breeds, dairy cultures, </a:t>
            </a:r>
            <a:r>
              <a:rPr lang="en-IN" sz="2400" dirty="0" err="1"/>
              <a:t>probiotics</a:t>
            </a:r>
            <a:r>
              <a:rPr lang="en-IN" sz="2400" dirty="0"/>
              <a:t>, enzymes and colouring materials for production of different dairy products.</a:t>
            </a:r>
          </a:p>
          <a:p>
            <a:pPr algn="just"/>
            <a:r>
              <a:rPr lang="en-IN" sz="2800" b="1" dirty="0" smtClean="0"/>
              <a:t>Processing </a:t>
            </a:r>
            <a:r>
              <a:rPr lang="en-IN" sz="2800" b="1" dirty="0"/>
              <a:t>and packaging equipments for dairy plants</a:t>
            </a:r>
            <a:endParaRPr lang="en-IN" sz="2800" dirty="0"/>
          </a:p>
          <a:p>
            <a:pPr lvl="1" algn="just"/>
            <a:r>
              <a:rPr lang="en-IN" sz="2400" dirty="0"/>
              <a:t>Opportunities exist for manufacturing modern more efficient dairy processing and packaging machinery of world class quality.</a:t>
            </a:r>
          </a:p>
          <a:p>
            <a:pPr algn="just"/>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88640"/>
            <a:ext cx="7992888" cy="6408712"/>
          </a:xfrm>
        </p:spPr>
        <p:txBody>
          <a:bodyPr>
            <a:noAutofit/>
          </a:bodyPr>
          <a:lstStyle/>
          <a:p>
            <a:pPr marL="0" indent="0" algn="just">
              <a:spcBef>
                <a:spcPts val="0"/>
              </a:spcBef>
              <a:buNone/>
            </a:pPr>
            <a:r>
              <a:rPr lang="en-IN" sz="2400" b="1" dirty="0"/>
              <a:t>Product manufacturing</a:t>
            </a:r>
            <a:endParaRPr lang="en-IN" sz="2400" dirty="0"/>
          </a:p>
          <a:p>
            <a:pPr marL="360363" indent="-360363" algn="just">
              <a:spcBef>
                <a:spcPts val="0"/>
              </a:spcBef>
            </a:pPr>
            <a:r>
              <a:rPr lang="en-IN" sz="2400" dirty="0"/>
              <a:t>With growing demand of variety of milk products, potential exist for manufacturing world class western as well as traditional products</a:t>
            </a:r>
            <a:r>
              <a:rPr lang="en-IN" sz="2400" dirty="0" smtClean="0"/>
              <a:t>.</a:t>
            </a:r>
          </a:p>
          <a:p>
            <a:pPr marL="360363" indent="-360363" algn="just">
              <a:spcBef>
                <a:spcPts val="0"/>
              </a:spcBef>
            </a:pPr>
            <a:r>
              <a:rPr lang="en-IN" sz="2400" dirty="0" smtClean="0"/>
              <a:t>Vast </a:t>
            </a:r>
            <a:r>
              <a:rPr lang="en-IN" sz="2400" dirty="0"/>
              <a:t>potential also exists for manufacturing specific products for people suffering from certain diseases. e.g. diabetes, hypertension, obesity </a:t>
            </a:r>
            <a:r>
              <a:rPr lang="en-IN" sz="2400" dirty="0" smtClean="0"/>
              <a:t>etc.</a:t>
            </a:r>
          </a:p>
          <a:p>
            <a:pPr marL="0" indent="0" algn="just">
              <a:spcBef>
                <a:spcPts val="0"/>
              </a:spcBef>
              <a:buNone/>
            </a:pPr>
            <a:r>
              <a:rPr lang="en-IN" sz="2400" b="1" dirty="0" smtClean="0"/>
              <a:t>Distribution </a:t>
            </a:r>
            <a:r>
              <a:rPr lang="en-IN" sz="2400" b="1" dirty="0"/>
              <a:t>&amp; retailing</a:t>
            </a:r>
            <a:endParaRPr lang="en-IN" sz="2400" dirty="0"/>
          </a:p>
          <a:p>
            <a:pPr marL="360363" indent="-360363" algn="just">
              <a:spcBef>
                <a:spcPts val="0"/>
              </a:spcBef>
            </a:pPr>
            <a:r>
              <a:rPr lang="en-IN" sz="2400" dirty="0"/>
              <a:t>Milk products being perishable products require refrigerated storage. </a:t>
            </a:r>
            <a:endParaRPr lang="en-IN" sz="2400" dirty="0" smtClean="0"/>
          </a:p>
          <a:p>
            <a:pPr marL="360363" lvl="1" indent="-360363" algn="just">
              <a:spcBef>
                <a:spcPts val="0"/>
              </a:spcBef>
            </a:pPr>
            <a:r>
              <a:rPr lang="en-IN" sz="2400" dirty="0" smtClean="0"/>
              <a:t>For </a:t>
            </a:r>
            <a:r>
              <a:rPr lang="en-IN" sz="2400" dirty="0"/>
              <a:t>maintaining a cold chain involving bulk coolers, chilling </a:t>
            </a:r>
            <a:r>
              <a:rPr lang="en-IN" sz="2400" dirty="0" err="1"/>
              <a:t>centers</a:t>
            </a:r>
            <a:r>
              <a:rPr lang="en-IN" sz="2400" dirty="0"/>
              <a:t>, cold stores, refrigerated vehicles are required. </a:t>
            </a:r>
            <a:endParaRPr lang="en-IN" sz="2400" dirty="0" smtClean="0"/>
          </a:p>
          <a:p>
            <a:pPr marL="360363" indent="-360363" algn="just">
              <a:spcBef>
                <a:spcPts val="0"/>
              </a:spcBef>
            </a:pPr>
            <a:r>
              <a:rPr lang="en-IN" sz="2400" dirty="0" smtClean="0"/>
              <a:t>With </a:t>
            </a:r>
            <a:r>
              <a:rPr lang="en-IN" sz="2400" dirty="0"/>
              <a:t>growing Indian economy and increase in purchasing power of Indian consumers, there is growth of big retail outlets for dairy and food items. </a:t>
            </a:r>
            <a:endParaRPr lang="en-IN" sz="2400" dirty="0" smtClean="0"/>
          </a:p>
          <a:p>
            <a:pPr marL="360363" lvl="1" indent="-360363" algn="just">
              <a:spcBef>
                <a:spcPts val="0"/>
              </a:spcBef>
            </a:pPr>
            <a:r>
              <a:rPr lang="en-IN" sz="2400" dirty="0" smtClean="0"/>
              <a:t>Thus </a:t>
            </a:r>
            <a:r>
              <a:rPr lang="en-IN" sz="2400" dirty="0"/>
              <a:t>there exists opportunities for entrepreneurial pursuit in this field.</a:t>
            </a:r>
          </a:p>
          <a:p>
            <a:pPr marL="0" indent="0" algn="just">
              <a:spcBef>
                <a:spcPts val="0"/>
              </a:spcBef>
            </a:pP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08720"/>
            <a:ext cx="8110736" cy="5760640"/>
          </a:xfrm>
        </p:spPr>
        <p:txBody>
          <a:bodyPr>
            <a:normAutofit fontScale="70000" lnSpcReduction="20000"/>
          </a:bodyPr>
          <a:lstStyle/>
          <a:p>
            <a:pPr>
              <a:buNone/>
            </a:pPr>
            <a:r>
              <a:rPr lang="en-IN" sz="3400" b="1" dirty="0"/>
              <a:t>Specific dairy </a:t>
            </a:r>
            <a:r>
              <a:rPr lang="en-IN" sz="3400" b="1" dirty="0" smtClean="0"/>
              <a:t>markets</a:t>
            </a:r>
            <a:endParaRPr lang="en-IN" b="1" dirty="0" smtClean="0"/>
          </a:p>
          <a:p>
            <a:r>
              <a:rPr lang="en-IN" dirty="0" smtClean="0"/>
              <a:t>Multilayer Pyramid structure of Indian </a:t>
            </a:r>
            <a:r>
              <a:rPr lang="en-IN" dirty="0"/>
              <a:t>dairy </a:t>
            </a:r>
            <a:r>
              <a:rPr lang="en-IN" dirty="0" smtClean="0"/>
              <a:t>market</a:t>
            </a:r>
          </a:p>
          <a:p>
            <a:pPr lvl="1"/>
            <a:r>
              <a:rPr lang="en-IN" dirty="0" smtClean="0"/>
              <a:t>with </a:t>
            </a:r>
            <a:r>
              <a:rPr lang="en-IN" dirty="0"/>
              <a:t>the base made up of huge market for low cost milk</a:t>
            </a:r>
            <a:r>
              <a:rPr lang="en-IN" dirty="0" smtClean="0"/>
              <a:t>.</a:t>
            </a:r>
          </a:p>
          <a:p>
            <a:pPr lvl="1"/>
            <a:r>
              <a:rPr lang="en-IN" dirty="0" smtClean="0"/>
              <a:t>Narrow </a:t>
            </a:r>
            <a:r>
              <a:rPr lang="en-IN" dirty="0"/>
              <a:t>tip of the top consist of small different markets for western type milk products. </a:t>
            </a:r>
            <a:endParaRPr lang="en-IN" dirty="0" smtClean="0"/>
          </a:p>
          <a:p>
            <a:r>
              <a:rPr lang="en-IN" dirty="0" smtClean="0"/>
              <a:t>There </a:t>
            </a:r>
            <a:r>
              <a:rPr lang="en-IN" dirty="0"/>
              <a:t>exist following dairy market entrepreneurial opportunities.</a:t>
            </a:r>
          </a:p>
          <a:p>
            <a:pPr marL="971550" lvl="1" indent="-514350">
              <a:buFont typeface="+mj-lt"/>
              <a:buAutoNum type="alphaLcParenR"/>
            </a:pPr>
            <a:r>
              <a:rPr lang="en-IN" b="1" dirty="0" smtClean="0"/>
              <a:t>Food </a:t>
            </a:r>
            <a:r>
              <a:rPr lang="en-IN" b="1" dirty="0"/>
              <a:t>service institutional market</a:t>
            </a:r>
            <a:r>
              <a:rPr lang="en-IN" dirty="0"/>
              <a:t>: This is growing at higher rate (approximately double) than consumer market.</a:t>
            </a:r>
          </a:p>
          <a:p>
            <a:pPr marL="971550" lvl="1" indent="-514350">
              <a:buFont typeface="+mj-lt"/>
              <a:buAutoNum type="alphaLcParenR"/>
            </a:pPr>
            <a:r>
              <a:rPr lang="en-IN" b="1" dirty="0" smtClean="0"/>
              <a:t>Defence </a:t>
            </a:r>
            <a:r>
              <a:rPr lang="en-IN" b="1" dirty="0"/>
              <a:t>market</a:t>
            </a:r>
            <a:r>
              <a:rPr lang="en-IN" dirty="0"/>
              <a:t>: This is an important segment for supplying quality products at reasonable price.</a:t>
            </a:r>
          </a:p>
          <a:p>
            <a:pPr marL="971550" lvl="1" indent="-514350">
              <a:buFont typeface="+mj-lt"/>
              <a:buAutoNum type="alphaLcParenR"/>
            </a:pPr>
            <a:r>
              <a:rPr lang="en-IN" dirty="0" smtClean="0"/>
              <a:t>A </a:t>
            </a:r>
            <a:r>
              <a:rPr lang="en-IN" dirty="0"/>
              <a:t>boom is forecasted in the market of dairy products used as raw material in pharmaceutical and allied industries.</a:t>
            </a:r>
          </a:p>
          <a:p>
            <a:pPr marL="971550" lvl="1" indent="-514350">
              <a:buFont typeface="+mj-lt"/>
              <a:buAutoNum type="alphaLcParenR"/>
            </a:pPr>
            <a:r>
              <a:rPr lang="en-IN" b="1" dirty="0" err="1" smtClean="0"/>
              <a:t>Parlor</a:t>
            </a:r>
            <a:r>
              <a:rPr lang="en-IN" b="1" dirty="0" smtClean="0"/>
              <a:t> </a:t>
            </a:r>
            <a:r>
              <a:rPr lang="en-IN" b="1" dirty="0"/>
              <a:t>market</a:t>
            </a:r>
            <a:r>
              <a:rPr lang="en-IN" dirty="0"/>
              <a:t>: The growing ‘away from home’ consumption trend opens new vistas for ready to serve dairy products.</a:t>
            </a:r>
          </a:p>
          <a:p>
            <a:pPr marL="971550" lvl="1" indent="-514350">
              <a:buFont typeface="+mj-lt"/>
              <a:buAutoNum type="alphaLcParenR"/>
            </a:pPr>
            <a:r>
              <a:rPr lang="en-IN" b="1" dirty="0" smtClean="0"/>
              <a:t>Sweet </a:t>
            </a:r>
            <a:r>
              <a:rPr lang="en-IN" b="1" dirty="0"/>
              <a:t>market</a:t>
            </a:r>
            <a:r>
              <a:rPr lang="en-IN" dirty="0"/>
              <a:t>: There is a huge export market of Indian milk based Sweets. Many Indians live abroad especially in USA, UK, Australia, New Zealand etc. This non resident Indians segment provides potential for supplying traditional Indian sweets.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ctr"/>
            <a:r>
              <a:rPr lang="en-IN" sz="3200" b="1" dirty="0" smtClean="0">
                <a:effectLst/>
              </a:rPr>
              <a:t>Business Opportunities in Animal Husbandry </a:t>
            </a:r>
            <a:endParaRPr lang="en-IN" sz="3200" b="1" dirty="0">
              <a:effectLst/>
            </a:endParaRPr>
          </a:p>
        </p:txBody>
      </p:sp>
      <p:sp>
        <p:nvSpPr>
          <p:cNvPr id="3" name="Content Placeholder 2"/>
          <p:cNvSpPr>
            <a:spLocks noGrp="1"/>
          </p:cNvSpPr>
          <p:nvPr>
            <p:ph idx="1"/>
          </p:nvPr>
        </p:nvSpPr>
        <p:spPr>
          <a:xfrm>
            <a:off x="827584" y="1196752"/>
            <a:ext cx="8064896" cy="5760640"/>
          </a:xfrm>
        </p:spPr>
        <p:txBody>
          <a:bodyPr>
            <a:noAutofit/>
          </a:bodyPr>
          <a:lstStyle/>
          <a:p>
            <a:pPr marL="360363" indent="-360363" algn="just"/>
            <a:r>
              <a:rPr lang="en-IN" sz="2800" dirty="0" smtClean="0"/>
              <a:t>High </a:t>
            </a:r>
            <a:r>
              <a:rPr lang="en-IN" sz="2800" dirty="0"/>
              <a:t>yielding dairy animals </a:t>
            </a:r>
            <a:r>
              <a:rPr lang="en-IN" sz="2800" dirty="0" smtClean="0"/>
              <a:t>are valuable assets thus the </a:t>
            </a:r>
            <a:r>
              <a:rPr lang="en-IN" sz="2800" dirty="0"/>
              <a:t>milk </a:t>
            </a:r>
            <a:r>
              <a:rPr lang="en-IN" sz="2800" dirty="0" smtClean="0"/>
              <a:t>producers obtain </a:t>
            </a:r>
            <a:r>
              <a:rPr lang="en-IN" sz="2800" dirty="0"/>
              <a:t>professional animal health care services to improve productivity of dairy animal. </a:t>
            </a:r>
            <a:endParaRPr lang="en-IN" sz="2800" dirty="0" smtClean="0"/>
          </a:p>
          <a:p>
            <a:pPr marL="360363" indent="-360363" algn="just"/>
            <a:r>
              <a:rPr lang="en-IN" sz="2800" dirty="0" smtClean="0"/>
              <a:t>It creates plenty of entrepreneurial </a:t>
            </a:r>
            <a:r>
              <a:rPr lang="en-IN" sz="2800" dirty="0"/>
              <a:t>opportunities in dairy segment. </a:t>
            </a:r>
            <a:endParaRPr lang="en-IN" sz="2800" dirty="0" smtClean="0"/>
          </a:p>
          <a:p>
            <a:pPr marL="630238" lvl="1" indent="-180975" algn="just">
              <a:spcBef>
                <a:spcPts val="600"/>
              </a:spcBef>
            </a:pPr>
            <a:r>
              <a:rPr lang="en-IN" sz="2400" dirty="0" smtClean="0"/>
              <a:t>Nutritionally </a:t>
            </a:r>
            <a:r>
              <a:rPr lang="en-IN" sz="2400" dirty="0"/>
              <a:t>improved crop residues and dry fodder apart from cattle feed and urea molasses bricks are in demand. </a:t>
            </a:r>
            <a:endParaRPr lang="en-IN" sz="2400" dirty="0" smtClean="0"/>
          </a:p>
          <a:p>
            <a:pPr marL="360363" indent="-360363" algn="just"/>
            <a:r>
              <a:rPr lang="en-IN" sz="2800" dirty="0" smtClean="0"/>
              <a:t>Interested </a:t>
            </a:r>
            <a:r>
              <a:rPr lang="en-IN" sz="2800" dirty="0"/>
              <a:t>entrepreneurs can establish small business on these lines. </a:t>
            </a:r>
            <a:endParaRPr lang="en-IN" sz="2800" dirty="0" smtClean="0"/>
          </a:p>
          <a:p>
            <a:pPr marL="630238" lvl="1" indent="-180975" algn="just">
              <a:spcBef>
                <a:spcPts val="600"/>
              </a:spcBef>
            </a:pPr>
            <a:r>
              <a:rPr lang="en-IN" sz="2400" dirty="0" smtClean="0"/>
              <a:t>Production </a:t>
            </a:r>
            <a:r>
              <a:rPr lang="en-IN" sz="2400" dirty="0"/>
              <a:t>and sale of compacted fodder from surplus to deficit areas, breeding of cross bred and graded buffaloes also provide entrepreneurial opportunities.</a:t>
            </a:r>
          </a:p>
          <a:p>
            <a:pPr marL="0" indent="0" algn="just"/>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686800" cy="490066"/>
          </a:xfrm>
        </p:spPr>
        <p:txBody>
          <a:bodyPr>
            <a:noAutofit/>
          </a:bodyPr>
          <a:lstStyle/>
          <a:p>
            <a:pPr algn="ctr"/>
            <a:r>
              <a:rPr lang="en-IN" sz="3200" b="1" dirty="0" smtClean="0"/>
              <a:t>Business Opportunities in Animal Husbandry</a:t>
            </a:r>
            <a:endParaRPr lang="en-IN" sz="3200" dirty="0"/>
          </a:p>
        </p:txBody>
      </p:sp>
      <p:sp>
        <p:nvSpPr>
          <p:cNvPr id="3" name="Content Placeholder 2"/>
          <p:cNvSpPr>
            <a:spLocks noGrp="1"/>
          </p:cNvSpPr>
          <p:nvPr>
            <p:ph idx="1"/>
          </p:nvPr>
        </p:nvSpPr>
        <p:spPr>
          <a:xfrm>
            <a:off x="457200" y="1268760"/>
            <a:ext cx="8229600" cy="5616624"/>
          </a:xfrm>
        </p:spPr>
        <p:txBody>
          <a:bodyPr>
            <a:normAutofit/>
          </a:bodyPr>
          <a:lstStyle/>
          <a:p>
            <a:pPr algn="just"/>
            <a:r>
              <a:rPr lang="en-IN" sz="2800" dirty="0" smtClean="0"/>
              <a:t>Private on farm veterinary first aid and insemination services are increasingly used by progressive milk producers. </a:t>
            </a:r>
          </a:p>
          <a:p>
            <a:pPr algn="just"/>
            <a:r>
              <a:rPr lang="en-IN" sz="2800" dirty="0" smtClean="0"/>
              <a:t>With increased use of private veterinary practices, the demand is rising for instruments and equipments for </a:t>
            </a:r>
          </a:p>
          <a:p>
            <a:pPr lvl="1" algn="just"/>
            <a:r>
              <a:rPr lang="en-IN" sz="2400" dirty="0" smtClean="0"/>
              <a:t>surgery, artificial insemination and related services, vaccines, veterinary pharmaceuticals including feed supplements and growth promoters. T</a:t>
            </a:r>
          </a:p>
          <a:p>
            <a:pPr lvl="1" algn="just"/>
            <a:r>
              <a:rPr lang="en-IN" sz="2400" dirty="0" smtClean="0"/>
              <a:t>he use of herbal and </a:t>
            </a:r>
            <a:r>
              <a:rPr lang="en-IN" sz="2400" dirty="0" err="1" smtClean="0"/>
              <a:t>Ayurvedic</a:t>
            </a:r>
            <a:r>
              <a:rPr lang="en-IN" sz="2400" dirty="0" smtClean="0"/>
              <a:t> formulations for disease control and as feed supplements/ additives is increasing giving entrepreneurial opportunities.</a:t>
            </a:r>
          </a:p>
          <a:p>
            <a:pPr algn="just"/>
            <a:endParaRPr lang="en-IN"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818</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OVERVIEW OF DAIRY INPUT INDUSTRY OPPORTUNITIES FOR ENTREPRENEURS</vt:lpstr>
      <vt:lpstr>Introduction</vt:lpstr>
      <vt:lpstr>Introduction Contd..</vt:lpstr>
      <vt:lpstr>Some Important Entrepreneurial Opportunities in Dairy Sector.</vt:lpstr>
      <vt:lpstr>Slide 5</vt:lpstr>
      <vt:lpstr>Slide 6</vt:lpstr>
      <vt:lpstr>Slide 7</vt:lpstr>
      <vt:lpstr>Business Opportunities in Animal Husbandry </vt:lpstr>
      <vt:lpstr>Business Opportunities in Animal Husbandry</vt:lpstr>
      <vt:lpstr>Organized vs. Unorganized Dairy Sectors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DAIRY INPUT INDUSTRY OPPORTUNITIES FOR ENTREPRENEURS</dc:title>
  <dc:creator>My</dc:creator>
  <cp:lastModifiedBy>My</cp:lastModifiedBy>
  <cp:revision>32</cp:revision>
  <dcterms:created xsi:type="dcterms:W3CDTF">2020-05-22T16:44:18Z</dcterms:created>
  <dcterms:modified xsi:type="dcterms:W3CDTF">2020-05-27T05:02:35Z</dcterms:modified>
</cp:coreProperties>
</file>