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71" r:id="rId6"/>
    <p:sldId id="272" r:id="rId7"/>
    <p:sldId id="263" r:id="rId8"/>
    <p:sldId id="264" r:id="rId9"/>
    <p:sldId id="273" r:id="rId10"/>
    <p:sldId id="274" r:id="rId11"/>
    <p:sldId id="275" r:id="rId12"/>
    <p:sldId id="276" r:id="rId13"/>
    <p:sldId id="27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14/06/2020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14/06/2020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00042"/>
            <a:ext cx="7243786" cy="2571768"/>
          </a:xfrm>
        </p:spPr>
        <p:txBody>
          <a:bodyPr>
            <a:noAutofit/>
          </a:bodyPr>
          <a:lstStyle/>
          <a:p>
            <a:pPr algn="ctr"/>
            <a:r>
              <a:rPr lang="en-IN" sz="3600" b="1" dirty="0" smtClean="0"/>
              <a:t>OPERATION AND MAINTENANCE OF MULTIPLE EFFECTS EVAPORATORS WITH TVR</a:t>
            </a:r>
            <a:endParaRPr lang="en-IN" sz="3600" dirty="0"/>
          </a:p>
        </p:txBody>
      </p:sp>
      <p:sp>
        <p:nvSpPr>
          <p:cNvPr id="3" name="Subtitle 2"/>
          <p:cNvSpPr>
            <a:spLocks noGrp="1"/>
          </p:cNvSpPr>
          <p:nvPr>
            <p:ph type="subTitle" idx="1"/>
          </p:nvPr>
        </p:nvSpPr>
        <p:spPr>
          <a:xfrm>
            <a:off x="1500166" y="3929066"/>
            <a:ext cx="7406640" cy="2214578"/>
          </a:xfrm>
        </p:spPr>
        <p:txBody>
          <a:bodyPr>
            <a:normAutofit lnSpcReduction="10000"/>
          </a:bodyPr>
          <a:lstStyle/>
          <a:p>
            <a:pPr algn="ctr"/>
            <a:r>
              <a:rPr lang="en-IN" b="1" dirty="0" smtClean="0"/>
              <a:t>Dairy Process Engineering (DTE – 221)</a:t>
            </a:r>
          </a:p>
          <a:p>
            <a:pPr algn="ctr"/>
            <a:r>
              <a:rPr lang="en-IN" b="1" dirty="0" smtClean="0"/>
              <a:t>Dr. Jahangir </a:t>
            </a:r>
            <a:r>
              <a:rPr lang="en-IN" b="1" dirty="0" err="1" smtClean="0"/>
              <a:t>Badshah</a:t>
            </a:r>
            <a:endParaRPr lang="en-IN" b="1" dirty="0" smtClean="0"/>
          </a:p>
          <a:p>
            <a:pPr algn="ctr"/>
            <a:r>
              <a:rPr lang="en-IN" b="1" dirty="0" smtClean="0"/>
              <a:t>University Professor-cum-Chief Scientist </a:t>
            </a:r>
          </a:p>
          <a:p>
            <a:pPr algn="ctr"/>
            <a:r>
              <a:rPr lang="en-IN" b="1" dirty="0" smtClean="0"/>
              <a:t>Dairy Engineering Department, SGIDT, Patna</a:t>
            </a:r>
          </a:p>
          <a:p>
            <a:pPr algn="ctr"/>
            <a:r>
              <a:rPr lang="en-IN" b="1" dirty="0" smtClean="0"/>
              <a:t>(Bihar Animal Sciences University, Patna)</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8219340" cy="796908"/>
          </a:xfrm>
        </p:spPr>
        <p:txBody>
          <a:bodyPr>
            <a:normAutofit fontScale="90000"/>
          </a:bodyPr>
          <a:lstStyle/>
          <a:p>
            <a:r>
              <a:rPr lang="en-US" sz="3200" dirty="0" smtClean="0"/>
              <a:t>Shut – down Procedure of Three effects evaporating </a:t>
            </a:r>
            <a:r>
              <a:rPr lang="en-US" sz="3200" dirty="0" smtClean="0"/>
              <a:t>Plants…continued</a:t>
            </a:r>
            <a:endParaRPr lang="en-US" sz="3200" dirty="0"/>
          </a:p>
        </p:txBody>
      </p:sp>
      <p:sp>
        <p:nvSpPr>
          <p:cNvPr id="3" name="Content Placeholder 2"/>
          <p:cNvSpPr>
            <a:spLocks noGrp="1"/>
          </p:cNvSpPr>
          <p:nvPr>
            <p:ph idx="1"/>
          </p:nvPr>
        </p:nvSpPr>
        <p:spPr>
          <a:xfrm>
            <a:off x="714348" y="1214422"/>
            <a:ext cx="8219340" cy="5033978"/>
          </a:xfrm>
        </p:spPr>
        <p:txBody>
          <a:bodyPr>
            <a:normAutofit/>
          </a:bodyPr>
          <a:lstStyle/>
          <a:p>
            <a:r>
              <a:rPr lang="en-US" sz="2400" dirty="0" smtClean="0"/>
              <a:t>Lead condensate to boiler and concentrate to drain.</a:t>
            </a:r>
          </a:p>
          <a:p>
            <a:r>
              <a:rPr lang="en-US" sz="2400" dirty="0" smtClean="0"/>
              <a:t>When separators are being emptied, stop concentrate pumps.</a:t>
            </a:r>
          </a:p>
          <a:p>
            <a:r>
              <a:rPr lang="en-US" sz="2400" dirty="0" smtClean="0"/>
              <a:t>Stop the rest of the pumps such as condensate pump, vacuum pump and condenser water inlet and outlet pumps.</a:t>
            </a:r>
          </a:p>
          <a:p>
            <a:r>
              <a:rPr lang="en-US" sz="2400" dirty="0" smtClean="0"/>
              <a:t>Open air vents on </a:t>
            </a:r>
            <a:r>
              <a:rPr lang="en-US" sz="2400" dirty="0" err="1" smtClean="0"/>
              <a:t>Vapour</a:t>
            </a:r>
            <a:r>
              <a:rPr lang="en-US" sz="2400" dirty="0" smtClean="0"/>
              <a:t> separators.</a:t>
            </a:r>
          </a:p>
          <a:p>
            <a:r>
              <a:rPr lang="en-US" sz="2400" dirty="0" smtClean="0"/>
              <a:t>Stop air compressors and cooling tower fans or spray ponds pumps.</a:t>
            </a:r>
          </a:p>
          <a:p>
            <a:r>
              <a:rPr lang="en-US" sz="2400" dirty="0" smtClean="0"/>
              <a:t>Open all covers and check visually if the evaporator is completely clean.</a:t>
            </a:r>
          </a:p>
          <a:p>
            <a:r>
              <a:rPr lang="en-US" sz="2400" dirty="0" smtClean="0"/>
              <a:t>Check the lower part of the tubes, distributor plates and the tubes from above. A flash light may be used and clean them manually by brushing, if necessary.</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8662" y="274320"/>
            <a:ext cx="8005026" cy="582912"/>
          </a:xfrm>
        </p:spPr>
        <p:txBody>
          <a:bodyPr>
            <a:normAutofit/>
          </a:bodyPr>
          <a:lstStyle/>
          <a:p>
            <a:r>
              <a:rPr lang="en-US" sz="3200" dirty="0" smtClean="0"/>
              <a:t>Operational Problems and </a:t>
            </a:r>
            <a:r>
              <a:rPr lang="en-US" sz="3200" dirty="0" smtClean="0"/>
              <a:t>R</a:t>
            </a:r>
            <a:r>
              <a:rPr lang="en-US" sz="3200" dirty="0" smtClean="0"/>
              <a:t>emedial measures</a:t>
            </a:r>
            <a:endParaRPr lang="en-US" sz="3200" dirty="0"/>
          </a:p>
        </p:txBody>
      </p:sp>
      <p:sp>
        <p:nvSpPr>
          <p:cNvPr id="5" name="Content Placeholder 4"/>
          <p:cNvSpPr>
            <a:spLocks noGrp="1"/>
          </p:cNvSpPr>
          <p:nvPr>
            <p:ph sz="half" idx="1"/>
          </p:nvPr>
        </p:nvSpPr>
        <p:spPr>
          <a:xfrm>
            <a:off x="857224" y="1071546"/>
            <a:ext cx="3714776" cy="5115894"/>
          </a:xfrm>
        </p:spPr>
        <p:txBody>
          <a:bodyPr>
            <a:normAutofit fontScale="92500" lnSpcReduction="10000"/>
          </a:bodyPr>
          <a:lstStyle/>
          <a:p>
            <a:r>
              <a:rPr lang="en-US" sz="2200" dirty="0" smtClean="0"/>
              <a:t>Insufficient vacuum, high temperatures</a:t>
            </a:r>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Increased level in </a:t>
            </a:r>
            <a:r>
              <a:rPr lang="en-US" sz="2200" dirty="0" err="1" smtClean="0"/>
              <a:t>Vapour</a:t>
            </a:r>
            <a:r>
              <a:rPr lang="en-US" sz="2200" dirty="0" smtClean="0"/>
              <a:t> separators</a:t>
            </a:r>
            <a:endParaRPr lang="en-US" sz="2200" dirty="0"/>
          </a:p>
        </p:txBody>
      </p:sp>
      <p:sp>
        <p:nvSpPr>
          <p:cNvPr id="6" name="Content Placeholder 5"/>
          <p:cNvSpPr>
            <a:spLocks noGrp="1"/>
          </p:cNvSpPr>
          <p:nvPr>
            <p:ph sz="half" idx="2"/>
          </p:nvPr>
        </p:nvSpPr>
        <p:spPr>
          <a:xfrm>
            <a:off x="4714876" y="1071546"/>
            <a:ext cx="4218812" cy="5115894"/>
          </a:xfrm>
        </p:spPr>
        <p:txBody>
          <a:bodyPr>
            <a:normAutofit fontScale="92500" lnSpcReduction="10000"/>
          </a:bodyPr>
          <a:lstStyle/>
          <a:p>
            <a:pPr algn="just"/>
            <a:r>
              <a:rPr lang="en-US" sz="2200" dirty="0" smtClean="0"/>
              <a:t>Check air leakage and remove.</a:t>
            </a:r>
          </a:p>
          <a:p>
            <a:pPr algn="just"/>
            <a:r>
              <a:rPr lang="en-US" sz="2200" dirty="0" smtClean="0"/>
              <a:t>Reduced rate of condenser water flow may be increased.</a:t>
            </a:r>
          </a:p>
          <a:p>
            <a:pPr algn="just"/>
            <a:r>
              <a:rPr lang="en-US" sz="2200" dirty="0" smtClean="0"/>
              <a:t>Failure of condensate pump may be checked and corrected.</a:t>
            </a:r>
          </a:p>
          <a:p>
            <a:pPr algn="just"/>
            <a:r>
              <a:rPr lang="en-US" sz="2200" dirty="0" smtClean="0"/>
              <a:t>Scaling in the tube due to decreased feed supply and high temperature at high heat pasteurizer.  Holes of distributor plates may be blocked.</a:t>
            </a:r>
          </a:p>
          <a:p>
            <a:pPr algn="just"/>
            <a:r>
              <a:rPr lang="en-US" sz="2200" dirty="0" smtClean="0"/>
              <a:t>Air leak at suction pipe, stuffing boxes and cover gasket of pump </a:t>
            </a:r>
          </a:p>
          <a:p>
            <a:pPr algn="just"/>
            <a:r>
              <a:rPr lang="en-US" sz="2200" dirty="0" smtClean="0"/>
              <a:t>Adjust if steam pressure is reduced</a:t>
            </a:r>
          </a:p>
          <a:p>
            <a:pPr algn="just"/>
            <a:r>
              <a:rPr lang="en-US" sz="2200" dirty="0" smtClean="0"/>
              <a:t>Adjust increased flow of product by recirculation line in each </a:t>
            </a:r>
            <a:r>
              <a:rPr lang="en-US" sz="2200" dirty="0" err="1" smtClean="0"/>
              <a:t>calendria</a:t>
            </a:r>
            <a:endParaRPr lang="en-US" sz="2200" dirty="0" smtClean="0"/>
          </a:p>
          <a:p>
            <a:pPr algn="just"/>
            <a:endParaRPr lang="en-US" sz="2200" dirty="0" smtClean="0"/>
          </a:p>
          <a:p>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320"/>
            <a:ext cx="8076464" cy="582912"/>
          </a:xfrm>
        </p:spPr>
        <p:txBody>
          <a:bodyPr>
            <a:normAutofit/>
          </a:bodyPr>
          <a:lstStyle/>
          <a:p>
            <a:r>
              <a:rPr lang="en-US" sz="3200" dirty="0" smtClean="0"/>
              <a:t>Operational Problems and Remedial M</a:t>
            </a:r>
            <a:r>
              <a:rPr lang="en-US" sz="3200" dirty="0" smtClean="0"/>
              <a:t>easures</a:t>
            </a:r>
            <a:endParaRPr lang="en-US" sz="3200" dirty="0"/>
          </a:p>
        </p:txBody>
      </p:sp>
      <p:sp>
        <p:nvSpPr>
          <p:cNvPr id="3" name="Content Placeholder 2"/>
          <p:cNvSpPr>
            <a:spLocks noGrp="1"/>
          </p:cNvSpPr>
          <p:nvPr>
            <p:ph sz="half" idx="1"/>
          </p:nvPr>
        </p:nvSpPr>
        <p:spPr>
          <a:xfrm>
            <a:off x="642910" y="928670"/>
            <a:ext cx="4000528" cy="5258770"/>
          </a:xfrm>
        </p:spPr>
        <p:txBody>
          <a:bodyPr>
            <a:normAutofit lnSpcReduction="10000"/>
          </a:bodyPr>
          <a:lstStyle/>
          <a:p>
            <a:r>
              <a:rPr lang="en-US" sz="2200" dirty="0" smtClean="0"/>
              <a:t>Variation in concentration of products manufactured</a:t>
            </a:r>
          </a:p>
          <a:p>
            <a:endParaRPr lang="en-US" sz="2200" dirty="0" smtClean="0"/>
          </a:p>
          <a:p>
            <a:endParaRPr lang="en-US" sz="2200" dirty="0" smtClean="0"/>
          </a:p>
          <a:p>
            <a:endParaRPr lang="en-US" sz="2200" dirty="0" smtClean="0"/>
          </a:p>
          <a:p>
            <a:endParaRPr lang="en-US" sz="2200" dirty="0" smtClean="0"/>
          </a:p>
          <a:p>
            <a:endParaRPr lang="en-US" sz="2200" dirty="0" smtClean="0"/>
          </a:p>
          <a:p>
            <a:endParaRPr lang="en-US" sz="2200" dirty="0" smtClean="0"/>
          </a:p>
          <a:p>
            <a:r>
              <a:rPr lang="en-US" sz="2200" dirty="0" smtClean="0"/>
              <a:t>Steam Control valve closes</a:t>
            </a:r>
            <a:endParaRPr lang="en-US" sz="2200" dirty="0"/>
          </a:p>
        </p:txBody>
      </p:sp>
      <p:sp>
        <p:nvSpPr>
          <p:cNvPr id="4" name="Content Placeholder 3"/>
          <p:cNvSpPr>
            <a:spLocks noGrp="1"/>
          </p:cNvSpPr>
          <p:nvPr>
            <p:ph sz="half" idx="2"/>
          </p:nvPr>
        </p:nvSpPr>
        <p:spPr>
          <a:xfrm>
            <a:off x="4857752" y="928670"/>
            <a:ext cx="4075936" cy="5258770"/>
          </a:xfrm>
        </p:spPr>
        <p:txBody>
          <a:bodyPr>
            <a:normAutofit lnSpcReduction="10000"/>
          </a:bodyPr>
          <a:lstStyle/>
          <a:p>
            <a:pPr algn="just"/>
            <a:r>
              <a:rPr lang="en-US" sz="2200" dirty="0" smtClean="0"/>
              <a:t>Adjust the fluctuation of steam pressure</a:t>
            </a:r>
          </a:p>
          <a:p>
            <a:pPr algn="just"/>
            <a:r>
              <a:rPr lang="en-US" sz="2200" dirty="0" smtClean="0"/>
              <a:t>Cooling water inlet or outlet temperatures too high and vacuum decreased due to leakage</a:t>
            </a:r>
          </a:p>
          <a:p>
            <a:pPr algn="just"/>
            <a:r>
              <a:rPr lang="en-US" sz="2200" dirty="0" smtClean="0"/>
              <a:t>Variation in mass flow rate, level and concentration of milk supply</a:t>
            </a:r>
          </a:p>
          <a:p>
            <a:r>
              <a:rPr lang="en-US" sz="2200" dirty="0" smtClean="0"/>
              <a:t>Boiling temperature in first effect crossed the safety limit</a:t>
            </a:r>
          </a:p>
          <a:p>
            <a:r>
              <a:rPr lang="en-US" sz="2200" dirty="0" smtClean="0"/>
              <a:t>Check and remove stoppage of any pump</a:t>
            </a:r>
          </a:p>
          <a:p>
            <a:r>
              <a:rPr lang="en-US" sz="2200" dirty="0" smtClean="0"/>
              <a:t>Pneumatic air/electrical failure, if any may be corrected.</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320"/>
            <a:ext cx="8076464" cy="654350"/>
          </a:xfrm>
        </p:spPr>
        <p:txBody>
          <a:bodyPr>
            <a:normAutofit/>
          </a:bodyPr>
          <a:lstStyle/>
          <a:p>
            <a:r>
              <a:rPr lang="en-US" sz="3200" dirty="0" smtClean="0"/>
              <a:t>Operational Problems and Remedial Measures</a:t>
            </a:r>
            <a:endParaRPr lang="en-US" sz="3200" dirty="0"/>
          </a:p>
        </p:txBody>
      </p:sp>
      <p:sp>
        <p:nvSpPr>
          <p:cNvPr id="3" name="Content Placeholder 2"/>
          <p:cNvSpPr>
            <a:spLocks noGrp="1"/>
          </p:cNvSpPr>
          <p:nvPr>
            <p:ph sz="half" idx="1"/>
          </p:nvPr>
        </p:nvSpPr>
        <p:spPr>
          <a:xfrm>
            <a:off x="857224" y="1071546"/>
            <a:ext cx="3643338" cy="5115894"/>
          </a:xfrm>
        </p:spPr>
        <p:txBody>
          <a:bodyPr>
            <a:normAutofit lnSpcReduction="10000"/>
          </a:bodyPr>
          <a:lstStyle/>
          <a:p>
            <a:pPr algn="just"/>
            <a:r>
              <a:rPr lang="en-US" sz="2200" dirty="0" smtClean="0"/>
              <a:t>Cooling water inlet temperature too high.</a:t>
            </a:r>
          </a:p>
          <a:p>
            <a:pPr algn="just"/>
            <a:endParaRPr lang="en-US" sz="2200" dirty="0" smtClean="0"/>
          </a:p>
          <a:p>
            <a:pPr algn="just"/>
            <a:endParaRPr lang="en-US" sz="2200" dirty="0" smtClean="0"/>
          </a:p>
          <a:p>
            <a:pPr algn="just"/>
            <a:endParaRPr lang="en-US" sz="2200" dirty="0" smtClean="0"/>
          </a:p>
          <a:p>
            <a:pPr algn="just"/>
            <a:endParaRPr lang="en-US" sz="2200" dirty="0" smtClean="0"/>
          </a:p>
          <a:p>
            <a:pPr algn="just"/>
            <a:endParaRPr lang="en-US" sz="2200" dirty="0" smtClean="0"/>
          </a:p>
          <a:p>
            <a:pPr algn="just"/>
            <a:r>
              <a:rPr lang="en-US" sz="2200" dirty="0" smtClean="0"/>
              <a:t>Cooling water outlet temperature  too high</a:t>
            </a:r>
            <a:endParaRPr lang="en-US" sz="2200" dirty="0"/>
          </a:p>
        </p:txBody>
      </p:sp>
      <p:sp>
        <p:nvSpPr>
          <p:cNvPr id="4" name="Content Placeholder 3"/>
          <p:cNvSpPr>
            <a:spLocks noGrp="1"/>
          </p:cNvSpPr>
          <p:nvPr>
            <p:ph sz="half" idx="2"/>
          </p:nvPr>
        </p:nvSpPr>
        <p:spPr>
          <a:xfrm>
            <a:off x="4643438" y="1142984"/>
            <a:ext cx="4290250" cy="5044456"/>
          </a:xfrm>
        </p:spPr>
        <p:txBody>
          <a:bodyPr>
            <a:normAutofit lnSpcReduction="10000"/>
          </a:bodyPr>
          <a:lstStyle/>
          <a:p>
            <a:pPr algn="just"/>
            <a:r>
              <a:rPr lang="en-US" sz="2200" dirty="0" smtClean="0"/>
              <a:t>Insufficient spray of water in spray pond due clogging of nozzles and reduced water level</a:t>
            </a:r>
          </a:p>
          <a:p>
            <a:pPr algn="just"/>
            <a:r>
              <a:rPr lang="en-US" sz="2200" dirty="0" smtClean="0"/>
              <a:t>Cooling water outlet temperature too high due to low water supply and high pressures or low vacuums.</a:t>
            </a:r>
          </a:p>
          <a:p>
            <a:pPr algn="just"/>
            <a:endParaRPr lang="en-US" sz="2200" dirty="0" smtClean="0"/>
          </a:p>
          <a:p>
            <a:pPr algn="just"/>
            <a:r>
              <a:rPr lang="en-US" sz="2200" dirty="0" smtClean="0"/>
              <a:t>Low vacuum, air leakage, low cooling water supply</a:t>
            </a:r>
          </a:p>
          <a:p>
            <a:pPr algn="just"/>
            <a:r>
              <a:rPr lang="en-US" sz="2200" dirty="0" smtClean="0"/>
              <a:t>Inlet water temperature too high due to poor working of spray pond.</a:t>
            </a:r>
          </a:p>
          <a:p>
            <a:pPr algn="just"/>
            <a:r>
              <a:rPr lang="en-US" sz="2200" dirty="0" smtClean="0"/>
              <a:t>Condensate pump not working properly</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5940762"/>
          </a:xfrm>
        </p:spPr>
        <p:txBody>
          <a:bodyPr/>
          <a:lstStyle/>
          <a:p>
            <a:pPr algn="ctr"/>
            <a:r>
              <a:rPr lang="en-US" sz="4400" dirty="0" smtClean="0"/>
              <a:t>Thank You</a:t>
            </a:r>
            <a:r>
              <a:rPr lang="en-US" dirty="0" smtClean="0"/>
              <a:t/>
            </a:r>
            <a:br>
              <a:rPr lang="en-US" dirty="0" smtClean="0"/>
            </a:br>
            <a:r>
              <a:rPr lang="en-US" sz="2400" dirty="0" smtClean="0"/>
              <a:t>ejazbadshah@gmail.com</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433654" cy="582594"/>
          </a:xfrm>
        </p:spPr>
        <p:txBody>
          <a:bodyPr>
            <a:normAutofit fontScale="90000"/>
          </a:bodyPr>
          <a:lstStyle/>
          <a:p>
            <a:r>
              <a:rPr lang="en-US" sz="3200" b="1" dirty="0" smtClean="0"/>
              <a:t/>
            </a:r>
            <a:br>
              <a:rPr lang="en-US" sz="3200" b="1" dirty="0" smtClean="0"/>
            </a:br>
            <a:r>
              <a:rPr lang="en-US" sz="3200" b="1" dirty="0" smtClean="0"/>
              <a:t>PREPARATIONS REQUIRED</a:t>
            </a:r>
            <a:r>
              <a:rPr lang="en-US" sz="3200" dirty="0" smtClean="0"/>
              <a:t/>
            </a:r>
            <a:br>
              <a:rPr lang="en-US" sz="3200" dirty="0" smtClean="0"/>
            </a:br>
            <a:endParaRPr lang="en-IN" sz="3200" dirty="0"/>
          </a:p>
        </p:txBody>
      </p:sp>
      <p:sp>
        <p:nvSpPr>
          <p:cNvPr id="3" name="Content Placeholder 2"/>
          <p:cNvSpPr>
            <a:spLocks noGrp="1"/>
          </p:cNvSpPr>
          <p:nvPr>
            <p:ph idx="1"/>
          </p:nvPr>
        </p:nvSpPr>
        <p:spPr>
          <a:xfrm>
            <a:off x="785786" y="928670"/>
            <a:ext cx="8147902" cy="5319730"/>
          </a:xfrm>
        </p:spPr>
        <p:txBody>
          <a:bodyPr>
            <a:normAutofit fontScale="92500" lnSpcReduction="20000"/>
          </a:bodyPr>
          <a:lstStyle/>
          <a:p>
            <a:pPr algn="just">
              <a:buFont typeface="Wingdings" pitchFamily="2" charset="2"/>
              <a:buChar char="Ø"/>
            </a:pPr>
            <a:r>
              <a:rPr lang="en-US" sz="2400" dirty="0" smtClean="0"/>
              <a:t>UTILITIES AND SERVICES REQUIRED</a:t>
            </a:r>
          </a:p>
          <a:p>
            <a:pPr lvl="1" algn="just">
              <a:buFont typeface="Wingdings" pitchFamily="2" charset="2"/>
              <a:buChar char="Ø"/>
            </a:pPr>
            <a:r>
              <a:rPr lang="en-US" sz="2200" dirty="0" smtClean="0"/>
              <a:t>ELECTRICITY</a:t>
            </a:r>
          </a:p>
          <a:p>
            <a:pPr lvl="1" algn="just">
              <a:buFont typeface="Wingdings" pitchFamily="2" charset="2"/>
              <a:buChar char="Ø"/>
            </a:pPr>
            <a:r>
              <a:rPr lang="en-US" sz="2200" dirty="0" smtClean="0"/>
              <a:t>WATER</a:t>
            </a:r>
          </a:p>
          <a:p>
            <a:pPr lvl="1" algn="just">
              <a:buFont typeface="Wingdings" pitchFamily="2" charset="2"/>
              <a:buChar char="Ø"/>
            </a:pPr>
            <a:r>
              <a:rPr lang="en-US" sz="2200" dirty="0" smtClean="0"/>
              <a:t>COMPRESSED AIR</a:t>
            </a:r>
          </a:p>
          <a:p>
            <a:pPr lvl="1" algn="just">
              <a:buFont typeface="Wingdings" pitchFamily="2" charset="2"/>
              <a:buChar char="Ø"/>
            </a:pPr>
            <a:r>
              <a:rPr lang="en-US" sz="2200" dirty="0" smtClean="0"/>
              <a:t>STEAM AT REQUIRED PRESSURE AS PER CAPACITY</a:t>
            </a:r>
          </a:p>
          <a:p>
            <a:pPr lvl="1" algn="just">
              <a:buFont typeface="Wingdings" pitchFamily="2" charset="2"/>
              <a:buChar char="Ø"/>
            </a:pPr>
            <a:r>
              <a:rPr lang="en-US" sz="2200" dirty="0" smtClean="0"/>
              <a:t>SPRAY POND WITH PUMPS FOR SUPPLY OF WATER TO CONDENSOR</a:t>
            </a:r>
          </a:p>
          <a:p>
            <a:pPr marL="115888" lvl="1" indent="287338" algn="just">
              <a:buFont typeface="Wingdings" pitchFamily="2" charset="2"/>
              <a:buChar char="Ø"/>
            </a:pPr>
            <a:r>
              <a:rPr lang="en-US" sz="2200" dirty="0" smtClean="0"/>
              <a:t>CLEANING &amp; SANITIZATION OF EVAPORATING PLANT</a:t>
            </a:r>
          </a:p>
          <a:p>
            <a:pPr marL="115888" lvl="1" indent="287338" algn="just">
              <a:buFont typeface="Wingdings" pitchFamily="2" charset="2"/>
              <a:buChar char="Ø"/>
            </a:pPr>
            <a:r>
              <a:rPr lang="en-US" sz="2200" dirty="0" smtClean="0"/>
              <a:t>PROPER SETTING AND CLOSING OF VAPOUR SEPARATORS WITH GASKETS</a:t>
            </a:r>
          </a:p>
          <a:p>
            <a:pPr marL="115888" lvl="1" indent="287338" algn="just">
              <a:buFont typeface="Wingdings" pitchFamily="2" charset="2"/>
              <a:buChar char="Ø"/>
            </a:pPr>
            <a:r>
              <a:rPr lang="en-US" sz="2200" dirty="0" smtClean="0"/>
              <a:t>PROPER SS PIPE LINES TIGHTENING WITH GASKETS AT JOINTS AND BENDS</a:t>
            </a:r>
          </a:p>
          <a:p>
            <a:pPr marL="115888" lvl="1" indent="287338" algn="just">
              <a:buFont typeface="Wingdings" pitchFamily="2" charset="2"/>
              <a:buChar char="Ø"/>
            </a:pPr>
            <a:r>
              <a:rPr lang="en-US" sz="2200" dirty="0" smtClean="0"/>
              <a:t>PROPER CONNECTIONS OF SEAL WATER TO FRISTAM PUMPS</a:t>
            </a:r>
          </a:p>
          <a:p>
            <a:pPr marL="115888" lvl="1" indent="287338" algn="just">
              <a:buFont typeface="Wingdings" pitchFamily="2" charset="2"/>
              <a:buChar char="Ø"/>
            </a:pPr>
            <a:r>
              <a:rPr lang="en-US" sz="2200" dirty="0" smtClean="0"/>
              <a:t>DRIVING FLUID AVAILABILITY FOR VACUUM DEVICES AND THERMOCOMPRESSOR (TVR)</a:t>
            </a:r>
          </a:p>
          <a:p>
            <a:pPr marL="115888" lvl="1" indent="287338" algn="just">
              <a:buFont typeface="Wingdings" pitchFamily="2" charset="2"/>
              <a:buChar char="Ø"/>
            </a:pPr>
            <a:r>
              <a:rPr lang="en-US" sz="2200" dirty="0" smtClean="0"/>
              <a:t>PROPER FUNCTIONING OF INSTRUMENTS AND QUALITY CONTROL LAB FOR TESTING</a:t>
            </a:r>
          </a:p>
          <a:p>
            <a:pPr>
              <a:buFont typeface="Wingdings" pitchFamily="2" charset="2"/>
              <a:buChar char="Ø"/>
            </a:pPr>
            <a:endParaRPr lang="en-US" sz="2400" dirty="0" smtClean="0"/>
          </a:p>
          <a:p>
            <a:pPr algn="just">
              <a:buNone/>
            </a:pP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14380"/>
          </a:xfrm>
        </p:spPr>
        <p:txBody>
          <a:bodyPr>
            <a:normAutofit fontScale="90000"/>
          </a:bodyPr>
          <a:lstStyle/>
          <a:p>
            <a:r>
              <a:rPr lang="en-US" sz="3200" b="1" dirty="0" smtClean="0"/>
              <a:t>VACUUM MAINTENANCE AND LEAKAGE TESTS</a:t>
            </a:r>
            <a:endParaRPr lang="en-IN" sz="3200" b="1" dirty="0"/>
          </a:p>
        </p:txBody>
      </p:sp>
      <p:sp>
        <p:nvSpPr>
          <p:cNvPr id="3" name="Content Placeholder 2"/>
          <p:cNvSpPr>
            <a:spLocks noGrp="1"/>
          </p:cNvSpPr>
          <p:nvPr>
            <p:ph idx="1"/>
          </p:nvPr>
        </p:nvSpPr>
        <p:spPr>
          <a:xfrm>
            <a:off x="457200" y="1071546"/>
            <a:ext cx="8229600" cy="5572140"/>
          </a:xfrm>
        </p:spPr>
        <p:txBody>
          <a:bodyPr>
            <a:normAutofit fontScale="92500" lnSpcReduction="10000"/>
          </a:bodyPr>
          <a:lstStyle/>
          <a:p>
            <a:pPr algn="just"/>
            <a:r>
              <a:rPr lang="en-IN" sz="2400" dirty="0" smtClean="0"/>
              <a:t>CHECK FOR PROPER CONNECTIONS AND CLOSING OF ALL JOINTS AND MANHOLES.</a:t>
            </a:r>
          </a:p>
          <a:p>
            <a:pPr algn="just"/>
            <a:r>
              <a:rPr lang="en-IN" sz="2400" dirty="0" smtClean="0"/>
              <a:t>OPEN WATER INLET AND OUTLET OF SEAL WATER TO PUMPS</a:t>
            </a:r>
          </a:p>
          <a:p>
            <a:pPr algn="just"/>
            <a:r>
              <a:rPr lang="en-IN" sz="2400" dirty="0" smtClean="0"/>
              <a:t>OPEN WATER TO BALANCE TANK TO MAINTAIN A LEVEL FOR AVOIDING ENTRY OF AIR</a:t>
            </a:r>
          </a:p>
          <a:p>
            <a:pPr algn="just"/>
            <a:r>
              <a:rPr lang="en-IN" sz="2400" dirty="0" smtClean="0"/>
              <a:t>CHECK PROPER FITTING OF NRV AT OUTLET OF CONDENSATE AND CONCENTRATE</a:t>
            </a:r>
          </a:p>
          <a:p>
            <a:pPr algn="just"/>
            <a:r>
              <a:rPr lang="en-IN" sz="2400" dirty="0" smtClean="0"/>
              <a:t>OPEN WATER INLET AND OUTLET PUMPS FOR WATER TO CONDENSOR AND MAINTAIN A 2/3 LEVEL IN LOOKING GLASS OF DIRECT CONTACT CONDENSOR</a:t>
            </a:r>
          </a:p>
          <a:p>
            <a:pPr algn="just"/>
            <a:r>
              <a:rPr lang="en-IN" sz="2400" dirty="0" smtClean="0"/>
              <a:t>START DRIVING FLUID SUCH AS STEAM TO STEAM JECT EJECTORS FOR MAKING VACUUM OR WATER TO LIQUID RING MECHANICAL/CENTRIFUGAL VACUUM PUMP</a:t>
            </a:r>
          </a:p>
          <a:p>
            <a:pPr algn="just"/>
            <a:r>
              <a:rPr lang="en-IN" sz="2400" dirty="0" smtClean="0"/>
              <a:t>WAIT FOR FORMATION OF VACUUM OF ABOUT 68-70 CM HG IN THE SYSTEM AS SHOWN BY VACUUM GAUGE ABOVE CONDENSOR</a:t>
            </a: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15370" cy="1214446"/>
          </a:xfrm>
        </p:spPr>
        <p:txBody>
          <a:bodyPr>
            <a:noAutofit/>
          </a:bodyPr>
          <a:lstStyle/>
          <a:p>
            <a:r>
              <a:rPr lang="en-US" sz="3200" b="1" dirty="0" smtClean="0"/>
              <a:t/>
            </a:r>
            <a:br>
              <a:rPr lang="en-US" sz="3200" b="1" dirty="0" smtClean="0"/>
            </a:br>
            <a:r>
              <a:rPr lang="en-US" sz="2800" b="1" dirty="0" smtClean="0"/>
              <a:t>AIR LEAKAGE TEST IN THE PLANT</a:t>
            </a:r>
            <a:r>
              <a:rPr lang="en-IN" sz="3200" dirty="0"/>
              <a:t/>
            </a:r>
            <a:br>
              <a:rPr lang="en-IN" sz="3200" dirty="0"/>
            </a:br>
            <a:endParaRPr lang="en-IN" sz="3200" dirty="0"/>
          </a:p>
        </p:txBody>
      </p:sp>
      <p:sp>
        <p:nvSpPr>
          <p:cNvPr id="3" name="Content Placeholder 2"/>
          <p:cNvSpPr>
            <a:spLocks noGrp="1"/>
          </p:cNvSpPr>
          <p:nvPr>
            <p:ph idx="1"/>
          </p:nvPr>
        </p:nvSpPr>
        <p:spPr>
          <a:xfrm>
            <a:off x="457200" y="1571612"/>
            <a:ext cx="8229600" cy="4554551"/>
          </a:xfrm>
        </p:spPr>
        <p:txBody>
          <a:bodyPr>
            <a:noAutofit/>
          </a:bodyPr>
          <a:lstStyle/>
          <a:p>
            <a:pPr algn="just"/>
            <a:r>
              <a:rPr lang="en-IN" sz="2000" dirty="0" smtClean="0"/>
              <a:t>Maintain vacuum of 68 cm Hg for next 10 minute and note down the vacuum after 10 minutes. If it falls by more than 3.8 cm Hg, this indicates the leakage of air in the plant.</a:t>
            </a:r>
          </a:p>
          <a:p>
            <a:pPr algn="just"/>
            <a:r>
              <a:rPr lang="en-IN" sz="2000" dirty="0" smtClean="0"/>
              <a:t>Use soap bubbles on the joints and check the flow of soap solution inside the plant at the leakage points.</a:t>
            </a:r>
          </a:p>
          <a:p>
            <a:pPr algn="just"/>
            <a:r>
              <a:rPr lang="en-IN" sz="2000" dirty="0" smtClean="0"/>
              <a:t>Repair it with new gaskets and proper tightening of the leakage points and again check it.</a:t>
            </a:r>
          </a:p>
          <a:p>
            <a:pPr algn="just"/>
            <a:r>
              <a:rPr lang="en-IN" sz="2000" dirty="0" smtClean="0"/>
              <a:t>Start the feed pump of balance tank to feed water in all vapour separators to check the visible air bubbles in water to show the leakages in suction line of respective pumps. Check it and repair the leakages.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Autofit/>
          </a:bodyPr>
          <a:lstStyle/>
          <a:p>
            <a:r>
              <a:rPr lang="en-US" sz="2800" b="1" dirty="0" smtClean="0"/>
              <a:t>Water and steam leakage tests</a:t>
            </a:r>
            <a:endParaRPr lang="en-US" sz="2800" b="1" dirty="0"/>
          </a:p>
        </p:txBody>
      </p:sp>
      <p:sp>
        <p:nvSpPr>
          <p:cNvPr id="3" name="Content Placeholder 2"/>
          <p:cNvSpPr>
            <a:spLocks noGrp="1"/>
          </p:cNvSpPr>
          <p:nvPr>
            <p:ph idx="1"/>
          </p:nvPr>
        </p:nvSpPr>
        <p:spPr>
          <a:xfrm>
            <a:off x="785786" y="785794"/>
            <a:ext cx="8147902" cy="5462606"/>
          </a:xfrm>
        </p:spPr>
        <p:txBody>
          <a:bodyPr>
            <a:normAutofit/>
          </a:bodyPr>
          <a:lstStyle/>
          <a:p>
            <a:pPr algn="just"/>
            <a:r>
              <a:rPr lang="en-IN" sz="2200" dirty="0" smtClean="0"/>
              <a:t>Without vacuum, check the leakages of water from any joints or manholes. Take proper steps to avoid the leakages.</a:t>
            </a:r>
          </a:p>
          <a:p>
            <a:pPr algn="just">
              <a:buNone/>
            </a:pPr>
            <a:endParaRPr lang="en-IN" sz="2200" dirty="0" smtClean="0"/>
          </a:p>
          <a:p>
            <a:pPr algn="just"/>
            <a:r>
              <a:rPr lang="en-IN" sz="2200" dirty="0" smtClean="0"/>
              <a:t>Running water in condenser, seal water in pumps and feed water in plants and maintaining vacuum, now test the supply of steam pressure to TVR and other LHP and HHPs points. Check about steam leakages and pressure required.</a:t>
            </a:r>
          </a:p>
          <a:p>
            <a:pPr algn="just">
              <a:buNone/>
            </a:pPr>
            <a:endParaRPr lang="en-IN" sz="2200" dirty="0" smtClean="0"/>
          </a:p>
          <a:p>
            <a:pPr algn="just"/>
            <a:r>
              <a:rPr lang="en-IN" sz="2200" dirty="0" smtClean="0"/>
              <a:t>Check the availability of steam from boiler sections and compressed air from Air compressor section.</a:t>
            </a:r>
          </a:p>
          <a:p>
            <a:pPr algn="just">
              <a:buNone/>
            </a:pPr>
            <a:endParaRPr lang="en-IN" sz="2200" dirty="0" smtClean="0"/>
          </a:p>
          <a:p>
            <a:pPr algn="just"/>
            <a:r>
              <a:rPr lang="en-IN" sz="2200" dirty="0" smtClean="0"/>
              <a:t>Check the availability of feed milk and the requirement from Production and Q/C </a:t>
            </a:r>
            <a:r>
              <a:rPr lang="en-IN" sz="2200" dirty="0" err="1" smtClean="0"/>
              <a:t>Incharges</a:t>
            </a:r>
            <a:r>
              <a:rPr lang="en-IN" sz="2200" dirty="0" smtClean="0"/>
              <a:t>.</a:t>
            </a:r>
          </a:p>
          <a:p>
            <a:endParaRPr lang="en-US" sz="2200" b="1" dirty="0" smtClean="0"/>
          </a:p>
          <a:p>
            <a:endParaRPr lang="en-US" sz="2000" b="1" dirty="0" smtClean="0"/>
          </a:p>
          <a:p>
            <a:endParaRPr lang="en-US" sz="2200" dirty="0" smtClean="0"/>
          </a:p>
          <a:p>
            <a:endParaRPr lang="en-US" sz="2200" dirty="0" smtClean="0"/>
          </a:p>
          <a:p>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74638"/>
            <a:ext cx="6786610" cy="654032"/>
          </a:xfrm>
        </p:spPr>
        <p:txBody>
          <a:bodyPr>
            <a:normAutofit/>
          </a:bodyPr>
          <a:lstStyle/>
          <a:p>
            <a:r>
              <a:rPr lang="en-US" sz="3200" dirty="0" smtClean="0"/>
              <a:t>Operation of the plant on water</a:t>
            </a:r>
            <a:endParaRPr lang="en-US" sz="3200" dirty="0"/>
          </a:p>
        </p:txBody>
      </p:sp>
      <p:sp>
        <p:nvSpPr>
          <p:cNvPr id="3" name="Content Placeholder 2"/>
          <p:cNvSpPr>
            <a:spLocks noGrp="1"/>
          </p:cNvSpPr>
          <p:nvPr>
            <p:ph idx="1"/>
          </p:nvPr>
        </p:nvSpPr>
        <p:spPr>
          <a:xfrm>
            <a:off x="571472" y="1071546"/>
            <a:ext cx="8362216" cy="5176854"/>
          </a:xfrm>
        </p:spPr>
        <p:txBody>
          <a:bodyPr>
            <a:normAutofit fontScale="85000" lnSpcReduction="20000"/>
          </a:bodyPr>
          <a:lstStyle/>
          <a:p>
            <a:pPr algn="just"/>
            <a:r>
              <a:rPr lang="en-US" sz="2400" dirty="0" smtClean="0"/>
              <a:t>Starting Plant and establishing operation on feed water</a:t>
            </a:r>
          </a:p>
          <a:p>
            <a:pPr algn="just"/>
            <a:r>
              <a:rPr lang="en-US" sz="2400" dirty="0" smtClean="0"/>
              <a:t>After proper preparation of plants and Utility Resources, open the water to balance tank and seal water to pump.</a:t>
            </a:r>
          </a:p>
          <a:p>
            <a:pPr algn="just"/>
            <a:r>
              <a:rPr lang="en-US" sz="2400" dirty="0" smtClean="0"/>
              <a:t>Open water inlet and outlet pumps to condenser and start the mechanical vacuum pump with driving water required or start the steam jet ejector with steam pressure as required.</a:t>
            </a:r>
          </a:p>
          <a:p>
            <a:pPr algn="just"/>
            <a:r>
              <a:rPr lang="en-US" sz="2400" dirty="0" smtClean="0"/>
              <a:t>Maintain vacuum of 28-29 inches Hg and start the feed water and circulate through the plant.</a:t>
            </a:r>
          </a:p>
          <a:p>
            <a:pPr algn="just"/>
            <a:r>
              <a:rPr lang="en-US" sz="2400" dirty="0" smtClean="0"/>
              <a:t>Start the feed pump, concentrate pumps in each effects serially as per feeding in the system. Maintain water level in each separator by controlling recirculation valves of each effects.</a:t>
            </a:r>
          </a:p>
          <a:p>
            <a:pPr algn="just"/>
            <a:r>
              <a:rPr lang="en-US" sz="2400" dirty="0" smtClean="0"/>
              <a:t>Open the steam pressure slowly in TVR at 5 – 8 </a:t>
            </a:r>
            <a:r>
              <a:rPr lang="en-US" sz="2400" dirty="0" err="1" smtClean="0"/>
              <a:t>Kgf</a:t>
            </a:r>
            <a:r>
              <a:rPr lang="en-US" sz="2400" dirty="0" smtClean="0"/>
              <a:t> /cm</a:t>
            </a:r>
            <a:r>
              <a:rPr lang="en-US" sz="2400" baseline="30000" dirty="0" smtClean="0"/>
              <a:t>2 </a:t>
            </a:r>
            <a:r>
              <a:rPr lang="en-US" sz="2400" dirty="0" smtClean="0"/>
              <a:t> and LHP/HHP etc. and maintain the boiling temperature and pressure in each effects such as 68-70°C in first effect, 58-60°C and 45-50°C in three effect evaporator.</a:t>
            </a:r>
          </a:p>
          <a:p>
            <a:pPr algn="just"/>
            <a:r>
              <a:rPr lang="en-US" sz="2400" dirty="0" smtClean="0"/>
              <a:t>Open steam condensate pump for discharging condensate from the system. Proper operation of direct contact jet type condenser and spray pond is assured along with vacuum system.  It is the heart of the plant.</a:t>
            </a:r>
          </a:p>
          <a:p>
            <a:endParaRPr lang="en-US" sz="2400" dirty="0" smtClean="0"/>
          </a:p>
          <a:p>
            <a:pPr>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28604"/>
            <a:ext cx="6715172" cy="714380"/>
          </a:xfrm>
        </p:spPr>
        <p:txBody>
          <a:bodyPr>
            <a:normAutofit/>
          </a:bodyPr>
          <a:lstStyle/>
          <a:p>
            <a:r>
              <a:rPr lang="en-US" sz="3200" dirty="0" smtClean="0"/>
              <a:t>Operation of the plant on milk</a:t>
            </a:r>
            <a:endParaRPr lang="en-IN" sz="3200" dirty="0"/>
          </a:p>
        </p:txBody>
      </p:sp>
      <p:sp>
        <p:nvSpPr>
          <p:cNvPr id="3" name="Content Placeholder 2"/>
          <p:cNvSpPr>
            <a:spLocks noGrp="1"/>
          </p:cNvSpPr>
          <p:nvPr>
            <p:ph idx="1"/>
          </p:nvPr>
        </p:nvSpPr>
        <p:spPr>
          <a:xfrm>
            <a:off x="457200" y="1285860"/>
            <a:ext cx="8472518" cy="5214974"/>
          </a:xfrm>
        </p:spPr>
        <p:txBody>
          <a:bodyPr>
            <a:normAutofit fontScale="92500"/>
          </a:bodyPr>
          <a:lstStyle/>
          <a:p>
            <a:pPr algn="just">
              <a:buFont typeface="Wingdings" pitchFamily="2" charset="2"/>
              <a:buChar char="Ø"/>
            </a:pPr>
            <a:r>
              <a:rPr lang="en-IN" sz="2400" dirty="0" smtClean="0"/>
              <a:t>When proper temperatures and levels are maintained in each vapour separators shift the operation from water to milk.</a:t>
            </a:r>
          </a:p>
          <a:p>
            <a:pPr algn="just">
              <a:buFont typeface="Wingdings" pitchFamily="2" charset="2"/>
              <a:buChar char="Ø"/>
            </a:pPr>
            <a:r>
              <a:rPr lang="en-IN" sz="2400" dirty="0" smtClean="0"/>
              <a:t>Close the water inlet to balance tank and open the inlet of feed milk.</a:t>
            </a:r>
          </a:p>
          <a:p>
            <a:pPr algn="just">
              <a:buFont typeface="Wingdings" pitchFamily="2" charset="2"/>
              <a:buChar char="Ø"/>
            </a:pPr>
            <a:r>
              <a:rPr lang="en-IN" sz="2400" dirty="0" smtClean="0"/>
              <a:t>Check the steam pressure required to maintain boiling temperatures little higher than that maintained in case of water.</a:t>
            </a:r>
          </a:p>
          <a:p>
            <a:pPr algn="just">
              <a:buFont typeface="Wingdings" pitchFamily="2" charset="2"/>
              <a:buChar char="Ø"/>
            </a:pPr>
            <a:r>
              <a:rPr lang="en-IN" sz="2400" dirty="0" smtClean="0"/>
              <a:t>Re-circulate the  concentrated milk in each effects in such a condition that proper level of milk is visible in each vapour separators.</a:t>
            </a:r>
          </a:p>
          <a:p>
            <a:pPr algn="just">
              <a:buFont typeface="Wingdings" pitchFamily="2" charset="2"/>
              <a:buChar char="Ø"/>
            </a:pPr>
            <a:r>
              <a:rPr lang="en-IN" sz="2400" dirty="0" err="1" smtClean="0"/>
              <a:t>Recirculate</a:t>
            </a:r>
            <a:r>
              <a:rPr lang="en-IN" sz="2400" dirty="0" smtClean="0"/>
              <a:t> the final effect concentrated milk to balance tank till the </a:t>
            </a:r>
            <a:r>
              <a:rPr lang="en-IN" sz="2400" dirty="0" err="1" smtClean="0"/>
              <a:t>baume</a:t>
            </a:r>
            <a:r>
              <a:rPr lang="en-IN" sz="2400" dirty="0" smtClean="0"/>
              <a:t> meter shows the </a:t>
            </a:r>
            <a:r>
              <a:rPr lang="en-IN" sz="2400" dirty="0" err="1" smtClean="0"/>
              <a:t>baume</a:t>
            </a:r>
            <a:r>
              <a:rPr lang="en-IN" sz="2400" dirty="0" smtClean="0"/>
              <a:t> reading of proper concentration of 35 -40 %.  Now partially </a:t>
            </a:r>
            <a:r>
              <a:rPr lang="en-IN" sz="2400" dirty="0" err="1" smtClean="0"/>
              <a:t>recirculate</a:t>
            </a:r>
            <a:r>
              <a:rPr lang="en-IN" sz="2400" dirty="0" smtClean="0"/>
              <a:t> and adjust partial outlet to concentrate collection tank to have a concentrate through Baume meter of 45-48 % TS.</a:t>
            </a:r>
          </a:p>
          <a:p>
            <a:pPr algn="just">
              <a:buFont typeface="Wingdings" pitchFamily="2" charset="2"/>
              <a:buChar char="Ø"/>
            </a:pPr>
            <a:r>
              <a:rPr lang="en-IN" sz="2400" dirty="0" smtClean="0"/>
              <a:t>Maintain the proper operating parameters and Start the use of concentrate in Spray Drying Plants.</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03200"/>
            <a:ext cx="8186766" cy="725470"/>
          </a:xfrm>
        </p:spPr>
        <p:txBody>
          <a:bodyPr>
            <a:noAutofit/>
          </a:bodyPr>
          <a:lstStyle/>
          <a:p>
            <a:r>
              <a:rPr lang="en-US" sz="3200" b="1" dirty="0" smtClean="0"/>
              <a:t>Running of the Plant and CIP of the Plant</a:t>
            </a:r>
            <a:endParaRPr lang="en-IN" sz="3200" b="1" dirty="0"/>
          </a:p>
        </p:txBody>
      </p:sp>
      <p:sp>
        <p:nvSpPr>
          <p:cNvPr id="3" name="Content Placeholder 2"/>
          <p:cNvSpPr>
            <a:spLocks noGrp="1"/>
          </p:cNvSpPr>
          <p:nvPr>
            <p:ph idx="1"/>
          </p:nvPr>
        </p:nvSpPr>
        <p:spPr>
          <a:xfrm>
            <a:off x="285720" y="857232"/>
            <a:ext cx="8643998" cy="5786478"/>
          </a:xfrm>
        </p:spPr>
        <p:txBody>
          <a:bodyPr>
            <a:noAutofit/>
          </a:bodyPr>
          <a:lstStyle/>
          <a:p>
            <a:pPr algn="just"/>
            <a:r>
              <a:rPr lang="en-IN" sz="2000" dirty="0" smtClean="0"/>
              <a:t>The boiling temperature and vacuum of the plants must be continuously checked</a:t>
            </a:r>
            <a:r>
              <a:rPr lang="en-IN" sz="2000" dirty="0" smtClean="0"/>
              <a:t>. When tubes foul, rate of heat transfer decreases, less steam and vapour condense. This causes back pressure and temperature increases.</a:t>
            </a:r>
            <a:endParaRPr lang="en-IN" sz="2000" dirty="0" smtClean="0"/>
          </a:p>
          <a:p>
            <a:pPr algn="just"/>
            <a:r>
              <a:rPr lang="en-IN" sz="2000" dirty="0" smtClean="0"/>
              <a:t>Check all running conditions regularly. If </a:t>
            </a:r>
            <a:r>
              <a:rPr lang="en-IN" sz="2000" dirty="0" smtClean="0"/>
              <a:t>the boiling temperature of milk in each effect is raised by </a:t>
            </a:r>
            <a:r>
              <a:rPr lang="en-IN" sz="2000" dirty="0" smtClean="0"/>
              <a:t>more than 5 ° C, the </a:t>
            </a:r>
            <a:r>
              <a:rPr lang="en-IN" sz="2000" dirty="0" smtClean="0"/>
              <a:t>plant should be taken under CIP</a:t>
            </a:r>
            <a:r>
              <a:rPr lang="en-IN" sz="2000" dirty="0" smtClean="0"/>
              <a:t>. </a:t>
            </a:r>
            <a:endParaRPr lang="en-IN" sz="2000" dirty="0" smtClean="0"/>
          </a:p>
          <a:p>
            <a:pPr algn="just"/>
            <a:r>
              <a:rPr lang="en-IN" sz="2000" dirty="0" smtClean="0"/>
              <a:t>Use first water and then </a:t>
            </a:r>
            <a:r>
              <a:rPr lang="en-IN" sz="2000" dirty="0" smtClean="0"/>
              <a:t>alkali recirculation by stopping milk and taking </a:t>
            </a:r>
            <a:r>
              <a:rPr lang="en-IN" sz="2000" dirty="0" smtClean="0"/>
              <a:t> </a:t>
            </a:r>
            <a:r>
              <a:rPr lang="en-IN" sz="2000" dirty="0" smtClean="0"/>
              <a:t>2.0 % concentration </a:t>
            </a:r>
            <a:r>
              <a:rPr lang="en-IN" sz="2000" dirty="0" smtClean="0"/>
              <a:t>of caustic </a:t>
            </a:r>
            <a:r>
              <a:rPr lang="en-IN" sz="2000" dirty="0" smtClean="0"/>
              <a:t>soda and </a:t>
            </a:r>
            <a:r>
              <a:rPr lang="en-IN" sz="2000" dirty="0" err="1" smtClean="0"/>
              <a:t>trisodium</a:t>
            </a:r>
            <a:r>
              <a:rPr lang="en-IN" sz="2000" dirty="0" smtClean="0"/>
              <a:t> phosphate(1 : 0.6) at </a:t>
            </a:r>
            <a:r>
              <a:rPr lang="en-IN" sz="2000" dirty="0" smtClean="0"/>
              <a:t>75 – 80°C for </a:t>
            </a:r>
            <a:r>
              <a:rPr lang="en-IN" sz="2000" dirty="0" smtClean="0"/>
              <a:t>30</a:t>
            </a:r>
            <a:r>
              <a:rPr lang="en-IN" sz="2000" dirty="0" smtClean="0"/>
              <a:t> minutes. It is flushed with hot water for 10-15 minutes.</a:t>
            </a:r>
            <a:endParaRPr lang="en-IN" sz="2000" dirty="0" smtClean="0"/>
          </a:p>
          <a:p>
            <a:pPr algn="just"/>
            <a:r>
              <a:rPr lang="en-IN" sz="2000" dirty="0" smtClean="0"/>
              <a:t>Use Nitric </a:t>
            </a:r>
            <a:r>
              <a:rPr lang="en-IN" sz="2000" dirty="0" smtClean="0"/>
              <a:t>Acid (52% HNO</a:t>
            </a:r>
            <a:r>
              <a:rPr lang="en-IN" sz="2000" baseline="-25000" dirty="0" smtClean="0"/>
              <a:t>3</a:t>
            </a:r>
            <a:r>
              <a:rPr lang="en-IN" sz="2000" dirty="0" smtClean="0"/>
              <a:t>) </a:t>
            </a:r>
            <a:r>
              <a:rPr lang="en-IN" sz="2000" dirty="0" smtClean="0"/>
              <a:t>circulation at 71-75°C for </a:t>
            </a:r>
            <a:r>
              <a:rPr lang="en-IN" sz="2000" dirty="0" smtClean="0"/>
              <a:t>0.4 -0.5 </a:t>
            </a:r>
            <a:r>
              <a:rPr lang="en-IN" sz="2000" dirty="0" smtClean="0"/>
              <a:t>% </a:t>
            </a:r>
            <a:r>
              <a:rPr lang="en-IN" sz="2000" dirty="0" smtClean="0"/>
              <a:t>concentration for </a:t>
            </a:r>
            <a:r>
              <a:rPr lang="en-IN" sz="2000" dirty="0" smtClean="0"/>
              <a:t>15-20 </a:t>
            </a:r>
            <a:r>
              <a:rPr lang="en-IN" sz="2000" dirty="0" smtClean="0"/>
              <a:t>minutes. </a:t>
            </a:r>
            <a:r>
              <a:rPr lang="en-IN" sz="2000" dirty="0" smtClean="0"/>
              <a:t>After draining acid solution, the plant is rinsed with plenty of water for 15 minutes.</a:t>
            </a:r>
            <a:endParaRPr lang="en-IN" sz="2000" dirty="0" smtClean="0"/>
          </a:p>
          <a:p>
            <a:pPr algn="just"/>
            <a:r>
              <a:rPr lang="en-IN" sz="2000" dirty="0" smtClean="0"/>
              <a:t>It is followed by mild alkali of </a:t>
            </a:r>
            <a:r>
              <a:rPr lang="en-IN" sz="2000" dirty="0" smtClean="0"/>
              <a:t>0.3-0.4 </a:t>
            </a:r>
            <a:r>
              <a:rPr lang="en-IN" sz="2000" dirty="0" smtClean="0"/>
              <a:t>% concentration for 10 minutes.</a:t>
            </a:r>
          </a:p>
          <a:p>
            <a:pPr algn="just"/>
            <a:r>
              <a:rPr lang="en-IN" sz="2000" dirty="0" smtClean="0"/>
              <a:t>It is followed by hot water circulation at 90- 95 °C for sanitization of the plant for 5 minutes and it is followed by circulation of normal water for 10 minutes to make the plant ready.</a:t>
            </a:r>
            <a:r>
              <a:rPr lang="en-IN" sz="1800" dirty="0" smtClean="0"/>
              <a:t> </a:t>
            </a:r>
          </a:p>
          <a:p>
            <a:pPr algn="just"/>
            <a:r>
              <a:rPr lang="en-IN" sz="1800" dirty="0" smtClean="0"/>
              <a:t>Check proper leakages of the plant and start on water and then shift to milk for concentration of milk.</a:t>
            </a:r>
            <a:endParaRPr lang="en-IN"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8219340" cy="725470"/>
          </a:xfrm>
        </p:spPr>
        <p:txBody>
          <a:bodyPr>
            <a:normAutofit fontScale="90000"/>
          </a:bodyPr>
          <a:lstStyle/>
          <a:p>
            <a:r>
              <a:rPr lang="en-US" sz="3200" dirty="0" smtClean="0"/>
              <a:t>Shut – down Procedure of Three effects evaporating Plants</a:t>
            </a:r>
            <a:endParaRPr lang="en-US" sz="3200" dirty="0"/>
          </a:p>
        </p:txBody>
      </p:sp>
      <p:sp>
        <p:nvSpPr>
          <p:cNvPr id="3" name="Content Placeholder 2"/>
          <p:cNvSpPr>
            <a:spLocks noGrp="1"/>
          </p:cNvSpPr>
          <p:nvPr>
            <p:ph idx="1"/>
          </p:nvPr>
        </p:nvSpPr>
        <p:spPr>
          <a:xfrm>
            <a:off x="642910" y="1071546"/>
            <a:ext cx="8290778" cy="5176854"/>
          </a:xfrm>
        </p:spPr>
        <p:txBody>
          <a:bodyPr>
            <a:normAutofit/>
          </a:bodyPr>
          <a:lstStyle/>
          <a:p>
            <a:r>
              <a:rPr lang="en-US" sz="2400" b="1" dirty="0" smtClean="0"/>
              <a:t>Switching from product to Condensate: </a:t>
            </a:r>
            <a:r>
              <a:rPr lang="en-US" sz="2400" dirty="0" smtClean="0"/>
              <a:t>When the plant is to be cleaned or stopped, it should first be switched from product to condensate or water in the following steps:</a:t>
            </a:r>
          </a:p>
          <a:p>
            <a:pPr lvl="1" algn="just"/>
            <a:r>
              <a:rPr lang="en-US" sz="2200" dirty="0" smtClean="0"/>
              <a:t>Close the product intake valve to balance tank.</a:t>
            </a:r>
          </a:p>
          <a:p>
            <a:pPr lvl="1" algn="just"/>
            <a:r>
              <a:rPr lang="en-US" sz="2200" dirty="0" smtClean="0"/>
              <a:t>Switch condensate or water to balance tank.</a:t>
            </a:r>
          </a:p>
          <a:p>
            <a:pPr lvl="1" algn="just"/>
            <a:r>
              <a:rPr lang="en-US" sz="2200" dirty="0" smtClean="0"/>
              <a:t>Watch the decrease of the solids per cent of the concentrate. When it passes the 2/3 value, switch to buffer tank or drain.</a:t>
            </a:r>
          </a:p>
          <a:p>
            <a:pPr lvl="1" algn="just"/>
            <a:r>
              <a:rPr lang="en-US" sz="2200" dirty="0" smtClean="0"/>
              <a:t>When product remains have flushed out, switch to balance tank.</a:t>
            </a:r>
          </a:p>
          <a:p>
            <a:pPr lvl="1" algn="just"/>
            <a:r>
              <a:rPr lang="en-US" sz="2200" dirty="0" smtClean="0"/>
              <a:t>The plant can now be switched for chemical cleaning – in –place.</a:t>
            </a:r>
          </a:p>
          <a:p>
            <a:pPr marL="404813" lvl="1" indent="-288925" algn="just"/>
            <a:r>
              <a:rPr lang="en-US" sz="2200" b="1" dirty="0" smtClean="0"/>
              <a:t>Shut – down Procedure: </a:t>
            </a:r>
            <a:r>
              <a:rPr lang="en-US" sz="2200" dirty="0" smtClean="0"/>
              <a:t>The shut down procedure of plant after CIP is as under:</a:t>
            </a:r>
          </a:p>
          <a:p>
            <a:pPr marL="404813" lvl="1" indent="-288925" algn="just"/>
            <a:r>
              <a:rPr lang="en-US" sz="2200" dirty="0" smtClean="0"/>
              <a:t>Close the steam valve slowly.</a:t>
            </a:r>
          </a:p>
          <a:p>
            <a:pPr marL="404813" lvl="1" indent="-288925" algn="just"/>
            <a:r>
              <a:rPr lang="en-US" sz="2200" dirty="0" smtClean="0"/>
              <a:t>Stop feed pump when temperature is decreasing.</a:t>
            </a:r>
          </a:p>
          <a:p>
            <a:pPr marL="404813" lvl="1" indent="-288925" algn="just"/>
            <a:endParaRPr lang="en-US" sz="2200" dirty="0" smtClean="0"/>
          </a:p>
          <a:p>
            <a:pPr marL="404813" lvl="1" indent="-288925" algn="just"/>
            <a:endParaRPr lang="en-US" sz="2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5148998</TotalTime>
  <Words>1525</Words>
  <Application>Microsoft Office PowerPoint</Application>
  <PresentationFormat>On-screen Show (4:3)</PresentationFormat>
  <Paragraphs>131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OPERATION AND MAINTENANCE OF MULTIPLE EFFECTS EVAPORATORS WITH TVR</vt:lpstr>
      <vt:lpstr> PREPARATIONS REQUIRED </vt:lpstr>
      <vt:lpstr>VACUUM MAINTENANCE AND LEAKAGE TESTS</vt:lpstr>
      <vt:lpstr> AIR LEAKAGE TEST IN THE PLANT </vt:lpstr>
      <vt:lpstr>Water and steam leakage tests</vt:lpstr>
      <vt:lpstr>Operation of the plant on water</vt:lpstr>
      <vt:lpstr>Operation of the plant on milk</vt:lpstr>
      <vt:lpstr>Running of the Plant and CIP of the Plant</vt:lpstr>
      <vt:lpstr>Shut – down Procedure of Three effects evaporating Plants</vt:lpstr>
      <vt:lpstr>Shut – down Procedure of Three effects evaporating Plants…continued</vt:lpstr>
      <vt:lpstr>Operational Problems and Remedial measures</vt:lpstr>
      <vt:lpstr>Operational Problems and Remedial Measures</vt:lpstr>
      <vt:lpstr>Operational Problems and Remedial Measures</vt:lpstr>
      <vt:lpstr>Thank You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60</cp:revision>
  <dcterms:created xsi:type="dcterms:W3CDTF">2020-03-28T11:52:41Z</dcterms:created>
  <dcterms:modified xsi:type="dcterms:W3CDTF">2020-06-14T12:55:48Z</dcterms:modified>
</cp:coreProperties>
</file>