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0" r:id="rId5"/>
    <p:sldId id="271" r:id="rId6"/>
    <p:sldId id="275" r:id="rId7"/>
    <p:sldId id="276" r:id="rId8"/>
    <p:sldId id="277" r:id="rId9"/>
    <p:sldId id="269"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99" d="100"/>
          <a:sy n="99" d="100"/>
        </p:scale>
        <p:origin x="-240" y="-7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71B22F07-8384-44D5-94AA-C172A11271EA}" type="datetimeFigureOut">
              <a:rPr lang="en-US" smtClean="0"/>
              <a:pPr/>
              <a:t>14/06/2020</a:t>
            </a:fld>
            <a:endParaRPr lang="en-IN"/>
          </a:p>
        </p:txBody>
      </p:sp>
      <p:sp>
        <p:nvSpPr>
          <p:cNvPr id="20" name="Footer Placeholder 19"/>
          <p:cNvSpPr>
            <a:spLocks noGrp="1"/>
          </p:cNvSpPr>
          <p:nvPr>
            <p:ph type="ftr" sz="quarter" idx="11"/>
          </p:nvPr>
        </p:nvSpPr>
        <p:spPr/>
        <p:txBody>
          <a:bodyPr/>
          <a:lstStyle>
            <a:extLst/>
          </a:lstStyle>
          <a:p>
            <a:endParaRPr lang="en-IN"/>
          </a:p>
        </p:txBody>
      </p:sp>
      <p:sp>
        <p:nvSpPr>
          <p:cNvPr id="10" name="Slide Number Placeholder 9"/>
          <p:cNvSpPr>
            <a:spLocks noGrp="1"/>
          </p:cNvSpPr>
          <p:nvPr>
            <p:ph type="sldNum" sz="quarter" idx="12"/>
          </p:nvPr>
        </p:nvSpPr>
        <p:spPr/>
        <p:txBody>
          <a:bodyPr/>
          <a:lstStyle>
            <a:extLst/>
          </a:lstStyle>
          <a:p>
            <a:fld id="{8BE742CC-ECEF-43D7-B9C1-BCD643EF6813}" type="slidenum">
              <a:rPr lang="en-IN" smtClean="0"/>
              <a:pPr/>
              <a:t>‹#›</a:t>
            </a:fld>
            <a:endParaRPr lang="en-IN"/>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1B22F07-8384-44D5-94AA-C172A11271EA}" type="datetimeFigureOut">
              <a:rPr lang="en-US" smtClean="0"/>
              <a:pPr/>
              <a:t>14/06/2020</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8BE742CC-ECEF-43D7-B9C1-BCD643EF6813}"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1B22F07-8384-44D5-94AA-C172A11271EA}" type="datetimeFigureOut">
              <a:rPr lang="en-US" smtClean="0"/>
              <a:pPr/>
              <a:t>14/06/2020</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8BE742CC-ECEF-43D7-B9C1-BCD643EF6813}"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1B22F07-8384-44D5-94AA-C172A11271EA}" type="datetimeFigureOut">
              <a:rPr lang="en-US" smtClean="0"/>
              <a:pPr/>
              <a:t>14/06/2020</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8BE742CC-ECEF-43D7-B9C1-BCD643EF6813}" type="slidenum">
              <a:rPr lang="en-IN" smtClean="0"/>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71B22F07-8384-44D5-94AA-C172A11271EA}" type="datetimeFigureOut">
              <a:rPr lang="en-US" smtClean="0"/>
              <a:pPr/>
              <a:t>14/06/2020</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8BE742CC-ECEF-43D7-B9C1-BCD643EF6813}" type="slidenum">
              <a:rPr lang="en-IN" smtClean="0"/>
              <a:pPr/>
              <a:t>‹#›</a:t>
            </a:fld>
            <a:endParaRPr lang="en-IN"/>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71B22F07-8384-44D5-94AA-C172A11271EA}" type="datetimeFigureOut">
              <a:rPr lang="en-US" smtClean="0"/>
              <a:pPr/>
              <a:t>14/06/2020</a:t>
            </a:fld>
            <a:endParaRPr lang="en-IN"/>
          </a:p>
        </p:txBody>
      </p:sp>
      <p:sp>
        <p:nvSpPr>
          <p:cNvPr id="6" name="Footer Placeholder 5"/>
          <p:cNvSpPr>
            <a:spLocks noGrp="1"/>
          </p:cNvSpPr>
          <p:nvPr>
            <p:ph type="ftr" sz="quarter" idx="11"/>
          </p:nvPr>
        </p:nvSpPr>
        <p:spPr/>
        <p:txBody>
          <a:bodyPr/>
          <a:lstStyle>
            <a:extLst/>
          </a:lstStyle>
          <a:p>
            <a:endParaRPr lang="en-IN"/>
          </a:p>
        </p:txBody>
      </p:sp>
      <p:sp>
        <p:nvSpPr>
          <p:cNvPr id="7" name="Slide Number Placeholder 6"/>
          <p:cNvSpPr>
            <a:spLocks noGrp="1"/>
          </p:cNvSpPr>
          <p:nvPr>
            <p:ph type="sldNum" sz="quarter" idx="12"/>
          </p:nvPr>
        </p:nvSpPr>
        <p:spPr/>
        <p:txBody>
          <a:bodyPr/>
          <a:lstStyle>
            <a:extLst/>
          </a:lstStyle>
          <a:p>
            <a:fld id="{8BE742CC-ECEF-43D7-B9C1-BCD643EF6813}"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71B22F07-8384-44D5-94AA-C172A11271EA}" type="datetimeFigureOut">
              <a:rPr lang="en-US" smtClean="0"/>
              <a:pPr/>
              <a:t>14/06/2020</a:t>
            </a:fld>
            <a:endParaRPr lang="en-IN"/>
          </a:p>
        </p:txBody>
      </p:sp>
      <p:sp>
        <p:nvSpPr>
          <p:cNvPr id="8" name="Footer Placeholder 7"/>
          <p:cNvSpPr>
            <a:spLocks noGrp="1"/>
          </p:cNvSpPr>
          <p:nvPr>
            <p:ph type="ftr" sz="quarter" idx="11"/>
          </p:nvPr>
        </p:nvSpPr>
        <p:spPr/>
        <p:txBody>
          <a:bodyPr/>
          <a:lstStyle>
            <a:extLst/>
          </a:lstStyle>
          <a:p>
            <a:endParaRPr lang="en-IN"/>
          </a:p>
        </p:txBody>
      </p:sp>
      <p:sp>
        <p:nvSpPr>
          <p:cNvPr id="9" name="Slide Number Placeholder 8"/>
          <p:cNvSpPr>
            <a:spLocks noGrp="1"/>
          </p:cNvSpPr>
          <p:nvPr>
            <p:ph type="sldNum" sz="quarter" idx="12"/>
          </p:nvPr>
        </p:nvSpPr>
        <p:spPr/>
        <p:txBody>
          <a:bodyPr/>
          <a:lstStyle>
            <a:extLst/>
          </a:lstStyle>
          <a:p>
            <a:fld id="{8BE742CC-ECEF-43D7-B9C1-BCD643EF6813}" type="slidenum">
              <a:rPr lang="en-IN" smtClean="0"/>
              <a:pPr/>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71B22F07-8384-44D5-94AA-C172A11271EA}" type="datetimeFigureOut">
              <a:rPr lang="en-US" smtClean="0"/>
              <a:pPr/>
              <a:t>14/06/2020</a:t>
            </a:fld>
            <a:endParaRPr lang="en-IN"/>
          </a:p>
        </p:txBody>
      </p:sp>
      <p:sp>
        <p:nvSpPr>
          <p:cNvPr id="4" name="Footer Placeholder 3"/>
          <p:cNvSpPr>
            <a:spLocks noGrp="1"/>
          </p:cNvSpPr>
          <p:nvPr>
            <p:ph type="ftr" sz="quarter" idx="11"/>
          </p:nvPr>
        </p:nvSpPr>
        <p:spPr/>
        <p:txBody>
          <a:bodyPr/>
          <a:lstStyle>
            <a:extLst/>
          </a:lstStyle>
          <a:p>
            <a:endParaRPr lang="en-IN"/>
          </a:p>
        </p:txBody>
      </p:sp>
      <p:sp>
        <p:nvSpPr>
          <p:cNvPr id="5" name="Slide Number Placeholder 4"/>
          <p:cNvSpPr>
            <a:spLocks noGrp="1"/>
          </p:cNvSpPr>
          <p:nvPr>
            <p:ph type="sldNum" sz="quarter" idx="12"/>
          </p:nvPr>
        </p:nvSpPr>
        <p:spPr/>
        <p:txBody>
          <a:bodyPr/>
          <a:lstStyle>
            <a:extLst/>
          </a:lstStyle>
          <a:p>
            <a:fld id="{8BE742CC-ECEF-43D7-B9C1-BCD643EF6813}"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71B22F07-8384-44D5-94AA-C172A11271EA}" type="datetimeFigureOut">
              <a:rPr lang="en-US" smtClean="0"/>
              <a:pPr/>
              <a:t>14/06/2020</a:t>
            </a:fld>
            <a:endParaRPr lang="en-IN"/>
          </a:p>
        </p:txBody>
      </p:sp>
      <p:sp>
        <p:nvSpPr>
          <p:cNvPr id="3" name="Footer Placeholder 2"/>
          <p:cNvSpPr>
            <a:spLocks noGrp="1"/>
          </p:cNvSpPr>
          <p:nvPr>
            <p:ph type="ftr" sz="quarter" idx="11"/>
          </p:nvPr>
        </p:nvSpPr>
        <p:spPr/>
        <p:txBody>
          <a:bodyPr/>
          <a:lstStyle>
            <a:extLst/>
          </a:lstStyle>
          <a:p>
            <a:endParaRPr lang="en-IN"/>
          </a:p>
        </p:txBody>
      </p:sp>
      <p:sp>
        <p:nvSpPr>
          <p:cNvPr id="4" name="Slide Number Placeholder 3"/>
          <p:cNvSpPr>
            <a:spLocks noGrp="1"/>
          </p:cNvSpPr>
          <p:nvPr>
            <p:ph type="sldNum" sz="quarter" idx="12"/>
          </p:nvPr>
        </p:nvSpPr>
        <p:spPr/>
        <p:txBody>
          <a:bodyPr/>
          <a:lstStyle>
            <a:extLst/>
          </a:lstStyle>
          <a:p>
            <a:fld id="{8BE742CC-ECEF-43D7-B9C1-BCD643EF6813}" type="slidenum">
              <a:rPr lang="en-IN" smtClean="0"/>
              <a:pPr/>
              <a:t>‹#›</a:t>
            </a:fld>
            <a:endParaRPr lang="en-IN"/>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71B22F07-8384-44D5-94AA-C172A11271EA}" type="datetimeFigureOut">
              <a:rPr lang="en-US" smtClean="0"/>
              <a:pPr/>
              <a:t>14/06/2020</a:t>
            </a:fld>
            <a:endParaRPr lang="en-IN"/>
          </a:p>
        </p:txBody>
      </p:sp>
      <p:sp>
        <p:nvSpPr>
          <p:cNvPr id="6" name="Footer Placeholder 5"/>
          <p:cNvSpPr>
            <a:spLocks noGrp="1"/>
          </p:cNvSpPr>
          <p:nvPr>
            <p:ph type="ftr" sz="quarter" idx="11"/>
          </p:nvPr>
        </p:nvSpPr>
        <p:spPr/>
        <p:txBody>
          <a:bodyPr/>
          <a:lstStyle>
            <a:extLst/>
          </a:lstStyle>
          <a:p>
            <a:endParaRPr lang="en-IN"/>
          </a:p>
        </p:txBody>
      </p:sp>
      <p:sp>
        <p:nvSpPr>
          <p:cNvPr id="7" name="Slide Number Placeholder 6"/>
          <p:cNvSpPr>
            <a:spLocks noGrp="1"/>
          </p:cNvSpPr>
          <p:nvPr>
            <p:ph type="sldNum" sz="quarter" idx="12"/>
          </p:nvPr>
        </p:nvSpPr>
        <p:spPr/>
        <p:txBody>
          <a:bodyPr/>
          <a:lstStyle>
            <a:extLst/>
          </a:lstStyle>
          <a:p>
            <a:fld id="{8BE742CC-ECEF-43D7-B9C1-BCD643EF6813}" type="slidenum">
              <a:rPr lang="en-IN" smtClean="0"/>
              <a:pPr/>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71B22F07-8384-44D5-94AA-C172A11271EA}" type="datetimeFigureOut">
              <a:rPr lang="en-US" smtClean="0"/>
              <a:pPr/>
              <a:t>14/06/2020</a:t>
            </a:fld>
            <a:endParaRPr lang="en-IN"/>
          </a:p>
        </p:txBody>
      </p:sp>
      <p:sp>
        <p:nvSpPr>
          <p:cNvPr id="6" name="Footer Placeholder 5"/>
          <p:cNvSpPr>
            <a:spLocks noGrp="1"/>
          </p:cNvSpPr>
          <p:nvPr>
            <p:ph type="ftr" sz="quarter" idx="11"/>
          </p:nvPr>
        </p:nvSpPr>
        <p:spPr/>
        <p:txBody>
          <a:bodyPr/>
          <a:lstStyle>
            <a:extLst/>
          </a:lstStyle>
          <a:p>
            <a:endParaRPr lang="en-IN"/>
          </a:p>
        </p:txBody>
      </p:sp>
      <p:sp>
        <p:nvSpPr>
          <p:cNvPr id="7" name="Slide Number Placeholder 6"/>
          <p:cNvSpPr>
            <a:spLocks noGrp="1"/>
          </p:cNvSpPr>
          <p:nvPr>
            <p:ph type="sldNum" sz="quarter" idx="12"/>
          </p:nvPr>
        </p:nvSpPr>
        <p:spPr/>
        <p:txBody>
          <a:bodyPr/>
          <a:lstStyle>
            <a:extLst/>
          </a:lstStyle>
          <a:p>
            <a:fld id="{8BE742CC-ECEF-43D7-B9C1-BCD643EF6813}" type="slidenum">
              <a:rPr lang="en-IN" smtClean="0"/>
              <a:pPr/>
              <a:t>‹#›</a:t>
            </a:fld>
            <a:endParaRPr lang="en-IN"/>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71B22F07-8384-44D5-94AA-C172A11271EA}" type="datetimeFigureOut">
              <a:rPr lang="en-US" smtClean="0"/>
              <a:pPr/>
              <a:t>14/06/2020</a:t>
            </a:fld>
            <a:endParaRPr lang="en-IN"/>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IN"/>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8BE742CC-ECEF-43D7-B9C1-BCD643EF6813}" type="slidenum">
              <a:rPr lang="en-IN" smtClean="0"/>
              <a:pPr/>
              <a:t>‹#›</a:t>
            </a:fld>
            <a:endParaRPr lang="en-IN"/>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14414" y="500042"/>
            <a:ext cx="7243786" cy="1928826"/>
          </a:xfrm>
        </p:spPr>
        <p:txBody>
          <a:bodyPr>
            <a:noAutofit/>
          </a:bodyPr>
          <a:lstStyle/>
          <a:p>
            <a:pPr algn="ctr"/>
            <a:r>
              <a:rPr lang="en-IN" sz="3600" b="1" dirty="0" smtClean="0"/>
              <a:t>OPERATION AND MAINTENANCE OF SPRAY DRYERS FOR MILK POWDER</a:t>
            </a:r>
            <a:endParaRPr lang="en-IN" sz="3600" dirty="0"/>
          </a:p>
        </p:txBody>
      </p:sp>
      <p:sp>
        <p:nvSpPr>
          <p:cNvPr id="3" name="Subtitle 2"/>
          <p:cNvSpPr>
            <a:spLocks noGrp="1"/>
          </p:cNvSpPr>
          <p:nvPr>
            <p:ph type="subTitle" idx="1"/>
          </p:nvPr>
        </p:nvSpPr>
        <p:spPr>
          <a:xfrm>
            <a:off x="1500166" y="3929066"/>
            <a:ext cx="7406640" cy="2214578"/>
          </a:xfrm>
        </p:spPr>
        <p:txBody>
          <a:bodyPr>
            <a:normAutofit lnSpcReduction="10000"/>
          </a:bodyPr>
          <a:lstStyle/>
          <a:p>
            <a:pPr algn="ctr"/>
            <a:r>
              <a:rPr lang="en-IN" b="1" dirty="0" smtClean="0"/>
              <a:t>Dairy Process Engineering (DTE – 221)</a:t>
            </a:r>
          </a:p>
          <a:p>
            <a:pPr algn="ctr"/>
            <a:r>
              <a:rPr lang="en-IN" b="1" dirty="0" smtClean="0"/>
              <a:t>Dr. Jahangir </a:t>
            </a:r>
            <a:r>
              <a:rPr lang="en-IN" b="1" dirty="0" err="1" smtClean="0"/>
              <a:t>Badshah</a:t>
            </a:r>
            <a:endParaRPr lang="en-IN" b="1" dirty="0" smtClean="0"/>
          </a:p>
          <a:p>
            <a:pPr algn="ctr"/>
            <a:r>
              <a:rPr lang="en-IN" b="1" dirty="0" smtClean="0"/>
              <a:t>University Professor-cum-Chief Scientist </a:t>
            </a:r>
          </a:p>
          <a:p>
            <a:pPr algn="ctr"/>
            <a:r>
              <a:rPr lang="en-IN" b="1" dirty="0" smtClean="0"/>
              <a:t>Dairy Engineering Department, SGIDT, Patna</a:t>
            </a:r>
          </a:p>
          <a:p>
            <a:pPr algn="ctr"/>
            <a:r>
              <a:rPr lang="en-IN" b="1" dirty="0" smtClean="0"/>
              <a:t>(Bihar Animal Sciences University, Patna)</a:t>
            </a:r>
            <a:endParaRPr lang="en-IN" b="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274638"/>
            <a:ext cx="8433654" cy="582594"/>
          </a:xfrm>
        </p:spPr>
        <p:txBody>
          <a:bodyPr>
            <a:normAutofit fontScale="90000"/>
          </a:bodyPr>
          <a:lstStyle/>
          <a:p>
            <a:r>
              <a:rPr lang="en-US" sz="3200" b="1" dirty="0" smtClean="0"/>
              <a:t/>
            </a:r>
            <a:br>
              <a:rPr lang="en-US" sz="3200" b="1" dirty="0" smtClean="0"/>
            </a:br>
            <a:r>
              <a:rPr lang="en-US" sz="3200" b="1" dirty="0" smtClean="0"/>
              <a:t>PREPARATIONS REQUIRED</a:t>
            </a:r>
            <a:r>
              <a:rPr lang="en-US" sz="3200" dirty="0" smtClean="0"/>
              <a:t/>
            </a:r>
            <a:br>
              <a:rPr lang="en-US" sz="3200" dirty="0" smtClean="0"/>
            </a:br>
            <a:endParaRPr lang="en-IN" sz="3200" dirty="0"/>
          </a:p>
        </p:txBody>
      </p:sp>
      <p:sp>
        <p:nvSpPr>
          <p:cNvPr id="3" name="Content Placeholder 2"/>
          <p:cNvSpPr>
            <a:spLocks noGrp="1"/>
          </p:cNvSpPr>
          <p:nvPr>
            <p:ph idx="1"/>
          </p:nvPr>
        </p:nvSpPr>
        <p:spPr>
          <a:xfrm>
            <a:off x="785786" y="928670"/>
            <a:ext cx="8147902" cy="5319730"/>
          </a:xfrm>
        </p:spPr>
        <p:txBody>
          <a:bodyPr>
            <a:normAutofit lnSpcReduction="10000"/>
          </a:bodyPr>
          <a:lstStyle/>
          <a:p>
            <a:pPr algn="just">
              <a:buFont typeface="Wingdings" pitchFamily="2" charset="2"/>
              <a:buChar char="Ø"/>
            </a:pPr>
            <a:r>
              <a:rPr lang="en-US" sz="2400" dirty="0" smtClean="0"/>
              <a:t>UTILITIES AND SERVICES REQUIRED</a:t>
            </a:r>
          </a:p>
          <a:p>
            <a:pPr lvl="1" algn="just">
              <a:buFont typeface="Wingdings" pitchFamily="2" charset="2"/>
              <a:buChar char="Ø"/>
            </a:pPr>
            <a:r>
              <a:rPr lang="en-US" sz="2200" dirty="0" smtClean="0"/>
              <a:t>ELECTRICITY</a:t>
            </a:r>
          </a:p>
          <a:p>
            <a:pPr lvl="1" algn="just">
              <a:buFont typeface="Wingdings" pitchFamily="2" charset="2"/>
              <a:buChar char="Ø"/>
            </a:pPr>
            <a:r>
              <a:rPr lang="en-US" sz="2200" dirty="0" smtClean="0"/>
              <a:t>WATER</a:t>
            </a:r>
          </a:p>
          <a:p>
            <a:pPr lvl="1" algn="just">
              <a:buFont typeface="Wingdings" pitchFamily="2" charset="2"/>
              <a:buChar char="Ø"/>
            </a:pPr>
            <a:r>
              <a:rPr lang="en-US" sz="2200" dirty="0" smtClean="0"/>
              <a:t>COMPRESSED AIR</a:t>
            </a:r>
          </a:p>
          <a:p>
            <a:pPr lvl="1" algn="just">
              <a:buFont typeface="Wingdings" pitchFamily="2" charset="2"/>
              <a:buChar char="Ø"/>
            </a:pPr>
            <a:r>
              <a:rPr lang="en-US" sz="2200" dirty="0" smtClean="0"/>
              <a:t>STEAM AT REQUIRED PRESSURE FOR AIR INLET TEMPERATURES OF 180-200° C ( 12 – 15 KGF/CM</a:t>
            </a:r>
            <a:r>
              <a:rPr lang="en-US" sz="2200" baseline="30000" dirty="0" smtClean="0"/>
              <a:t>2</a:t>
            </a:r>
            <a:r>
              <a:rPr lang="en-US" sz="2200" dirty="0" smtClean="0"/>
              <a:t>)</a:t>
            </a:r>
          </a:p>
          <a:p>
            <a:pPr lvl="1" algn="just">
              <a:buFont typeface="Wingdings" pitchFamily="2" charset="2"/>
              <a:buChar char="Ø"/>
            </a:pPr>
            <a:r>
              <a:rPr lang="en-US" sz="2200" dirty="0" smtClean="0"/>
              <a:t>CLEANING &amp; SANITIZATION OF DRYING PLANT</a:t>
            </a:r>
          </a:p>
          <a:p>
            <a:pPr marL="115888" lvl="1" indent="287338" algn="just">
              <a:buFont typeface="Wingdings" pitchFamily="2" charset="2"/>
              <a:buChar char="Ø"/>
            </a:pPr>
            <a:r>
              <a:rPr lang="en-US" sz="2200" dirty="0" smtClean="0"/>
              <a:t>PROPER SETTING  OF ATOMIZER, AIR HEATER, FEED PUMP AND AIR DISPERSING VANES IN DRYING CHAMBER</a:t>
            </a:r>
          </a:p>
          <a:p>
            <a:pPr marL="115888" lvl="1" indent="287338" algn="just">
              <a:buFont typeface="Wingdings" pitchFamily="2" charset="2"/>
              <a:buChar char="Ø"/>
            </a:pPr>
            <a:r>
              <a:rPr lang="en-US" sz="2200" dirty="0" smtClean="0"/>
              <a:t>PROPER LUBRICATION OF ATOMIZER (DISK TYPE) OR NOZZLES SETTING AND REPLACEMENT OF WORN OUT NOZZLE HEADS</a:t>
            </a:r>
          </a:p>
          <a:p>
            <a:pPr marL="115888" lvl="1" indent="287338" algn="just">
              <a:buFont typeface="Wingdings" pitchFamily="2" charset="2"/>
              <a:buChar char="Ø"/>
            </a:pPr>
            <a:r>
              <a:rPr lang="en-US" sz="2200" dirty="0" smtClean="0"/>
              <a:t>PROPER FUNCTIONING OF INSTRUMENTS AND QUALITY CONTROL LAB FOR TESTING MOISTURE CONTENT OF POWDER</a:t>
            </a:r>
          </a:p>
          <a:p>
            <a:pPr>
              <a:buFont typeface="Wingdings" pitchFamily="2" charset="2"/>
              <a:buChar char="Ø"/>
            </a:pPr>
            <a:endParaRPr lang="en-US" sz="2400" dirty="0" smtClean="0"/>
          </a:p>
          <a:p>
            <a:pPr algn="just">
              <a:buNone/>
            </a:pPr>
            <a:endParaRPr lang="en-IN" sz="2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0100" y="142852"/>
            <a:ext cx="7286676" cy="714380"/>
          </a:xfrm>
        </p:spPr>
        <p:txBody>
          <a:bodyPr>
            <a:noAutofit/>
          </a:bodyPr>
          <a:lstStyle/>
          <a:p>
            <a:r>
              <a:rPr lang="en-US" sz="2800" b="1" dirty="0" smtClean="0"/>
              <a:t>START UP PROCEDURE FOR SPRAY DRYING PLANTS</a:t>
            </a:r>
            <a:endParaRPr lang="en-IN" sz="2800" b="1" dirty="0"/>
          </a:p>
        </p:txBody>
      </p:sp>
      <p:sp>
        <p:nvSpPr>
          <p:cNvPr id="3" name="Content Placeholder 2"/>
          <p:cNvSpPr>
            <a:spLocks noGrp="1"/>
          </p:cNvSpPr>
          <p:nvPr>
            <p:ph idx="1"/>
          </p:nvPr>
        </p:nvSpPr>
        <p:spPr>
          <a:xfrm>
            <a:off x="457200" y="1071546"/>
            <a:ext cx="8229600" cy="5572140"/>
          </a:xfrm>
        </p:spPr>
        <p:txBody>
          <a:bodyPr>
            <a:normAutofit fontScale="85000" lnSpcReduction="10000"/>
          </a:bodyPr>
          <a:lstStyle/>
          <a:p>
            <a:pPr algn="just"/>
            <a:r>
              <a:rPr lang="en-IN" sz="2400" dirty="0" smtClean="0"/>
              <a:t>CHECK FOR PROPER CONNECTIONS AND CLOSING OF ALL JOINTS  IN CHAMBER AND CYCLONE SEPARATORS</a:t>
            </a:r>
          </a:p>
          <a:p>
            <a:pPr algn="just"/>
            <a:r>
              <a:rPr lang="en-IN" sz="2400" dirty="0" smtClean="0"/>
              <a:t>OPEN THE CHAMBER DOOR AND START THE EXHAUST FAN AND COOLING AIR FAN</a:t>
            </a:r>
          </a:p>
          <a:p>
            <a:pPr algn="just"/>
            <a:r>
              <a:rPr lang="en-IN" sz="2400" dirty="0" smtClean="0"/>
              <a:t>START THE SUPPLY FAN AND CLOSE THE CHAMBER DOOR AND AIR SWEEP DOORS.</a:t>
            </a:r>
          </a:p>
          <a:p>
            <a:pPr algn="just"/>
            <a:r>
              <a:rPr lang="en-IN" sz="2400" dirty="0" smtClean="0"/>
              <a:t>ADJUST THE DAMPER IN EXHAUSR FAN TO KEEP SLIGHT VACUUM OF 7-10 MM HG IN DRYING CHAMBER ON EQUILIBRIUM WITH AIR VELOCITY OF APPROX. 5 TO 10 m/s.</a:t>
            </a:r>
          </a:p>
          <a:p>
            <a:pPr algn="just"/>
            <a:r>
              <a:rPr lang="en-IN" sz="2400" dirty="0" smtClean="0"/>
              <a:t>START THE ROTARY VALVES, VIBRATING DEVICE, AIR CONVEYING FANS</a:t>
            </a:r>
          </a:p>
          <a:p>
            <a:pPr algn="just"/>
            <a:r>
              <a:rPr lang="en-IN" sz="2400" dirty="0" smtClean="0"/>
              <a:t>START THE ATOMIZER, IF CENTRIFUGAL DISK TYPE BEFORE STARTING POSITIVE DISPLACEMENT LOBED IMPELLER PUMP.</a:t>
            </a:r>
          </a:p>
          <a:p>
            <a:pPr algn="just"/>
            <a:r>
              <a:rPr lang="en-IN" sz="2400" dirty="0" smtClean="0"/>
              <a:t>ADMIT STEAM FOR HEATING THE FILTERED AIR AND WHEN THE OUTLET AIR TEMPERATURE IS RAISED TO 85 TO 100°C, THE FEED PUMP IS STARTED AND WATER IS FED TO THE ATOMIZER.</a:t>
            </a:r>
          </a:p>
          <a:p>
            <a:pPr algn="just"/>
            <a:r>
              <a:rPr lang="en-IN" sz="2400" dirty="0" smtClean="0"/>
              <a:t>CONTROL THE WATER INLET FLOW RATE SO THAT THE AIR INLET TEMPERATURE IS ADJUSTED TO AROUND 95-100° C.</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0100" y="214290"/>
            <a:ext cx="7643866" cy="1143008"/>
          </a:xfrm>
        </p:spPr>
        <p:txBody>
          <a:bodyPr>
            <a:noAutofit/>
          </a:bodyPr>
          <a:lstStyle/>
          <a:p>
            <a:r>
              <a:rPr lang="en-US" sz="2800" b="1" dirty="0" smtClean="0"/>
              <a:t>START UP PROCEDURE FOR SPRAY DRYING PLANTS</a:t>
            </a:r>
            <a:endParaRPr lang="en-IN" sz="3200" dirty="0"/>
          </a:p>
        </p:txBody>
      </p:sp>
      <p:sp>
        <p:nvSpPr>
          <p:cNvPr id="3" name="Content Placeholder 2"/>
          <p:cNvSpPr>
            <a:spLocks noGrp="1"/>
          </p:cNvSpPr>
          <p:nvPr>
            <p:ph idx="1"/>
          </p:nvPr>
        </p:nvSpPr>
        <p:spPr>
          <a:xfrm>
            <a:off x="357158" y="1285860"/>
            <a:ext cx="8572560" cy="5429288"/>
          </a:xfrm>
        </p:spPr>
        <p:txBody>
          <a:bodyPr>
            <a:noAutofit/>
          </a:bodyPr>
          <a:lstStyle/>
          <a:p>
            <a:pPr algn="just"/>
            <a:r>
              <a:rPr lang="en-IN" sz="2400" dirty="0" smtClean="0"/>
              <a:t>When the outlet air temperature is raised to 190 – 200°c, switch over to concentrate (45- 50% TS).</a:t>
            </a:r>
          </a:p>
          <a:p>
            <a:pPr algn="just">
              <a:buNone/>
            </a:pPr>
            <a:endParaRPr lang="en-IN" sz="2400" dirty="0" smtClean="0"/>
          </a:p>
          <a:p>
            <a:pPr algn="just"/>
            <a:r>
              <a:rPr lang="en-IN" sz="2400" dirty="0" smtClean="0"/>
              <a:t>Control the mass flow rate of concentrate to adjust outlet air temperature to 90 -95°c.  Higher air outlet air temperature means low moisture in powder. This is due to low mass flow rate of concentrate. Increasing flow rate of concentrate means decrease in outlet air temperature and increase in moisture content of powder.</a:t>
            </a:r>
          </a:p>
          <a:p>
            <a:pPr algn="just">
              <a:buNone/>
            </a:pPr>
            <a:endParaRPr lang="en-IN" sz="2400" dirty="0" smtClean="0"/>
          </a:p>
          <a:p>
            <a:pPr algn="just"/>
            <a:r>
              <a:rPr lang="en-IN" sz="2400" dirty="0" smtClean="0"/>
              <a:t>The outlet air temperature should be continuously monitored to control uniform quality of powder either manually or automatically using servomotor to change the feed rate automatically.</a:t>
            </a:r>
            <a:endParaRPr lang="en-IN" sz="2400" dirty="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2844" y="274638"/>
            <a:ext cx="9001156" cy="511156"/>
          </a:xfrm>
        </p:spPr>
        <p:txBody>
          <a:bodyPr>
            <a:noAutofit/>
          </a:bodyPr>
          <a:lstStyle/>
          <a:p>
            <a:r>
              <a:rPr lang="en-US" sz="2400" b="1" dirty="0" smtClean="0"/>
              <a:t>SHUT DOWN PROCEDURE FOR SPRAY DRYING PLANTS</a:t>
            </a:r>
            <a:endParaRPr lang="en-US" sz="2400" b="1" dirty="0"/>
          </a:p>
        </p:txBody>
      </p:sp>
      <p:sp>
        <p:nvSpPr>
          <p:cNvPr id="3" name="Content Placeholder 2"/>
          <p:cNvSpPr>
            <a:spLocks noGrp="1"/>
          </p:cNvSpPr>
          <p:nvPr>
            <p:ph idx="1"/>
          </p:nvPr>
        </p:nvSpPr>
        <p:spPr>
          <a:xfrm>
            <a:off x="357158" y="857232"/>
            <a:ext cx="8576530" cy="5786478"/>
          </a:xfrm>
        </p:spPr>
        <p:txBody>
          <a:bodyPr>
            <a:normAutofit fontScale="25000" lnSpcReduction="20000"/>
          </a:bodyPr>
          <a:lstStyle/>
          <a:p>
            <a:pPr algn="just"/>
            <a:r>
              <a:rPr lang="en-US" sz="8000" dirty="0" smtClean="0"/>
              <a:t>Change over to water from product. Continuously reduce the feed water to maintain the air inlet temperature not lower than 120-150° C to avoid soiling in the chamber</a:t>
            </a:r>
            <a:r>
              <a:rPr lang="en-US" sz="8000" dirty="0" smtClean="0"/>
              <a:t>.</a:t>
            </a:r>
          </a:p>
          <a:p>
            <a:pPr algn="just">
              <a:buNone/>
            </a:pPr>
            <a:endParaRPr lang="en-US" sz="8000" dirty="0" smtClean="0"/>
          </a:p>
          <a:p>
            <a:pPr algn="just"/>
            <a:r>
              <a:rPr lang="en-US" sz="8000" dirty="0" smtClean="0"/>
              <a:t>Close the steam valve of air heater. When the air inlet temperature comes down to about 120-150°C stop feed pump</a:t>
            </a:r>
            <a:r>
              <a:rPr lang="en-US" sz="8000" dirty="0" smtClean="0"/>
              <a:t>.</a:t>
            </a:r>
          </a:p>
          <a:p>
            <a:pPr algn="just">
              <a:buNone/>
            </a:pPr>
            <a:endParaRPr lang="en-US" sz="8000" dirty="0" smtClean="0"/>
          </a:p>
          <a:p>
            <a:pPr algn="just"/>
            <a:r>
              <a:rPr lang="en-US" sz="8000" dirty="0" smtClean="0"/>
              <a:t>Open the drain cock provided on feed line to the atomizer.</a:t>
            </a:r>
          </a:p>
          <a:p>
            <a:pPr algn="just"/>
            <a:r>
              <a:rPr lang="en-US" sz="8000" dirty="0" smtClean="0"/>
              <a:t>Stop the atomizer</a:t>
            </a:r>
            <a:r>
              <a:rPr lang="en-US" sz="8000" dirty="0" smtClean="0"/>
              <a:t>.</a:t>
            </a:r>
          </a:p>
          <a:p>
            <a:pPr algn="just">
              <a:buNone/>
            </a:pPr>
            <a:endParaRPr lang="en-US" sz="8000" dirty="0" smtClean="0"/>
          </a:p>
          <a:p>
            <a:pPr algn="just"/>
            <a:r>
              <a:rPr lang="en-US" sz="8000" dirty="0" smtClean="0"/>
              <a:t>Open the door and hook it to prevent complete closures of the door.</a:t>
            </a:r>
          </a:p>
          <a:p>
            <a:pPr algn="just"/>
            <a:r>
              <a:rPr lang="en-US" sz="8000" dirty="0" smtClean="0"/>
              <a:t>Stop the air supply fan and cooling fan</a:t>
            </a:r>
            <a:r>
              <a:rPr lang="en-US" sz="8000" dirty="0" smtClean="0"/>
              <a:t>.</a:t>
            </a:r>
          </a:p>
          <a:p>
            <a:pPr algn="just">
              <a:buNone/>
            </a:pPr>
            <a:endParaRPr lang="en-US" sz="8000" dirty="0" smtClean="0"/>
          </a:p>
          <a:p>
            <a:pPr algn="just"/>
            <a:r>
              <a:rPr lang="en-US" sz="8000" dirty="0" smtClean="0"/>
              <a:t>Stop chilled water to the powder cooling chamber.</a:t>
            </a:r>
          </a:p>
          <a:p>
            <a:pPr algn="just"/>
            <a:r>
              <a:rPr lang="en-US" sz="8000" dirty="0" smtClean="0"/>
              <a:t>Allow air sweeping of the chamber</a:t>
            </a:r>
            <a:r>
              <a:rPr lang="en-US" sz="8000" dirty="0" smtClean="0"/>
              <a:t>.</a:t>
            </a:r>
          </a:p>
          <a:p>
            <a:pPr algn="just">
              <a:buNone/>
            </a:pPr>
            <a:endParaRPr lang="en-US" sz="8000" dirty="0" smtClean="0"/>
          </a:p>
          <a:p>
            <a:pPr algn="just"/>
            <a:r>
              <a:rPr lang="en-US" sz="8000" dirty="0" smtClean="0"/>
              <a:t>When all the powder is carried out of the plant, the exhaust fan, conveyor fan and rotary valves are stopped.</a:t>
            </a:r>
          </a:p>
          <a:p>
            <a:pPr algn="just"/>
            <a:r>
              <a:rPr lang="en-US" sz="8000" dirty="0" smtClean="0"/>
              <a:t>Close the chamber door and dampers on the air ducts</a:t>
            </a:r>
            <a:r>
              <a:rPr lang="en-US" sz="8000" dirty="0" smtClean="0"/>
              <a:t>.</a:t>
            </a:r>
          </a:p>
          <a:p>
            <a:pPr algn="just"/>
            <a:endParaRPr lang="en-US" sz="8000" dirty="0" smtClean="0"/>
          </a:p>
          <a:p>
            <a:pPr algn="just"/>
            <a:r>
              <a:rPr lang="en-US" sz="8000" dirty="0" smtClean="0"/>
              <a:t>It is important that when the exhaust fan is started without running supply fan, the chamber door should be kept opened otherwise it will damage the chamber lining.</a:t>
            </a:r>
          </a:p>
          <a:p>
            <a:endParaRPr lang="en-US" sz="2000" b="1" dirty="0" smtClean="0"/>
          </a:p>
          <a:p>
            <a:endParaRPr lang="en-US" sz="2200" dirty="0" smtClean="0"/>
          </a:p>
          <a:p>
            <a:endParaRPr lang="en-US" sz="2200" dirty="0" smtClean="0"/>
          </a:p>
          <a:p>
            <a:endParaRPr lang="en-US" sz="22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928662" y="274320"/>
            <a:ext cx="8005026" cy="582912"/>
          </a:xfrm>
        </p:spPr>
        <p:txBody>
          <a:bodyPr>
            <a:normAutofit fontScale="90000"/>
          </a:bodyPr>
          <a:lstStyle/>
          <a:p>
            <a:r>
              <a:rPr lang="en-US" sz="2800" dirty="0" smtClean="0"/>
              <a:t>Operational Problems and Remedial measures in spray dryer</a:t>
            </a:r>
            <a:endParaRPr lang="en-US" sz="2800" dirty="0"/>
          </a:p>
        </p:txBody>
      </p:sp>
      <p:sp>
        <p:nvSpPr>
          <p:cNvPr id="5" name="Content Placeholder 4"/>
          <p:cNvSpPr>
            <a:spLocks noGrp="1"/>
          </p:cNvSpPr>
          <p:nvPr>
            <p:ph sz="half" idx="1"/>
          </p:nvPr>
        </p:nvSpPr>
        <p:spPr>
          <a:xfrm>
            <a:off x="857224" y="1071546"/>
            <a:ext cx="3786214" cy="5115894"/>
          </a:xfrm>
        </p:spPr>
        <p:txBody>
          <a:bodyPr>
            <a:normAutofit lnSpcReduction="10000"/>
          </a:bodyPr>
          <a:lstStyle/>
          <a:p>
            <a:r>
              <a:rPr lang="en-US" sz="2200" dirty="0" smtClean="0"/>
              <a:t>Improper spray pattern</a:t>
            </a:r>
          </a:p>
          <a:p>
            <a:endParaRPr lang="en-US" sz="2200" dirty="0" smtClean="0"/>
          </a:p>
          <a:p>
            <a:endParaRPr lang="en-US" sz="2200" dirty="0" smtClean="0"/>
          </a:p>
          <a:p>
            <a:endParaRPr lang="en-US" sz="2200" dirty="0" smtClean="0"/>
          </a:p>
          <a:p>
            <a:endParaRPr lang="en-US" sz="2200" dirty="0" smtClean="0"/>
          </a:p>
          <a:p>
            <a:endParaRPr lang="en-US" sz="2200" dirty="0" smtClean="0"/>
          </a:p>
          <a:p>
            <a:endParaRPr lang="en-US" sz="2200" dirty="0" smtClean="0"/>
          </a:p>
          <a:p>
            <a:endParaRPr lang="en-US" sz="2200" dirty="0" smtClean="0"/>
          </a:p>
          <a:p>
            <a:endParaRPr lang="en-US" sz="2200" dirty="0" smtClean="0"/>
          </a:p>
          <a:p>
            <a:r>
              <a:rPr lang="en-US" sz="2200" dirty="0" smtClean="0"/>
              <a:t>Erosion of Pressure Nozzles</a:t>
            </a:r>
            <a:endParaRPr lang="en-US" sz="2200" dirty="0"/>
          </a:p>
        </p:txBody>
      </p:sp>
      <p:sp>
        <p:nvSpPr>
          <p:cNvPr id="6" name="Content Placeholder 5"/>
          <p:cNvSpPr>
            <a:spLocks noGrp="1"/>
          </p:cNvSpPr>
          <p:nvPr>
            <p:ph sz="half" idx="2"/>
          </p:nvPr>
        </p:nvSpPr>
        <p:spPr>
          <a:xfrm>
            <a:off x="4714876" y="1071546"/>
            <a:ext cx="4218812" cy="5115894"/>
          </a:xfrm>
        </p:spPr>
        <p:txBody>
          <a:bodyPr>
            <a:normAutofit lnSpcReduction="10000"/>
          </a:bodyPr>
          <a:lstStyle/>
          <a:p>
            <a:pPr algn="just"/>
            <a:r>
              <a:rPr lang="en-US" sz="2200" dirty="0" smtClean="0"/>
              <a:t>Plugged atomizer should be cleaned.</a:t>
            </a:r>
          </a:p>
          <a:p>
            <a:pPr algn="just"/>
            <a:r>
              <a:rPr lang="en-US" sz="2200" dirty="0" smtClean="0"/>
              <a:t>Reducing the high concentration of concentrate which may clog or chock the nozzles.</a:t>
            </a:r>
          </a:p>
          <a:p>
            <a:pPr algn="just"/>
            <a:r>
              <a:rPr lang="en-US" sz="2200" dirty="0" smtClean="0"/>
              <a:t>Very high pressure or low pressure in Nozzle atomizer and very high or low speed in disk atomizer.</a:t>
            </a:r>
          </a:p>
          <a:p>
            <a:pPr algn="just"/>
            <a:r>
              <a:rPr lang="en-US" sz="2200" dirty="0" smtClean="0"/>
              <a:t>Feed containing high foreign particles or high concentration</a:t>
            </a:r>
          </a:p>
          <a:p>
            <a:pPr algn="just"/>
            <a:r>
              <a:rPr lang="en-US" sz="2200" dirty="0" smtClean="0"/>
              <a:t>Cavitations due to high feed temperature and air leakage</a:t>
            </a:r>
          </a:p>
          <a:p>
            <a:pPr algn="just"/>
            <a:r>
              <a:rPr lang="en-US" sz="2200" dirty="0" smtClean="0"/>
              <a:t>Too high atomizer pressure</a:t>
            </a:r>
          </a:p>
          <a:p>
            <a:pPr algn="just"/>
            <a:endParaRPr lang="en-US" sz="2200" dirty="0" smtClean="0"/>
          </a:p>
          <a:p>
            <a:endParaRPr lang="en-US" sz="22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7224" y="274320"/>
            <a:ext cx="8076464" cy="582912"/>
          </a:xfrm>
        </p:spPr>
        <p:txBody>
          <a:bodyPr>
            <a:normAutofit/>
          </a:bodyPr>
          <a:lstStyle/>
          <a:p>
            <a:r>
              <a:rPr lang="en-US" sz="3200" dirty="0" smtClean="0"/>
              <a:t>Operational Problems and Remedial Measures</a:t>
            </a:r>
            <a:endParaRPr lang="en-US" sz="3200" dirty="0"/>
          </a:p>
        </p:txBody>
      </p:sp>
      <p:sp>
        <p:nvSpPr>
          <p:cNvPr id="3" name="Content Placeholder 2"/>
          <p:cNvSpPr>
            <a:spLocks noGrp="1"/>
          </p:cNvSpPr>
          <p:nvPr>
            <p:ph sz="half" idx="1"/>
          </p:nvPr>
        </p:nvSpPr>
        <p:spPr>
          <a:xfrm>
            <a:off x="642910" y="928670"/>
            <a:ext cx="4000528" cy="5258770"/>
          </a:xfrm>
        </p:spPr>
        <p:txBody>
          <a:bodyPr>
            <a:normAutofit/>
          </a:bodyPr>
          <a:lstStyle/>
          <a:p>
            <a:r>
              <a:rPr lang="en-US" sz="2200" dirty="0" smtClean="0"/>
              <a:t>Incomplete drying and high moisture content</a:t>
            </a:r>
          </a:p>
          <a:p>
            <a:endParaRPr lang="en-US" sz="2200" dirty="0" smtClean="0"/>
          </a:p>
          <a:p>
            <a:endParaRPr lang="en-US" sz="2200" dirty="0" smtClean="0"/>
          </a:p>
          <a:p>
            <a:endParaRPr lang="en-US" sz="2200" dirty="0" smtClean="0"/>
          </a:p>
          <a:p>
            <a:endParaRPr lang="en-US" sz="2200" dirty="0" smtClean="0"/>
          </a:p>
          <a:p>
            <a:endParaRPr lang="en-US" sz="2200" dirty="0" smtClean="0"/>
          </a:p>
          <a:p>
            <a:r>
              <a:rPr lang="en-US" sz="2200" dirty="0" smtClean="0"/>
              <a:t>Low moisture in powder</a:t>
            </a:r>
            <a:endParaRPr lang="en-US" sz="2200" dirty="0"/>
          </a:p>
        </p:txBody>
      </p:sp>
      <p:sp>
        <p:nvSpPr>
          <p:cNvPr id="4" name="Content Placeholder 3"/>
          <p:cNvSpPr>
            <a:spLocks noGrp="1"/>
          </p:cNvSpPr>
          <p:nvPr>
            <p:ph sz="half" idx="2"/>
          </p:nvPr>
        </p:nvSpPr>
        <p:spPr>
          <a:xfrm>
            <a:off x="4857752" y="928670"/>
            <a:ext cx="4075936" cy="5258770"/>
          </a:xfrm>
        </p:spPr>
        <p:txBody>
          <a:bodyPr>
            <a:normAutofit/>
          </a:bodyPr>
          <a:lstStyle/>
          <a:p>
            <a:pPr algn="just"/>
            <a:r>
              <a:rPr lang="en-US" sz="2200" dirty="0" smtClean="0"/>
              <a:t>High Feed rate and low air outlet temperature. Reduce feed rate and increase outlet air temperature.</a:t>
            </a:r>
          </a:p>
          <a:p>
            <a:pPr algn="just"/>
            <a:r>
              <a:rPr lang="en-US" sz="2200" dirty="0" smtClean="0"/>
              <a:t>High air inlet humidity and incorrect spray pattern</a:t>
            </a:r>
          </a:p>
          <a:p>
            <a:pPr algn="just"/>
            <a:r>
              <a:rPr lang="en-US" sz="2200" dirty="0" smtClean="0"/>
              <a:t>Low pressure or low speed</a:t>
            </a:r>
          </a:p>
          <a:p>
            <a:pPr algn="just"/>
            <a:endParaRPr lang="en-US" sz="2200" dirty="0" smtClean="0"/>
          </a:p>
          <a:p>
            <a:pPr algn="just"/>
            <a:r>
              <a:rPr lang="en-US" sz="2200" dirty="0" smtClean="0"/>
              <a:t>Increase flow rate to reduce outlet air temperature.</a:t>
            </a:r>
          </a:p>
          <a:p>
            <a:pPr algn="just"/>
            <a:r>
              <a:rPr lang="en-US" sz="2200" dirty="0" smtClean="0"/>
              <a:t>Fine atomization due to diluted feed</a:t>
            </a:r>
          </a:p>
          <a:p>
            <a:pPr algn="just"/>
            <a:r>
              <a:rPr lang="en-US" sz="2200" dirty="0" smtClean="0"/>
              <a:t>High pressure or speed.</a:t>
            </a:r>
            <a:endParaRPr lang="en-US" sz="22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7224" y="274320"/>
            <a:ext cx="8076464" cy="654350"/>
          </a:xfrm>
        </p:spPr>
        <p:txBody>
          <a:bodyPr>
            <a:normAutofit/>
          </a:bodyPr>
          <a:lstStyle/>
          <a:p>
            <a:r>
              <a:rPr lang="en-US" sz="3200" dirty="0" smtClean="0"/>
              <a:t>Operational Problems and Remedial Measures</a:t>
            </a:r>
            <a:endParaRPr lang="en-US" sz="3200" dirty="0"/>
          </a:p>
        </p:txBody>
      </p:sp>
      <p:sp>
        <p:nvSpPr>
          <p:cNvPr id="3" name="Content Placeholder 2"/>
          <p:cNvSpPr>
            <a:spLocks noGrp="1"/>
          </p:cNvSpPr>
          <p:nvPr>
            <p:ph sz="half" idx="1"/>
          </p:nvPr>
        </p:nvSpPr>
        <p:spPr>
          <a:xfrm>
            <a:off x="857224" y="1071546"/>
            <a:ext cx="3643338" cy="5115894"/>
          </a:xfrm>
        </p:spPr>
        <p:txBody>
          <a:bodyPr>
            <a:normAutofit lnSpcReduction="10000"/>
          </a:bodyPr>
          <a:lstStyle/>
          <a:p>
            <a:pPr algn="just"/>
            <a:r>
              <a:rPr lang="en-US" sz="2200" dirty="0" smtClean="0"/>
              <a:t>Burnt powder particles.</a:t>
            </a:r>
          </a:p>
          <a:p>
            <a:pPr algn="just"/>
            <a:endParaRPr lang="en-US" sz="2200" dirty="0" smtClean="0"/>
          </a:p>
          <a:p>
            <a:pPr algn="just"/>
            <a:endParaRPr lang="en-US" sz="2200" dirty="0" smtClean="0"/>
          </a:p>
          <a:p>
            <a:pPr algn="just"/>
            <a:r>
              <a:rPr lang="en-US" sz="2200" dirty="0" smtClean="0"/>
              <a:t>Lumpiness in Powder</a:t>
            </a:r>
          </a:p>
          <a:p>
            <a:pPr algn="just"/>
            <a:endParaRPr lang="en-US" sz="2200" dirty="0" smtClean="0"/>
          </a:p>
          <a:p>
            <a:pPr algn="just"/>
            <a:endParaRPr lang="en-US" sz="2200" dirty="0" smtClean="0"/>
          </a:p>
          <a:p>
            <a:pPr algn="just"/>
            <a:r>
              <a:rPr lang="en-US" sz="2200" dirty="0" smtClean="0"/>
              <a:t>Dusty air exhaust and higher stack losses</a:t>
            </a:r>
          </a:p>
          <a:p>
            <a:pPr algn="just"/>
            <a:endParaRPr lang="en-US" sz="2200" dirty="0" smtClean="0"/>
          </a:p>
          <a:p>
            <a:pPr algn="just"/>
            <a:endParaRPr lang="en-US" sz="2200" dirty="0" smtClean="0"/>
          </a:p>
          <a:p>
            <a:pPr algn="just"/>
            <a:r>
              <a:rPr lang="en-US" sz="2200" dirty="0" smtClean="0"/>
              <a:t>Deposition on atomizer or dryer wall</a:t>
            </a:r>
            <a:endParaRPr lang="en-US" sz="2200" dirty="0"/>
          </a:p>
        </p:txBody>
      </p:sp>
      <p:sp>
        <p:nvSpPr>
          <p:cNvPr id="4" name="Content Placeholder 3"/>
          <p:cNvSpPr>
            <a:spLocks noGrp="1"/>
          </p:cNvSpPr>
          <p:nvPr>
            <p:ph sz="half" idx="2"/>
          </p:nvPr>
        </p:nvSpPr>
        <p:spPr>
          <a:xfrm>
            <a:off x="4429124" y="1000108"/>
            <a:ext cx="4504564" cy="5187332"/>
          </a:xfrm>
        </p:spPr>
        <p:txBody>
          <a:bodyPr>
            <a:normAutofit lnSpcReduction="10000"/>
          </a:bodyPr>
          <a:lstStyle/>
          <a:p>
            <a:pPr algn="just"/>
            <a:r>
              <a:rPr lang="en-US" sz="2200" dirty="0" smtClean="0"/>
              <a:t>Air temperature too high, adjust it.</a:t>
            </a:r>
          </a:p>
          <a:p>
            <a:pPr algn="just"/>
            <a:r>
              <a:rPr lang="en-US" sz="2200" dirty="0" smtClean="0"/>
              <a:t>Improper and delayed cooling of powder</a:t>
            </a:r>
          </a:p>
          <a:p>
            <a:pPr algn="just"/>
            <a:r>
              <a:rPr lang="en-US" sz="2200" dirty="0" smtClean="0"/>
              <a:t>Excessive moisture in powder.</a:t>
            </a:r>
          </a:p>
          <a:p>
            <a:pPr algn="just"/>
            <a:r>
              <a:rPr lang="en-US" sz="2200" dirty="0" smtClean="0"/>
              <a:t>Insufficient and slow cooling of powder.</a:t>
            </a:r>
          </a:p>
          <a:p>
            <a:pPr algn="just"/>
            <a:r>
              <a:rPr lang="en-US" sz="2200" dirty="0" smtClean="0"/>
              <a:t>Too fine atomization.</a:t>
            </a:r>
          </a:p>
          <a:p>
            <a:pPr algn="just"/>
            <a:r>
              <a:rPr lang="en-US" sz="2200" dirty="0" smtClean="0"/>
              <a:t>Increased load on separation.</a:t>
            </a:r>
          </a:p>
          <a:p>
            <a:pPr algn="just"/>
            <a:r>
              <a:rPr lang="en-US" sz="2200" dirty="0" smtClean="0"/>
              <a:t>Insufficient powder separation</a:t>
            </a:r>
          </a:p>
          <a:p>
            <a:pPr algn="just"/>
            <a:r>
              <a:rPr lang="en-US" sz="2200" dirty="0" smtClean="0"/>
              <a:t>High air outlet temperature</a:t>
            </a:r>
          </a:p>
          <a:p>
            <a:pPr algn="just"/>
            <a:r>
              <a:rPr lang="en-US" sz="2200" dirty="0" smtClean="0"/>
              <a:t>Coarse droplets</a:t>
            </a:r>
          </a:p>
          <a:p>
            <a:pPr algn="just"/>
            <a:r>
              <a:rPr lang="en-US" sz="2200" dirty="0" smtClean="0"/>
              <a:t>Incorrect spray pattern</a:t>
            </a:r>
          </a:p>
          <a:p>
            <a:pPr algn="just"/>
            <a:r>
              <a:rPr lang="en-US" sz="2200" dirty="0" smtClean="0"/>
              <a:t>Incomplete drying</a:t>
            </a:r>
          </a:p>
          <a:p>
            <a:pPr algn="just"/>
            <a:r>
              <a:rPr lang="en-US" sz="2200" dirty="0" smtClean="0"/>
              <a:t>Air dispersion </a:t>
            </a:r>
            <a:r>
              <a:rPr lang="en-US" sz="2200" smtClean="0"/>
              <a:t>vanes wrongly set.</a:t>
            </a:r>
            <a:endParaRPr lang="en-US" sz="2200" dirty="0" smtClean="0"/>
          </a:p>
          <a:p>
            <a:pPr algn="just">
              <a:buNone/>
            </a:pPr>
            <a:endParaRPr lang="en-US" sz="22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435608" y="274320"/>
            <a:ext cx="7498080" cy="5940762"/>
          </a:xfrm>
        </p:spPr>
        <p:txBody>
          <a:bodyPr/>
          <a:lstStyle/>
          <a:p>
            <a:pPr algn="ctr"/>
            <a:r>
              <a:rPr lang="en-US" sz="4400" dirty="0" smtClean="0"/>
              <a:t>Thank You</a:t>
            </a:r>
            <a:r>
              <a:rPr lang="en-US" dirty="0" smtClean="0"/>
              <a:t/>
            </a:r>
            <a:br>
              <a:rPr lang="en-US" dirty="0" smtClean="0"/>
            </a:br>
            <a:r>
              <a:rPr lang="en-US" sz="2400" dirty="0" smtClean="0"/>
              <a:t>ejazbadshah@gmail.com</a:t>
            </a:r>
            <a:endParaRPr lang="en-US" sz="24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10304180</TotalTime>
  <Words>794</Words>
  <Application>Microsoft Office PowerPoint</Application>
  <PresentationFormat>On-screen Show (4:3)</PresentationFormat>
  <Paragraphs>107</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Solstice</vt:lpstr>
      <vt:lpstr>OPERATION AND MAINTENANCE OF SPRAY DRYERS FOR MILK POWDER</vt:lpstr>
      <vt:lpstr> PREPARATIONS REQUIRED </vt:lpstr>
      <vt:lpstr>START UP PROCEDURE FOR SPRAY DRYING PLANTS</vt:lpstr>
      <vt:lpstr>START UP PROCEDURE FOR SPRAY DRYING PLANTS</vt:lpstr>
      <vt:lpstr>SHUT DOWN PROCEDURE FOR SPRAY DRYING PLANTS</vt:lpstr>
      <vt:lpstr>Operational Problems and Remedial measures in spray dryer</vt:lpstr>
      <vt:lpstr>Operational Problems and Remedial Measures</vt:lpstr>
      <vt:lpstr>Operational Problems and Remedial Measures</vt:lpstr>
      <vt:lpstr>Thank You ejazbadshah@gmail.com</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ASSESSING OVERALL BUSINESS ENVIRONMENT IN INDIAN ECONOMY</dc:title>
  <dc:creator>My</dc:creator>
  <cp:lastModifiedBy>jhangir</cp:lastModifiedBy>
  <cp:revision>73</cp:revision>
  <dcterms:created xsi:type="dcterms:W3CDTF">2020-03-28T11:52:41Z</dcterms:created>
  <dcterms:modified xsi:type="dcterms:W3CDTF">2020-06-14T17:29:03Z</dcterms:modified>
</cp:coreProperties>
</file>