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5" r:id="rId7"/>
    <p:sldId id="264" r:id="rId8"/>
    <p:sldId id="274" r:id="rId9"/>
    <p:sldId id="268" r:id="rId10"/>
    <p:sldId id="273" r:id="rId11"/>
    <p:sldId id="269" r:id="rId12"/>
    <p:sldId id="270" r:id="rId13"/>
    <p:sldId id="271" r:id="rId14"/>
    <p:sldId id="272"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CD8190D-7EDC-4D1D-AF6C-D5BBD3E8E16A}" type="datetimeFigureOut">
              <a:rPr lang="en-US" smtClean="0"/>
              <a:pPr/>
              <a:t>6/16/2020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D8190D-7EDC-4D1D-AF6C-D5BBD3E8E16A}" type="datetimeFigureOut">
              <a:rPr lang="en-US" smtClean="0"/>
              <a:pPr/>
              <a:t>6/16/2020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D8190D-7EDC-4D1D-AF6C-D5BBD3E8E16A}" type="datetimeFigureOut">
              <a:rPr lang="en-US" smtClean="0"/>
              <a:pPr/>
              <a:t>6/16/2020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D8190D-7EDC-4D1D-AF6C-D5BBD3E8E16A}" type="datetimeFigureOut">
              <a:rPr lang="en-US" smtClean="0"/>
              <a:pPr/>
              <a:t>6/16/2020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8190D-7EDC-4D1D-AF6C-D5BBD3E8E16A}" type="datetimeFigureOut">
              <a:rPr lang="en-US" smtClean="0"/>
              <a:pPr/>
              <a:t>6/16/2020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CD8190D-7EDC-4D1D-AF6C-D5BBD3E8E16A}" type="datetimeFigureOut">
              <a:rPr lang="en-US" smtClean="0"/>
              <a:pPr/>
              <a:t>6/16/2020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CD8190D-7EDC-4D1D-AF6C-D5BBD3E8E16A}" type="datetimeFigureOut">
              <a:rPr lang="en-US" smtClean="0"/>
              <a:pPr/>
              <a:t>6/16/2020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CD8190D-7EDC-4D1D-AF6C-D5BBD3E8E16A}" type="datetimeFigureOut">
              <a:rPr lang="en-US" smtClean="0"/>
              <a:pPr/>
              <a:t>6/16/2020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8190D-7EDC-4D1D-AF6C-D5BBD3E8E16A}" type="datetimeFigureOut">
              <a:rPr lang="en-US" smtClean="0"/>
              <a:pPr/>
              <a:t>6/16/2020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8190D-7EDC-4D1D-AF6C-D5BBD3E8E16A}" type="datetimeFigureOut">
              <a:rPr lang="en-US" smtClean="0"/>
              <a:pPr/>
              <a:t>6/16/2020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8190D-7EDC-4D1D-AF6C-D5BBD3E8E16A}" type="datetimeFigureOut">
              <a:rPr lang="en-US" smtClean="0"/>
              <a:pPr/>
              <a:t>6/16/2020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A446E-C6C4-429C-B901-9A6D26AC410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8190D-7EDC-4D1D-AF6C-D5BBD3E8E16A}" type="datetimeFigureOut">
              <a:rPr lang="en-US" smtClean="0"/>
              <a:pPr/>
              <a:t>6/16/2020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A446E-C6C4-429C-B901-9A6D26AC410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815290" cy="1285883"/>
          </a:xfrm>
        </p:spPr>
        <p:txBody>
          <a:bodyPr>
            <a:normAutofit/>
          </a:bodyPr>
          <a:lstStyle/>
          <a:p>
            <a:r>
              <a:rPr lang="en-IN" sz="2800" b="1" dirty="0"/>
              <a:t>PHYTOCHEMICALS IN RELATION TO HUMAN HEALTH</a:t>
            </a:r>
            <a:endParaRPr lang="en-IN" sz="2800" dirty="0"/>
          </a:p>
        </p:txBody>
      </p:sp>
      <p:sp>
        <p:nvSpPr>
          <p:cNvPr id="3" name="Subtitle 2"/>
          <p:cNvSpPr>
            <a:spLocks noGrp="1"/>
          </p:cNvSpPr>
          <p:nvPr>
            <p:ph type="subTitle" idx="1"/>
          </p:nvPr>
        </p:nvSpPr>
        <p:spPr>
          <a:xfrm>
            <a:off x="428596" y="3886200"/>
            <a:ext cx="3357586" cy="1752600"/>
          </a:xfrm>
        </p:spPr>
        <p:txBody>
          <a:bodyPr>
            <a:normAutofit fontScale="55000" lnSpcReduction="20000"/>
          </a:bodyPr>
          <a:lstStyle/>
          <a:p>
            <a:pPr algn="l"/>
            <a:r>
              <a:rPr lang="en-US" dirty="0" smtClean="0"/>
              <a:t>Department : Dairy Technology</a:t>
            </a:r>
            <a:br>
              <a:rPr lang="en-US" dirty="0" smtClean="0"/>
            </a:br>
            <a:r>
              <a:rPr lang="en-US" dirty="0" smtClean="0"/>
              <a:t>Course Title : Food Technology I</a:t>
            </a:r>
            <a:br>
              <a:rPr lang="en-US" dirty="0" smtClean="0"/>
            </a:br>
            <a:r>
              <a:rPr lang="en-US" dirty="0" smtClean="0"/>
              <a:t>Course No. : DTT -322</a:t>
            </a:r>
            <a:br>
              <a:rPr lang="en-US" dirty="0" smtClean="0"/>
            </a:br>
            <a:r>
              <a:rPr lang="en-US" dirty="0" smtClean="0"/>
              <a:t>Course Teacher:  </a:t>
            </a:r>
            <a:r>
              <a:rPr lang="en-US" dirty="0" err="1" smtClean="0"/>
              <a:t>Bipin</a:t>
            </a:r>
            <a:r>
              <a:rPr lang="en-US" dirty="0" smtClean="0"/>
              <a:t> Kumar Singh</a:t>
            </a:r>
            <a:endParaRPr lang="en-IN" dirty="0"/>
          </a:p>
        </p:txBody>
      </p:sp>
      <p:pic>
        <p:nvPicPr>
          <p:cNvPr id="4" name="Picture 3">
            <a:extLst>
              <a:ext uri="{FF2B5EF4-FFF2-40B4-BE49-F238E27FC236}">
                <a16:creationId xmlns:a16="http://schemas.microsoft.com/office/drawing/2014/main" xmlns="" id="{F818AF23-D53A-4082-BBDD-82D40E033852}"/>
              </a:ext>
            </a:extLst>
          </p:cNvPr>
          <p:cNvPicPr>
            <a:picLocks/>
          </p:cNvPicPr>
          <p:nvPr/>
        </p:nvPicPr>
        <p:blipFill>
          <a:blip r:embed="rId2"/>
          <a:stretch>
            <a:fillRect/>
          </a:stretch>
        </p:blipFill>
        <p:spPr>
          <a:xfrm>
            <a:off x="3857621" y="2214554"/>
            <a:ext cx="5286380" cy="38946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bioaccent.org/nutrition/img/nutrition28-t002.gif"/>
          <p:cNvPicPr>
            <a:picLocks noChangeAspect="1" noChangeArrowheads="1"/>
          </p:cNvPicPr>
          <p:nvPr/>
        </p:nvPicPr>
        <p:blipFill>
          <a:blip r:embed="rId2"/>
          <a:srcRect/>
          <a:stretch>
            <a:fillRect/>
          </a:stretch>
        </p:blipFill>
        <p:spPr bwMode="auto">
          <a:xfrm>
            <a:off x="0" y="-633432"/>
            <a:ext cx="9144000" cy="749143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Contd...</a:t>
            </a:r>
            <a:endParaRPr lang="en-IN" dirty="0"/>
          </a:p>
        </p:txBody>
      </p:sp>
      <p:sp>
        <p:nvSpPr>
          <p:cNvPr id="3" name="Content Placeholder 2"/>
          <p:cNvSpPr>
            <a:spLocks noGrp="1"/>
          </p:cNvSpPr>
          <p:nvPr>
            <p:ph idx="1"/>
          </p:nvPr>
        </p:nvSpPr>
        <p:spPr/>
        <p:txBody>
          <a:bodyPr>
            <a:normAutofit fontScale="92500" lnSpcReduction="10000"/>
          </a:bodyPr>
          <a:lstStyle/>
          <a:p>
            <a:pPr algn="just">
              <a:buNone/>
            </a:pPr>
            <a:r>
              <a:rPr lang="en-IN" b="1" dirty="0" smtClean="0"/>
              <a:t>Sources and Toxicity:</a:t>
            </a:r>
            <a:r>
              <a:rPr lang="en-IN" dirty="0" smtClean="0"/>
              <a:t> National Health and Nutrition Examination survey (NHANES) reported an estimated intake of 200 to 250 mg/ day of </a:t>
            </a:r>
            <a:r>
              <a:rPr lang="en-IN" dirty="0" err="1" smtClean="0"/>
              <a:t>flavonoids</a:t>
            </a:r>
            <a:r>
              <a:rPr lang="en-IN" dirty="0" smtClean="0"/>
              <a:t> among US adults. It was also observed that widely consumed </a:t>
            </a:r>
            <a:r>
              <a:rPr lang="en-IN" dirty="0" err="1" smtClean="0"/>
              <a:t>flavonoid</a:t>
            </a:r>
            <a:r>
              <a:rPr lang="en-IN" dirty="0" smtClean="0"/>
              <a:t> is Flavan-3oles which accounts for 80% of </a:t>
            </a:r>
            <a:r>
              <a:rPr lang="en-IN" dirty="0" err="1" smtClean="0"/>
              <a:t>flavonoid</a:t>
            </a:r>
            <a:r>
              <a:rPr lang="en-IN" dirty="0" smtClean="0"/>
              <a:t> intake while the least consumed </a:t>
            </a:r>
            <a:r>
              <a:rPr lang="en-IN" dirty="0" err="1" smtClean="0"/>
              <a:t>flavonoids</a:t>
            </a:r>
            <a:r>
              <a:rPr lang="en-IN" dirty="0" smtClean="0"/>
              <a:t> were </a:t>
            </a:r>
            <a:r>
              <a:rPr lang="en-IN" dirty="0" err="1" smtClean="0"/>
              <a:t>isoflavones</a:t>
            </a:r>
            <a:r>
              <a:rPr lang="en-IN" dirty="0" smtClean="0"/>
              <a:t> and flavones . </a:t>
            </a:r>
            <a:r>
              <a:rPr lang="en-IN" dirty="0" err="1" smtClean="0"/>
              <a:t>Flavonoids</a:t>
            </a:r>
            <a:r>
              <a:rPr lang="en-IN" dirty="0" smtClean="0"/>
              <a:t> are found mostly in the fruits, especially citrus fruits, and vegetables, tea, red wine and legumes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dirty="0" err="1" smtClean="0"/>
              <a:t>Phytosterols</a:t>
            </a:r>
            <a:r>
              <a:rPr lang="en-IN" b="1" i="1" dirty="0" smtClean="0"/>
              <a:t/>
            </a:r>
            <a:br>
              <a:rPr lang="en-IN" b="1" i="1" dirty="0" smtClean="0"/>
            </a:br>
            <a:endParaRPr lang="en-IN" dirty="0"/>
          </a:p>
        </p:txBody>
      </p:sp>
      <p:sp>
        <p:nvSpPr>
          <p:cNvPr id="3" name="Content Placeholder 2"/>
          <p:cNvSpPr>
            <a:spLocks noGrp="1"/>
          </p:cNvSpPr>
          <p:nvPr>
            <p:ph idx="1"/>
          </p:nvPr>
        </p:nvSpPr>
        <p:spPr/>
        <p:txBody>
          <a:bodyPr/>
          <a:lstStyle/>
          <a:p>
            <a:pPr algn="just"/>
            <a:r>
              <a:rPr lang="en-IN" dirty="0" err="1" smtClean="0"/>
              <a:t>Phytosterols</a:t>
            </a:r>
            <a:r>
              <a:rPr lang="en-IN" dirty="0" smtClean="0"/>
              <a:t> affect cholesterol absorption and lipoprotein metabolism. High intakes of </a:t>
            </a:r>
            <a:r>
              <a:rPr lang="en-IN" dirty="0" err="1" smtClean="0"/>
              <a:t>phytosterols</a:t>
            </a:r>
            <a:r>
              <a:rPr lang="en-IN" dirty="0" smtClean="0"/>
              <a:t> will lower cholesterol absorption and LDL concentrations in blood. In the intestine, these </a:t>
            </a:r>
            <a:r>
              <a:rPr lang="en-IN" dirty="0" err="1" smtClean="0"/>
              <a:t>phytosterols</a:t>
            </a:r>
            <a:r>
              <a:rPr lang="en-IN" dirty="0" smtClean="0"/>
              <a:t> will eject cholesterol from mixed micelles, which can decrease cholesterol absorption resulting in low levels of cholesterol in the blood</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dirty="0" smtClean="0"/>
              <a:t>Contd..</a:t>
            </a:r>
            <a:endParaRPr lang="en-IN" sz="2800" dirty="0"/>
          </a:p>
        </p:txBody>
      </p:sp>
      <p:sp>
        <p:nvSpPr>
          <p:cNvPr id="3" name="Content Placeholder 2"/>
          <p:cNvSpPr>
            <a:spLocks noGrp="1"/>
          </p:cNvSpPr>
          <p:nvPr>
            <p:ph idx="1"/>
          </p:nvPr>
        </p:nvSpPr>
        <p:spPr/>
        <p:txBody>
          <a:bodyPr>
            <a:normAutofit lnSpcReduction="10000"/>
          </a:bodyPr>
          <a:lstStyle/>
          <a:p>
            <a:pPr algn="just">
              <a:buNone/>
            </a:pPr>
            <a:r>
              <a:rPr lang="en-IN" b="1" dirty="0" smtClean="0"/>
              <a:t>Safety and Toxicities of </a:t>
            </a:r>
            <a:r>
              <a:rPr lang="en-IN" b="1" dirty="0" err="1" smtClean="0"/>
              <a:t>Phytosterols</a:t>
            </a:r>
            <a:r>
              <a:rPr lang="en-IN" b="1" dirty="0" smtClean="0"/>
              <a:t>:</a:t>
            </a:r>
            <a:r>
              <a:rPr lang="en-IN" dirty="0" smtClean="0"/>
              <a:t> </a:t>
            </a:r>
            <a:r>
              <a:rPr lang="en-IN" dirty="0" err="1" smtClean="0"/>
              <a:t>Phytosterols</a:t>
            </a:r>
            <a:r>
              <a:rPr lang="en-IN" dirty="0" smtClean="0"/>
              <a:t> are generally recognized as safe substances (GRAS) based on available scientific evidence22.The recommended intakes of </a:t>
            </a:r>
            <a:r>
              <a:rPr lang="en-IN" dirty="0" err="1" smtClean="0"/>
              <a:t>phytosterols</a:t>
            </a:r>
            <a:r>
              <a:rPr lang="en-IN" dirty="0" smtClean="0"/>
              <a:t> are usually 3g/day[22,23].However, people with </a:t>
            </a:r>
            <a:r>
              <a:rPr lang="en-IN" dirty="0" err="1" smtClean="0"/>
              <a:t>phytosterolemia</a:t>
            </a:r>
            <a:r>
              <a:rPr lang="en-IN" dirty="0" smtClean="0"/>
              <a:t> genetically were told to avoid any food supplements with </a:t>
            </a:r>
            <a:r>
              <a:rPr lang="en-IN" dirty="0" err="1" smtClean="0"/>
              <a:t>phytosterol</a:t>
            </a:r>
            <a:r>
              <a:rPr lang="en-IN" dirty="0" smtClean="0"/>
              <a:t> in order to reduce the risk of having premature atherosclerosis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2800" dirty="0" smtClean="0"/>
              <a:t>Contd...</a:t>
            </a:r>
            <a:endParaRPr lang="en-IN" sz="2800" dirty="0"/>
          </a:p>
        </p:txBody>
      </p:sp>
      <p:sp>
        <p:nvSpPr>
          <p:cNvPr id="3" name="Content Placeholder 2"/>
          <p:cNvSpPr>
            <a:spLocks noGrp="1"/>
          </p:cNvSpPr>
          <p:nvPr>
            <p:ph idx="1"/>
          </p:nvPr>
        </p:nvSpPr>
        <p:spPr/>
        <p:txBody>
          <a:bodyPr>
            <a:normAutofit fontScale="92500" lnSpcReduction="20000"/>
          </a:bodyPr>
          <a:lstStyle/>
          <a:p>
            <a:pPr algn="just">
              <a:buNone/>
            </a:pPr>
            <a:r>
              <a:rPr lang="en-IN" b="1" dirty="0" smtClean="0"/>
              <a:t>Disease Prevention:</a:t>
            </a:r>
            <a:r>
              <a:rPr lang="en-IN" dirty="0" smtClean="0"/>
              <a:t> Plant sterols help to prevent some diseases like cardiovascular disease [25]. Clinical trials found that the consumption of </a:t>
            </a:r>
            <a:r>
              <a:rPr lang="en-IN" dirty="0" err="1" smtClean="0"/>
              <a:t>phytosterols</a:t>
            </a:r>
            <a:r>
              <a:rPr lang="en-IN" dirty="0" smtClean="0"/>
              <a:t> in the average of 2 g/day decreased the concentrations of serum LDL cholesterol by 9-14%[19].The reduction in LDL cholesterol could reduce the risk of coronary heart disease (CHD) by 20% [19]. In other words, </a:t>
            </a:r>
            <a:r>
              <a:rPr lang="en-IN" dirty="0" err="1" smtClean="0"/>
              <a:t>abalanced</a:t>
            </a:r>
            <a:r>
              <a:rPr lang="en-IN" dirty="0" smtClean="0"/>
              <a:t> diet of plant sterol foods, which is rich in </a:t>
            </a:r>
            <a:r>
              <a:rPr lang="en-IN" dirty="0" err="1" smtClean="0"/>
              <a:t>fiber</a:t>
            </a:r>
            <a:r>
              <a:rPr lang="en-IN" dirty="0" smtClean="0"/>
              <a:t>, vegetables, whole grains, fruit, and low in saturated fat, is also important in reducing CHD risk</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descr="Thank You Letter Danger: 5 Things You Should Never Include!"/>
          <p:cNvSpPr>
            <a:spLocks noChangeAspect="1" noChangeArrowheads="1"/>
          </p:cNvSpPr>
          <p:nvPr/>
        </p:nvSpPr>
        <p:spPr bwMode="auto">
          <a:xfrm>
            <a:off x="155575" y="-830263"/>
            <a:ext cx="2600325" cy="173355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9460" name="Picture 4" descr="Thank You Letter Danger: 5 Things You Should Never Include!"/>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a:t>Phytochemical</a:t>
            </a:r>
            <a:endParaRPr lang="en-IN" dirty="0"/>
          </a:p>
        </p:txBody>
      </p:sp>
      <p:sp>
        <p:nvSpPr>
          <p:cNvPr id="3" name="Content Placeholder 2"/>
          <p:cNvSpPr>
            <a:spLocks noGrp="1"/>
          </p:cNvSpPr>
          <p:nvPr>
            <p:ph idx="1"/>
          </p:nvPr>
        </p:nvSpPr>
        <p:spPr/>
        <p:txBody>
          <a:bodyPr>
            <a:normAutofit fontScale="70000" lnSpcReduction="20000"/>
          </a:bodyPr>
          <a:lstStyle/>
          <a:p>
            <a:pPr algn="just"/>
            <a:r>
              <a:rPr lang="en-IN" dirty="0"/>
              <a:t>Consumption of fruits and vegetables has since long been associated with lesser incidences of certain </a:t>
            </a:r>
            <a:r>
              <a:rPr lang="en-IN" dirty="0" smtClean="0"/>
              <a:t>diseases like </a:t>
            </a:r>
            <a:r>
              <a:rPr lang="en-IN" dirty="0"/>
              <a:t>cataract, scurvy, cancer and CVD in populations consuming them. The disease prevention ability of </a:t>
            </a:r>
            <a:r>
              <a:rPr lang="en-IN" dirty="0" smtClean="0"/>
              <a:t>fruits and </a:t>
            </a:r>
            <a:r>
              <a:rPr lang="en-IN" dirty="0"/>
              <a:t>vegetables is mainly attributed to the </a:t>
            </a:r>
            <a:r>
              <a:rPr lang="en-IN" dirty="0" smtClean="0"/>
              <a:t>photochemical </a:t>
            </a:r>
            <a:r>
              <a:rPr lang="en-IN" dirty="0"/>
              <a:t>present </a:t>
            </a:r>
            <a:r>
              <a:rPr lang="en-IN" dirty="0" smtClean="0"/>
              <a:t>in minor </a:t>
            </a:r>
            <a:r>
              <a:rPr lang="en-IN" dirty="0"/>
              <a:t>quantities.</a:t>
            </a:r>
          </a:p>
          <a:p>
            <a:pPr algn="just"/>
            <a:r>
              <a:rPr lang="en-IN" dirty="0" smtClean="0"/>
              <a:t>“Photochemical”- </a:t>
            </a:r>
            <a:r>
              <a:rPr lang="en-IN" dirty="0"/>
              <a:t>consisted of two words “</a:t>
            </a:r>
            <a:r>
              <a:rPr lang="en-IN" dirty="0" err="1"/>
              <a:t>Phyto</a:t>
            </a:r>
            <a:r>
              <a:rPr lang="en-IN" dirty="0"/>
              <a:t>” and “Chemicals”.”</a:t>
            </a:r>
            <a:r>
              <a:rPr lang="en-IN" dirty="0" err="1"/>
              <a:t>Phyto</a:t>
            </a:r>
            <a:r>
              <a:rPr lang="en-IN" dirty="0"/>
              <a:t>” from Greek word for </a:t>
            </a:r>
            <a:r>
              <a:rPr lang="en-IN" dirty="0" smtClean="0"/>
              <a:t>plants, denoting </a:t>
            </a:r>
            <a:r>
              <a:rPr lang="en-IN" dirty="0"/>
              <a:t>their plant origins and it refers to the chemicals which are present in plant. These </a:t>
            </a:r>
            <a:r>
              <a:rPr lang="en-IN" dirty="0" smtClean="0"/>
              <a:t>photochemical </a:t>
            </a:r>
            <a:r>
              <a:rPr lang="en-IN" dirty="0" smtClean="0"/>
              <a:t>are secreted </a:t>
            </a:r>
            <a:r>
              <a:rPr lang="en-IN" dirty="0"/>
              <a:t>or developed as a part of the plants own </a:t>
            </a:r>
            <a:r>
              <a:rPr lang="en-IN" dirty="0" smtClean="0"/>
              <a:t>defence </a:t>
            </a:r>
            <a:r>
              <a:rPr lang="en-IN" dirty="0"/>
              <a:t>mechanism against environmental insult </a:t>
            </a:r>
            <a:r>
              <a:rPr lang="en-IN" dirty="0" smtClean="0"/>
              <a:t>and fortunately </a:t>
            </a:r>
            <a:r>
              <a:rPr lang="en-IN" dirty="0"/>
              <a:t>beneficial to human beings. These </a:t>
            </a:r>
            <a:r>
              <a:rPr lang="en-IN" dirty="0" smtClean="0"/>
              <a:t>photochemical </a:t>
            </a:r>
            <a:r>
              <a:rPr lang="en-IN" dirty="0"/>
              <a:t>are very effective anti-oxidants thus checks </a:t>
            </a:r>
            <a:r>
              <a:rPr lang="en-IN" dirty="0" smtClean="0"/>
              <a:t>free radical </a:t>
            </a:r>
            <a:r>
              <a:rPr lang="en-IN" dirty="0"/>
              <a:t>mediated degenerative diseases like cancer, CHD etc</a:t>
            </a:r>
            <a:r>
              <a:rPr lang="en-IN" dirty="0" smtClean="0"/>
              <a:t>.</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Photochemical </a:t>
            </a:r>
            <a:r>
              <a:rPr lang="en-IN" dirty="0" smtClean="0"/>
              <a:t>with Proven Health Benefits</a:t>
            </a:r>
            <a:endParaRPr lang="en-IN" dirty="0"/>
          </a:p>
        </p:txBody>
      </p:sp>
      <p:sp>
        <p:nvSpPr>
          <p:cNvPr id="3" name="Content Placeholder 2"/>
          <p:cNvSpPr>
            <a:spLocks noGrp="1"/>
          </p:cNvSpPr>
          <p:nvPr>
            <p:ph idx="1"/>
          </p:nvPr>
        </p:nvSpPr>
        <p:spPr/>
        <p:txBody>
          <a:bodyPr>
            <a:normAutofit/>
          </a:bodyPr>
          <a:lstStyle/>
          <a:p>
            <a:r>
              <a:rPr lang="en-IN" sz="2800" b="1" dirty="0" err="1" smtClean="0"/>
              <a:t>Phytoestrogens</a:t>
            </a:r>
            <a:endParaRPr lang="en-IN" sz="2800" b="1" dirty="0" smtClean="0"/>
          </a:p>
          <a:p>
            <a:r>
              <a:rPr lang="en-IN" sz="2800" b="1" dirty="0" err="1" smtClean="0"/>
              <a:t>Organosulphur</a:t>
            </a:r>
            <a:r>
              <a:rPr lang="en-IN" sz="2800" b="1" dirty="0" smtClean="0"/>
              <a:t> compounds</a:t>
            </a:r>
          </a:p>
          <a:p>
            <a:r>
              <a:rPr lang="en-IN" sz="2800" b="1" dirty="0" err="1" smtClean="0"/>
              <a:t>Glucosinolate</a:t>
            </a:r>
            <a:endParaRPr lang="en-IN" sz="2800" b="1" dirty="0" smtClean="0"/>
          </a:p>
          <a:p>
            <a:r>
              <a:rPr lang="en-IN" sz="2800" b="1" dirty="0" err="1" smtClean="0"/>
              <a:t>Carotenoids</a:t>
            </a:r>
            <a:r>
              <a:rPr lang="en-IN" sz="2800" b="1" dirty="0" smtClean="0"/>
              <a:t> and </a:t>
            </a:r>
            <a:r>
              <a:rPr lang="en-IN" sz="2800" b="1" dirty="0" err="1" smtClean="0"/>
              <a:t>flavonoids</a:t>
            </a:r>
            <a:endParaRPr lang="en-IN" sz="2800" b="1" dirty="0" smtClean="0"/>
          </a:p>
          <a:p>
            <a:pPr>
              <a:buNone/>
            </a:pPr>
            <a:r>
              <a:rPr lang="en-IN" sz="2800" b="1" i="1" dirty="0" err="1" smtClean="0"/>
              <a:t>Lycopene</a:t>
            </a:r>
            <a:r>
              <a:rPr lang="en-IN" sz="2800" b="1" i="1" dirty="0" smtClean="0"/>
              <a:t> and cancer prevention</a:t>
            </a:r>
          </a:p>
          <a:p>
            <a:pPr>
              <a:buNone/>
            </a:pPr>
            <a:r>
              <a:rPr lang="en-IN" sz="2800" b="1" i="1" dirty="0" err="1" smtClean="0"/>
              <a:t>Flavanoids</a:t>
            </a:r>
            <a:endParaRPr lang="en-IN" sz="2800" b="1" i="1" dirty="0" smtClean="0"/>
          </a:p>
          <a:p>
            <a:pPr>
              <a:buNone/>
            </a:pPr>
            <a:r>
              <a:rPr lang="en-IN" sz="2800" b="1" i="1" dirty="0" err="1" smtClean="0"/>
              <a:t>Phytosterols</a:t>
            </a:r>
            <a:endParaRPr lang="en-IN" sz="2800" b="1" i="1" dirty="0" smtClean="0"/>
          </a:p>
          <a:p>
            <a:pPr>
              <a:buNone/>
            </a:pPr>
            <a:r>
              <a:rPr lang="en-IN" sz="2800" b="1" dirty="0" smtClean="0"/>
              <a:t>Other </a:t>
            </a:r>
            <a:r>
              <a:rPr lang="en-IN" sz="2800" b="1" dirty="0" err="1" smtClean="0"/>
              <a:t>Phytochemicals</a:t>
            </a:r>
            <a:endParaRPr lang="en-I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Phytoestrogens</a:t>
            </a:r>
            <a:r>
              <a:rPr lang="en-IN" b="1" dirty="0" smtClean="0"/>
              <a:t/>
            </a:r>
            <a:br>
              <a:rPr lang="en-IN" b="1" dirty="0" smtClean="0"/>
            </a:b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err="1" smtClean="0"/>
              <a:t>Phytoestrogens</a:t>
            </a:r>
            <a:r>
              <a:rPr lang="en-IN" dirty="0" smtClean="0"/>
              <a:t> are a broad group of plant-derived compounds that structurally mimics endogenous 17 </a:t>
            </a:r>
            <a:r>
              <a:rPr lang="en-IN" dirty="0" err="1" smtClean="0"/>
              <a:t>betaestradiol</a:t>
            </a:r>
            <a:r>
              <a:rPr lang="en-IN" dirty="0" smtClean="0"/>
              <a:t>. Two major </a:t>
            </a:r>
            <a:r>
              <a:rPr lang="en-IN" dirty="0" err="1" smtClean="0"/>
              <a:t>phytoestrogens</a:t>
            </a:r>
            <a:r>
              <a:rPr lang="en-IN" dirty="0" smtClean="0"/>
              <a:t>, which are of great importance from nutritional and </a:t>
            </a:r>
            <a:r>
              <a:rPr lang="en-IN" dirty="0" err="1" smtClean="0"/>
              <a:t>healt</a:t>
            </a:r>
            <a:r>
              <a:rPr lang="en-IN" dirty="0" smtClean="0"/>
              <a:t> perspectives, include </a:t>
            </a:r>
            <a:r>
              <a:rPr lang="en-IN" dirty="0" err="1" smtClean="0"/>
              <a:t>lignans</a:t>
            </a:r>
            <a:r>
              <a:rPr lang="en-IN" dirty="0" smtClean="0"/>
              <a:t> (Flaxseed) and </a:t>
            </a:r>
            <a:r>
              <a:rPr lang="en-IN" dirty="0" err="1" smtClean="0"/>
              <a:t>isoflavones</a:t>
            </a:r>
            <a:r>
              <a:rPr lang="en-IN" dirty="0" smtClean="0"/>
              <a:t> (soy bean).</a:t>
            </a:r>
          </a:p>
          <a:p>
            <a:pPr algn="just"/>
            <a:r>
              <a:rPr lang="en-IN" dirty="0" err="1" smtClean="0"/>
              <a:t>Isoflavones</a:t>
            </a:r>
            <a:r>
              <a:rPr lang="en-IN" dirty="0" smtClean="0"/>
              <a:t> are </a:t>
            </a:r>
            <a:r>
              <a:rPr lang="en-IN" dirty="0" err="1" smtClean="0"/>
              <a:t>flavonoids</a:t>
            </a:r>
            <a:r>
              <a:rPr lang="en-IN" dirty="0" smtClean="0"/>
              <a:t> compounds and major </a:t>
            </a:r>
            <a:r>
              <a:rPr lang="en-IN" dirty="0" err="1" smtClean="0"/>
              <a:t>flavonoids</a:t>
            </a:r>
            <a:r>
              <a:rPr lang="en-IN" dirty="0" smtClean="0"/>
              <a:t> that have been identified in soybeans are </a:t>
            </a:r>
            <a:r>
              <a:rPr lang="en-IN" dirty="0" err="1" smtClean="0"/>
              <a:t>genistein</a:t>
            </a:r>
            <a:r>
              <a:rPr lang="en-IN" dirty="0" smtClean="0"/>
              <a:t>, </a:t>
            </a:r>
            <a:r>
              <a:rPr lang="en-IN" dirty="0" err="1" smtClean="0"/>
              <a:t>daidzein</a:t>
            </a:r>
            <a:r>
              <a:rPr lang="en-IN" dirty="0" smtClean="0"/>
              <a:t> and </a:t>
            </a:r>
            <a:r>
              <a:rPr lang="en-IN" dirty="0" err="1" smtClean="0"/>
              <a:t>glycitein</a:t>
            </a:r>
            <a:r>
              <a:rPr lang="en-IN" dirty="0" smtClean="0"/>
              <a:t>. These compounds exist naturally in soy bean in several glycoside forms, but it is the </a:t>
            </a:r>
            <a:r>
              <a:rPr lang="en-IN" dirty="0" err="1" smtClean="0"/>
              <a:t>aglycone</a:t>
            </a:r>
            <a:r>
              <a:rPr lang="en-IN" dirty="0" smtClean="0"/>
              <a:t> form that is biologically active.</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Organosulphur</a:t>
            </a:r>
            <a:r>
              <a:rPr lang="en-IN" b="1" dirty="0" smtClean="0"/>
              <a:t> compounds</a:t>
            </a:r>
            <a:br>
              <a:rPr lang="en-IN" b="1" dirty="0" smtClean="0"/>
            </a:br>
            <a:endParaRPr lang="en-IN" dirty="0"/>
          </a:p>
        </p:txBody>
      </p:sp>
      <p:sp>
        <p:nvSpPr>
          <p:cNvPr id="3" name="Content Placeholder 2"/>
          <p:cNvSpPr>
            <a:spLocks noGrp="1"/>
          </p:cNvSpPr>
          <p:nvPr>
            <p:ph idx="1"/>
          </p:nvPr>
        </p:nvSpPr>
        <p:spPr/>
        <p:txBody>
          <a:bodyPr/>
          <a:lstStyle/>
          <a:p>
            <a:pPr algn="just"/>
            <a:r>
              <a:rPr lang="en-IN" dirty="0" smtClean="0"/>
              <a:t>These compounds are also called as “Promise of Garlic”. Garlic and other alliums are popular recipe seasoning, but these also have long been promoted as a medicinal agent. Garlic and other alliums – onions, chives, leeks and scallions contain </a:t>
            </a:r>
            <a:r>
              <a:rPr lang="en-IN" dirty="0" err="1" smtClean="0"/>
              <a:t>allylic</a:t>
            </a:r>
            <a:r>
              <a:rPr lang="en-IN" dirty="0" smtClean="0"/>
              <a:t> sulphides.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Glucosinolate</a:t>
            </a:r>
            <a:r>
              <a:rPr lang="en-IN" b="1" dirty="0" smtClean="0"/>
              <a:t/>
            </a:r>
            <a:br>
              <a:rPr lang="en-IN" b="1" dirty="0" smtClean="0"/>
            </a:b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About 100 </a:t>
            </a:r>
            <a:r>
              <a:rPr lang="en-IN" dirty="0" err="1" smtClean="0"/>
              <a:t>glucosinolate</a:t>
            </a:r>
            <a:r>
              <a:rPr lang="en-IN" dirty="0" smtClean="0"/>
              <a:t> have been identified in more than 450 plant species including 16 higher plant families, marine sponges and red algae. Cruciferous vegetables comprising of cauliflower, broccoli, radish, horseradish, cabbage, Brussels sprout contain relatively high content of </a:t>
            </a:r>
            <a:r>
              <a:rPr lang="en-IN" dirty="0" err="1" smtClean="0"/>
              <a:t>glucosinolate</a:t>
            </a:r>
            <a:r>
              <a:rPr lang="en-IN" dirty="0" smtClean="0"/>
              <a:t>, a </a:t>
            </a:r>
            <a:r>
              <a:rPr lang="en-IN" dirty="0" err="1" smtClean="0"/>
              <a:t>poten</a:t>
            </a:r>
            <a:r>
              <a:rPr lang="en-IN" dirty="0" smtClean="0"/>
              <a:t> </a:t>
            </a:r>
            <a:r>
              <a:rPr lang="en-IN" dirty="0" err="1" smtClean="0"/>
              <a:t>anticarcinogen</a:t>
            </a:r>
            <a:r>
              <a:rPr lang="en-IN" dirty="0" smtClean="0"/>
              <a:t>. </a:t>
            </a:r>
            <a:r>
              <a:rPr lang="en-IN" dirty="0" err="1" smtClean="0"/>
              <a:t>Glucosinolate</a:t>
            </a:r>
            <a:r>
              <a:rPr lang="en-IN" dirty="0" smtClean="0"/>
              <a:t> (GS) are a group of glycosides stored within cell vacuoles of all cruciferous vegetables.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smtClean="0"/>
              <a:t>Carotenoids</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err="1" smtClean="0"/>
              <a:t>Carotenoids</a:t>
            </a:r>
            <a:r>
              <a:rPr lang="en-IN" dirty="0" smtClean="0"/>
              <a:t> are major pigments in majority of fruits and vegetables, algae, certain fungi and bacteria. </a:t>
            </a:r>
            <a:r>
              <a:rPr lang="en-IN" dirty="0" err="1" smtClean="0"/>
              <a:t>Carotenoids</a:t>
            </a:r>
            <a:r>
              <a:rPr lang="en-IN" dirty="0" smtClean="0"/>
              <a:t> are plant pigments with 40 carbon atoms per molecule (</a:t>
            </a:r>
            <a:r>
              <a:rPr lang="en-IN" dirty="0" err="1" smtClean="0"/>
              <a:t>tetraterpenoids</a:t>
            </a:r>
            <a:r>
              <a:rPr lang="en-IN" dirty="0" smtClean="0"/>
              <a:t>). They are a widely distributed group of more than 750 naturally occurring fat-soluble pigments that are synthesized by higher plants as well as some algae and photosynthetic bacteria. They are responsible for characteristic deep red, yellow or orange colour of foods including tomato, carrots, citrus fruits, egg yolk, cow milk, liver, lobster and salmon.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bioaccent.org/nutrition/img/nutrition28-t001.gif"/>
          <p:cNvPicPr>
            <a:picLocks noChangeAspect="1" noChangeArrowheads="1"/>
          </p:cNvPicPr>
          <p:nvPr/>
        </p:nvPicPr>
        <p:blipFill>
          <a:blip r:embed="rId2"/>
          <a:srcRect/>
          <a:stretch>
            <a:fillRect/>
          </a:stretch>
        </p:blipFill>
        <p:spPr bwMode="auto">
          <a:xfrm>
            <a:off x="0" y="500042"/>
            <a:ext cx="9144000" cy="52149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flavonoids</a:t>
            </a:r>
            <a:r>
              <a:rPr lang="en-IN" b="1" dirty="0" smtClean="0"/>
              <a:t/>
            </a:r>
            <a:br>
              <a:rPr lang="en-IN" b="1" dirty="0" smtClean="0"/>
            </a:b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err="1" smtClean="0"/>
              <a:t>Flavonoids</a:t>
            </a:r>
            <a:r>
              <a:rPr lang="en-IN" dirty="0" smtClean="0"/>
              <a:t> are </a:t>
            </a:r>
            <a:r>
              <a:rPr lang="en-IN" dirty="0" err="1" smtClean="0"/>
              <a:t>polyphenolic</a:t>
            </a:r>
            <a:r>
              <a:rPr lang="en-IN" dirty="0" smtClean="0"/>
              <a:t> compounds and were originally regarded as nutritionally inert, are implicated in </a:t>
            </a:r>
            <a:r>
              <a:rPr lang="en-IN" dirty="0" err="1" smtClean="0"/>
              <a:t>anticarcinogenic</a:t>
            </a:r>
            <a:r>
              <a:rPr lang="en-IN" dirty="0" smtClean="0"/>
              <a:t> properties. A great deal of attention has been directed to the </a:t>
            </a:r>
            <a:r>
              <a:rPr lang="en-IN" dirty="0" err="1" smtClean="0"/>
              <a:t>polyphenolic</a:t>
            </a:r>
            <a:r>
              <a:rPr lang="en-IN" dirty="0" smtClean="0"/>
              <a:t> constituents of tea, particularly green tea. </a:t>
            </a:r>
            <a:r>
              <a:rPr lang="en-IN" dirty="0" err="1" smtClean="0"/>
              <a:t>Catechins</a:t>
            </a:r>
            <a:r>
              <a:rPr lang="en-IN" dirty="0" smtClean="0"/>
              <a:t> are the predominant and most significant of all tea </a:t>
            </a:r>
            <a:r>
              <a:rPr lang="en-IN" dirty="0" err="1" smtClean="0"/>
              <a:t>polyphenols</a:t>
            </a:r>
            <a:r>
              <a:rPr lang="en-IN" dirty="0" smtClean="0"/>
              <a:t>. The four major green tea </a:t>
            </a:r>
            <a:r>
              <a:rPr lang="en-IN" dirty="0" err="1" smtClean="0"/>
              <a:t>catechins</a:t>
            </a:r>
            <a:r>
              <a:rPr lang="en-IN" dirty="0" smtClean="0"/>
              <a:t> are epigallocatechin-3-gallate, </a:t>
            </a:r>
            <a:r>
              <a:rPr lang="en-IN" dirty="0" err="1" smtClean="0"/>
              <a:t>epigallocatechin</a:t>
            </a:r>
            <a:r>
              <a:rPr lang="en-IN" dirty="0" smtClean="0"/>
              <a:t>, epicatechin-3-gallate and </a:t>
            </a:r>
            <a:r>
              <a:rPr lang="en-IN" dirty="0" err="1" smtClean="0"/>
              <a:t>epicatechin</a:t>
            </a:r>
            <a:r>
              <a:rPr lang="en-IN" dirty="0" smtClean="0"/>
              <a:t>.</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816</Words>
  <Application>Microsoft Office PowerPoint</Application>
  <PresentationFormat>On-screen Show (4:3)</PresentationFormat>
  <Paragraphs>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PHYTOCHEMICALS IN RELATION TO HUMAN HEALTH</vt:lpstr>
      <vt:lpstr>Phytochemical</vt:lpstr>
      <vt:lpstr>Photochemical with Proven Health Benefits</vt:lpstr>
      <vt:lpstr>Phytoestrogens </vt:lpstr>
      <vt:lpstr>Organosulphur compounds </vt:lpstr>
      <vt:lpstr>Glucosinolate </vt:lpstr>
      <vt:lpstr>Carotenoids</vt:lpstr>
      <vt:lpstr>Slide 8</vt:lpstr>
      <vt:lpstr>flavonoids </vt:lpstr>
      <vt:lpstr>Slide 10</vt:lpstr>
      <vt:lpstr>Contd...</vt:lpstr>
      <vt:lpstr>Phytosterols </vt:lpstr>
      <vt:lpstr>Contd..</vt:lpstr>
      <vt:lpstr>Contd...</vt:lpstr>
      <vt:lpstr>Slide 15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PHYTOCHEMICALS IN RELATION TO HUMAN HEALTH</dc:title>
  <dc:creator>SGAU</dc:creator>
  <cp:lastModifiedBy>SGAU</cp:lastModifiedBy>
  <cp:revision>49</cp:revision>
  <dcterms:created xsi:type="dcterms:W3CDTF">2020-06-15T04:11:09Z</dcterms:created>
  <dcterms:modified xsi:type="dcterms:W3CDTF">2020-06-16T04:04:18Z</dcterms:modified>
</cp:coreProperties>
</file>