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Parathyroid Hormone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Bookman Old Style" pitchFamily="18" charset="0"/>
              </a:rPr>
              <a:t>Dr Pramod Kumar</a:t>
            </a:r>
          </a:p>
          <a:p>
            <a:r>
              <a:rPr lang="en-US" dirty="0" err="1" smtClean="0">
                <a:latin typeface="Bookman Old Style" pitchFamily="18" charset="0"/>
              </a:rPr>
              <a:t>Asstt</a:t>
            </a:r>
            <a:r>
              <a:rPr lang="en-US" dirty="0" smtClean="0">
                <a:latin typeface="Bookman Old Style" pitchFamily="18" charset="0"/>
              </a:rPr>
              <a:t>. Professor</a:t>
            </a:r>
          </a:p>
          <a:p>
            <a:r>
              <a:rPr lang="en-US" dirty="0" smtClean="0">
                <a:latin typeface="Bookman Old Style" pitchFamily="18" charset="0"/>
              </a:rPr>
              <a:t>Department of Veterinary Physiology</a:t>
            </a:r>
          </a:p>
          <a:p>
            <a:r>
              <a:rPr lang="en-US" dirty="0" smtClean="0">
                <a:latin typeface="Bookman Old Style" pitchFamily="18" charset="0"/>
              </a:rPr>
              <a:t>Bihar Veterinary College, Patna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Plasma level </a:t>
            </a:r>
            <a:r>
              <a:rPr lang="en-US" dirty="0" smtClean="0">
                <a:latin typeface="Bookman Old Style" pitchFamily="18" charset="0"/>
              </a:rPr>
              <a:t>is </a:t>
            </a:r>
            <a:r>
              <a:rPr lang="en-US" dirty="0" smtClean="0">
                <a:latin typeface="Bookman Old Style" pitchFamily="18" charset="0"/>
              </a:rPr>
              <a:t>about l30 </a:t>
            </a:r>
            <a:r>
              <a:rPr lang="en-US" dirty="0" smtClean="0">
                <a:latin typeface="Bookman Old Style" pitchFamily="18" charset="0"/>
              </a:rPr>
              <a:t>pg/</a:t>
            </a:r>
            <a:r>
              <a:rPr lang="en-US" dirty="0" err="1" smtClean="0">
                <a:latin typeface="Bookman Old Style" pitchFamily="18" charset="0"/>
              </a:rPr>
              <a:t>mL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Half-life in </a:t>
            </a:r>
            <a:r>
              <a:rPr lang="en-US" dirty="0" smtClean="0">
                <a:latin typeface="Bookman Old Style" pitchFamily="18" charset="0"/>
              </a:rPr>
              <a:t>plasma is 5–8 </a:t>
            </a:r>
            <a:r>
              <a:rPr lang="en-US" dirty="0" smtClean="0">
                <a:latin typeface="Bookman Old Style" pitchFamily="18" charset="0"/>
              </a:rPr>
              <a:t>min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Degradation occurs </a:t>
            </a:r>
            <a:r>
              <a:rPr lang="en-US" dirty="0" smtClean="0">
                <a:latin typeface="Bookman Old Style" pitchFamily="18" charset="0"/>
              </a:rPr>
              <a:t>rapidly in the peripheral </a:t>
            </a:r>
            <a:r>
              <a:rPr lang="en-US" dirty="0" smtClean="0">
                <a:latin typeface="Bookman Old Style" pitchFamily="18" charset="0"/>
              </a:rPr>
              <a:t>tissues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PTH </a:t>
            </a:r>
            <a:r>
              <a:rPr lang="en-US" dirty="0" smtClean="0">
                <a:latin typeface="Bookman Old Style" pitchFamily="18" charset="0"/>
              </a:rPr>
              <a:t>is predominantly split in the liver. 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84238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Mechanism of action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912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 smtClean="0">
                <a:latin typeface="Bookman Old Style" pitchFamily="18" charset="0"/>
              </a:rPr>
              <a:t>	Actions </a:t>
            </a:r>
            <a:r>
              <a:rPr lang="en-US" b="1" dirty="0" smtClean="0">
                <a:latin typeface="Bookman Old Style" pitchFamily="18" charset="0"/>
              </a:rPr>
              <a:t>on </a:t>
            </a:r>
            <a:r>
              <a:rPr lang="en-US" b="1" dirty="0" smtClean="0">
                <a:latin typeface="Bookman Old Style" pitchFamily="18" charset="0"/>
              </a:rPr>
              <a:t>bone</a:t>
            </a:r>
            <a:r>
              <a:rPr lang="en-US" dirty="0" smtClean="0">
                <a:latin typeface="Bookman Old Style" pitchFamily="18" charset="0"/>
              </a:rPr>
              <a:t> - stimulates </a:t>
            </a:r>
            <a:r>
              <a:rPr lang="en-US" dirty="0" smtClean="0">
                <a:latin typeface="Bookman Old Style" pitchFamily="18" charset="0"/>
              </a:rPr>
              <a:t>calcium and phosphate </a:t>
            </a:r>
            <a:r>
              <a:rPr lang="en-US" dirty="0" err="1" smtClean="0">
                <a:latin typeface="Bookman Old Style" pitchFamily="18" charset="0"/>
              </a:rPr>
              <a:t>reabsorption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from the </a:t>
            </a:r>
            <a:r>
              <a:rPr lang="en-US" dirty="0" smtClean="0">
                <a:latin typeface="Bookman Old Style" pitchFamily="18" charset="0"/>
              </a:rPr>
              <a:t>bones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Rapid </a:t>
            </a:r>
            <a:r>
              <a:rPr lang="en-US" dirty="0" smtClean="0">
                <a:latin typeface="Bookman Old Style" pitchFamily="18" charset="0"/>
              </a:rPr>
              <a:t>phase of demineralization: </a:t>
            </a:r>
            <a:r>
              <a:rPr lang="en-US" dirty="0" err="1" smtClean="0">
                <a:latin typeface="Bookman Old Style" pitchFamily="18" charset="0"/>
              </a:rPr>
              <a:t>osteocytic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osteolysis</a:t>
            </a:r>
            <a:r>
              <a:rPr lang="en-US" dirty="0" smtClean="0">
                <a:latin typeface="Bookman Old Style" pitchFamily="18" charset="0"/>
              </a:rPr>
              <a:t> In this process, the calcium is transferred from the bone </a:t>
            </a:r>
            <a:r>
              <a:rPr lang="en-US" dirty="0" err="1" smtClean="0">
                <a:latin typeface="Bookman Old Style" pitchFamily="18" charset="0"/>
              </a:rPr>
              <a:t>canalicular</a:t>
            </a:r>
            <a:r>
              <a:rPr lang="en-US" dirty="0" smtClean="0">
                <a:latin typeface="Bookman Old Style" pitchFamily="18" charset="0"/>
              </a:rPr>
              <a:t> fluid into the </a:t>
            </a:r>
            <a:r>
              <a:rPr lang="en-US" dirty="0" err="1" smtClean="0">
                <a:latin typeface="Bookman Old Style" pitchFamily="18" charset="0"/>
              </a:rPr>
              <a:t>osteocytes</a:t>
            </a:r>
            <a:r>
              <a:rPr lang="en-US" dirty="0" smtClean="0">
                <a:latin typeface="Bookman Old Style" pitchFamily="18" charset="0"/>
              </a:rPr>
              <a:t> and then into the ECF. </a:t>
            </a:r>
            <a:r>
              <a:rPr lang="en-US" dirty="0" smtClean="0">
                <a:solidFill>
                  <a:srgbClr val="C00000"/>
                </a:solidFill>
                <a:latin typeface="Bookman Old Style" pitchFamily="18" charset="0"/>
              </a:rPr>
              <a:t>Phosphate </a:t>
            </a:r>
            <a:r>
              <a:rPr lang="en-US" dirty="0" smtClean="0">
                <a:solidFill>
                  <a:srgbClr val="C00000"/>
                </a:solidFill>
                <a:latin typeface="Bookman Old Style" pitchFamily="18" charset="0"/>
              </a:rPr>
              <a:t>is not mobilized along with </a:t>
            </a:r>
            <a:r>
              <a:rPr lang="en-US" dirty="0" smtClean="0">
                <a:solidFill>
                  <a:srgbClr val="C00000"/>
                </a:solidFill>
                <a:latin typeface="Bookman Old Style" pitchFamily="18" charset="0"/>
              </a:rPr>
              <a:t>ca. 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Slow </a:t>
            </a:r>
            <a:r>
              <a:rPr lang="en-US" dirty="0" smtClean="0">
                <a:latin typeface="Bookman Old Style" pitchFamily="18" charset="0"/>
              </a:rPr>
              <a:t>phase of </a:t>
            </a:r>
            <a:r>
              <a:rPr lang="en-US" dirty="0" smtClean="0">
                <a:latin typeface="Bookman Old Style" pitchFamily="18" charset="0"/>
              </a:rPr>
              <a:t>demineralization: stimulates </a:t>
            </a:r>
            <a:r>
              <a:rPr lang="en-US" dirty="0" smtClean="0">
                <a:latin typeface="Bookman Old Style" pitchFamily="18" charset="0"/>
              </a:rPr>
              <a:t>the formation of new </a:t>
            </a:r>
            <a:r>
              <a:rPr lang="en-US" dirty="0" err="1" smtClean="0">
                <a:latin typeface="Bookman Old Style" pitchFamily="18" charset="0"/>
              </a:rPr>
              <a:t>osteoclasts</a:t>
            </a:r>
            <a:r>
              <a:rPr lang="en-US" dirty="0" smtClean="0">
                <a:latin typeface="Bookman Old Style" pitchFamily="18" charset="0"/>
              </a:rPr>
              <a:t> from the </a:t>
            </a:r>
            <a:r>
              <a:rPr lang="en-US" dirty="0" err="1" smtClean="0">
                <a:latin typeface="Bookman Old Style" pitchFamily="18" charset="0"/>
              </a:rPr>
              <a:t>osteoprogenitor</a:t>
            </a:r>
            <a:r>
              <a:rPr lang="en-US" dirty="0" smtClean="0">
                <a:latin typeface="Bookman Old Style" pitchFamily="18" charset="0"/>
              </a:rPr>
              <a:t> initiate process of bone </a:t>
            </a:r>
            <a:r>
              <a:rPr lang="en-US" dirty="0" err="1" smtClean="0">
                <a:latin typeface="Bookman Old Style" pitchFamily="18" charset="0"/>
              </a:rPr>
              <a:t>resorption</a:t>
            </a:r>
            <a:r>
              <a:rPr lang="en-US" dirty="0" smtClean="0">
                <a:latin typeface="Bookman Old Style" pitchFamily="18" charset="0"/>
              </a:rPr>
              <a:t>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n-US" b="1" dirty="0" smtClean="0">
                <a:latin typeface="Bookman Old Style" pitchFamily="18" charset="0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Bookman Old Style" pitchFamily="18" charset="0"/>
              </a:rPr>
              <a:t>Ca </a:t>
            </a:r>
            <a:r>
              <a:rPr lang="en-US" dirty="0" smtClean="0">
                <a:solidFill>
                  <a:srgbClr val="C00000"/>
                </a:solidFill>
                <a:latin typeface="Bookman Old Style" pitchFamily="18" charset="0"/>
              </a:rPr>
              <a:t>and phosphate are released from bone and </a:t>
            </a:r>
            <a:r>
              <a:rPr lang="en-US" dirty="0" smtClean="0">
                <a:solidFill>
                  <a:srgbClr val="C00000"/>
                </a:solidFill>
                <a:latin typeface="Bookman Old Style" pitchFamily="18" charset="0"/>
              </a:rPr>
              <a:t>transferred </a:t>
            </a:r>
            <a:r>
              <a:rPr lang="en-US" dirty="0" smtClean="0">
                <a:solidFill>
                  <a:srgbClr val="C00000"/>
                </a:solidFill>
                <a:latin typeface="Bookman Old Style" pitchFamily="18" charset="0"/>
              </a:rPr>
              <a:t>to the ECF. </a:t>
            </a:r>
            <a:endParaRPr lang="en-US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6019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sz="4700" b="1" dirty="0" smtClean="0">
                <a:latin typeface="Bookman Old Style" pitchFamily="18" charset="0"/>
              </a:rPr>
              <a:t>Actions </a:t>
            </a:r>
            <a:r>
              <a:rPr lang="en-US" sz="4700" b="1" dirty="0" smtClean="0">
                <a:latin typeface="Bookman Old Style" pitchFamily="18" charset="0"/>
              </a:rPr>
              <a:t>on </a:t>
            </a:r>
            <a:r>
              <a:rPr lang="en-US" sz="4700" b="1" dirty="0" smtClean="0">
                <a:latin typeface="Bookman Old Style" pitchFamily="18" charset="0"/>
              </a:rPr>
              <a:t>kidney:</a:t>
            </a:r>
            <a:endParaRPr lang="en-US" sz="2800" b="1" dirty="0" smtClean="0">
              <a:latin typeface="Bookman Old Style" pitchFamily="18" charset="0"/>
            </a:endParaRPr>
          </a:p>
          <a:p>
            <a:pPr>
              <a:buNone/>
            </a:pPr>
            <a:endParaRPr lang="en-US" b="1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Increase </a:t>
            </a:r>
            <a:r>
              <a:rPr lang="en-US" dirty="0" smtClean="0">
                <a:latin typeface="Bookman Old Style" pitchFamily="18" charset="0"/>
              </a:rPr>
              <a:t>in calcium </a:t>
            </a:r>
            <a:r>
              <a:rPr lang="en-US" dirty="0" err="1" smtClean="0">
                <a:latin typeface="Bookman Old Style" pitchFamily="18" charset="0"/>
              </a:rPr>
              <a:t>reabsorption</a:t>
            </a:r>
            <a:r>
              <a:rPr lang="en-US" dirty="0" smtClean="0">
                <a:latin typeface="Bookman Old Style" pitchFamily="18" charset="0"/>
              </a:rPr>
              <a:t> from </a:t>
            </a:r>
            <a:r>
              <a:rPr lang="en-US" dirty="0" smtClean="0">
                <a:latin typeface="Bookman Old Style" pitchFamily="18" charset="0"/>
              </a:rPr>
              <a:t>the ascending limb </a:t>
            </a:r>
            <a:r>
              <a:rPr lang="en-US" dirty="0" smtClean="0">
                <a:latin typeface="Bookman Old Style" pitchFamily="18" charset="0"/>
              </a:rPr>
              <a:t>and </a:t>
            </a:r>
            <a:r>
              <a:rPr lang="en-US" dirty="0" smtClean="0">
                <a:latin typeface="Bookman Old Style" pitchFamily="18" charset="0"/>
              </a:rPr>
              <a:t>the distal tubules </a:t>
            </a:r>
            <a:r>
              <a:rPr lang="en-US" dirty="0" smtClean="0">
                <a:latin typeface="Bookman Old Style" pitchFamily="18" charset="0"/>
              </a:rPr>
              <a:t>which </a:t>
            </a:r>
            <a:r>
              <a:rPr lang="en-US" dirty="0" smtClean="0">
                <a:latin typeface="Bookman Old Style" pitchFamily="18" charset="0"/>
              </a:rPr>
              <a:t>helps to prevent </a:t>
            </a:r>
            <a:r>
              <a:rPr lang="en-US" dirty="0" smtClean="0">
                <a:latin typeface="Bookman Old Style" pitchFamily="18" charset="0"/>
              </a:rPr>
              <a:t>hypocalcaemia.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Inhibition </a:t>
            </a:r>
            <a:r>
              <a:rPr lang="en-US" dirty="0" smtClean="0">
                <a:latin typeface="Bookman Old Style" pitchFamily="18" charset="0"/>
              </a:rPr>
              <a:t>of phosphate </a:t>
            </a:r>
            <a:r>
              <a:rPr lang="en-US" dirty="0" err="1" smtClean="0">
                <a:latin typeface="Bookman Old Style" pitchFamily="18" charset="0"/>
              </a:rPr>
              <a:t>reabsorption</a:t>
            </a:r>
            <a:r>
              <a:rPr lang="en-US" dirty="0" smtClean="0">
                <a:latin typeface="Bookman Old Style" pitchFamily="18" charset="0"/>
              </a:rPr>
              <a:t> in the proximal </a:t>
            </a:r>
            <a:r>
              <a:rPr lang="en-US" dirty="0" smtClean="0">
                <a:latin typeface="Bookman Old Style" pitchFamily="18" charset="0"/>
              </a:rPr>
              <a:t>tubule, </a:t>
            </a:r>
            <a:r>
              <a:rPr lang="en-US" dirty="0" smtClean="0">
                <a:latin typeface="Bookman Old Style" pitchFamily="18" charset="0"/>
              </a:rPr>
              <a:t>produces </a:t>
            </a:r>
            <a:r>
              <a:rPr lang="en-US" dirty="0" err="1" smtClean="0">
                <a:latin typeface="Bookman Old Style" pitchFamily="18" charset="0"/>
              </a:rPr>
              <a:t>phosphaturia</a:t>
            </a:r>
            <a:r>
              <a:rPr lang="en-US" dirty="0" smtClean="0">
                <a:latin typeface="Bookman Old Style" pitchFamily="18" charset="0"/>
              </a:rPr>
              <a:t> and </a:t>
            </a:r>
            <a:r>
              <a:rPr lang="en-US" dirty="0" err="1" smtClean="0">
                <a:latin typeface="Bookman Old Style" pitchFamily="18" charset="0"/>
              </a:rPr>
              <a:t>hypophosphataemia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Stimulation </a:t>
            </a:r>
            <a:r>
              <a:rPr lang="en-US" dirty="0" smtClean="0">
                <a:latin typeface="Bookman Old Style" pitchFamily="18" charset="0"/>
              </a:rPr>
              <a:t>of </a:t>
            </a:r>
            <a:r>
              <a:rPr lang="en-US" dirty="0" err="1" smtClean="0">
                <a:latin typeface="Bookman Old Style" pitchFamily="18" charset="0"/>
              </a:rPr>
              <a:t>reabsorption</a:t>
            </a:r>
            <a:r>
              <a:rPr lang="en-US" dirty="0" smtClean="0">
                <a:latin typeface="Bookman Old Style" pitchFamily="18" charset="0"/>
              </a:rPr>
              <a:t> of Mg</a:t>
            </a:r>
            <a:r>
              <a:rPr lang="en-US" baseline="30000" dirty="0" smtClean="0">
                <a:latin typeface="Bookman Old Style" pitchFamily="18" charset="0"/>
              </a:rPr>
              <a:t>2+</a:t>
            </a:r>
            <a:r>
              <a:rPr lang="en-US" dirty="0" smtClean="0">
                <a:latin typeface="Bookman Old Style" pitchFamily="18" charset="0"/>
              </a:rPr>
              <a:t> by the renal </a:t>
            </a:r>
            <a:r>
              <a:rPr lang="en-US" dirty="0" smtClean="0">
                <a:latin typeface="Bookman Old Style" pitchFamily="18" charset="0"/>
              </a:rPr>
              <a:t>tubules.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Stimulation </a:t>
            </a:r>
            <a:r>
              <a:rPr lang="en-US" dirty="0" smtClean="0">
                <a:latin typeface="Bookman Old Style" pitchFamily="18" charset="0"/>
              </a:rPr>
              <a:t>of synthesis of 1,25- </a:t>
            </a:r>
            <a:r>
              <a:rPr lang="en-US" dirty="0" err="1" smtClean="0">
                <a:latin typeface="Bookman Old Style" pitchFamily="18" charset="0"/>
              </a:rPr>
              <a:t>dihydroxy-cholecalcifrol</a:t>
            </a:r>
            <a:r>
              <a:rPr lang="en-US" dirty="0" smtClean="0">
                <a:latin typeface="Bookman Old Style" pitchFamily="18" charset="0"/>
              </a:rPr>
              <a:t>.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Actions on intestines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4114800" cy="4191000"/>
          </a:xfrm>
        </p:spPr>
        <p:txBody>
          <a:bodyPr>
            <a:norm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Enhances Ca and </a:t>
            </a:r>
            <a:r>
              <a:rPr lang="en-US" dirty="0" smtClean="0">
                <a:latin typeface="Bookman Old Style" pitchFamily="18" charset="0"/>
              </a:rPr>
              <a:t>phosphate absorption from intestine </a:t>
            </a:r>
            <a:r>
              <a:rPr lang="en-US" dirty="0" smtClean="0">
                <a:latin typeface="Bookman Old Style" pitchFamily="18" charset="0"/>
              </a:rPr>
              <a:t>by ↑</a:t>
            </a:r>
            <a:r>
              <a:rPr lang="en-US" dirty="0" err="1" smtClean="0">
                <a:latin typeface="Bookman Old Style" pitchFamily="18" charset="0"/>
              </a:rPr>
              <a:t>ing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synthesis of </a:t>
            </a:r>
            <a:r>
              <a:rPr lang="en-US" dirty="0" smtClean="0">
                <a:latin typeface="Bookman Old Style" pitchFamily="18" charset="0"/>
              </a:rPr>
              <a:t>1,25-dihydroxy-cholecalciferol </a:t>
            </a:r>
            <a:r>
              <a:rPr lang="en-US" dirty="0" smtClean="0">
                <a:latin typeface="Bookman Old Style" pitchFamily="18" charset="0"/>
              </a:rPr>
              <a:t>in the kidney</a:t>
            </a:r>
            <a:endParaRPr lang="en-US" dirty="0">
              <a:latin typeface="Bookman Old Style" pitchFamily="18" charset="0"/>
            </a:endParaRPr>
          </a:p>
        </p:txBody>
      </p:sp>
      <p:pic>
        <p:nvPicPr>
          <p:cNvPr id="25602" name="Picture 2" descr="Symptoms of Hyperparathyroidism - Thyroid Clinic Sydn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685801"/>
            <a:ext cx="4648201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84238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Hyperparathyroidism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Bookman Old Style" pitchFamily="18" charset="0"/>
              </a:rPr>
              <a:t>Primary hyperparathyroidism:</a:t>
            </a:r>
            <a:r>
              <a:rPr lang="en-US" dirty="0" smtClean="0">
                <a:latin typeface="Bookman Old Style" pitchFamily="18" charset="0"/>
              </a:rPr>
              <a:t> occurs </a:t>
            </a:r>
            <a:r>
              <a:rPr lang="en-US" dirty="0" smtClean="0">
                <a:latin typeface="Bookman Old Style" pitchFamily="18" charset="0"/>
              </a:rPr>
              <a:t>due to excessive secretion </a:t>
            </a:r>
            <a:r>
              <a:rPr lang="en-US" dirty="0" smtClean="0">
                <a:latin typeface="Bookman Old Style" pitchFamily="18" charset="0"/>
              </a:rPr>
              <a:t>by </a:t>
            </a:r>
            <a:r>
              <a:rPr lang="en-US" dirty="0" smtClean="0">
                <a:latin typeface="Bookman Old Style" pitchFamily="18" charset="0"/>
              </a:rPr>
              <a:t>single autonomous parathyroid </a:t>
            </a:r>
            <a:r>
              <a:rPr lang="en-US" dirty="0" smtClean="0">
                <a:latin typeface="Bookman Old Style" pitchFamily="18" charset="0"/>
              </a:rPr>
              <a:t>adenoma.</a:t>
            </a:r>
          </a:p>
          <a:p>
            <a:pPr algn="just">
              <a:buNone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Clinicobiochemical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features: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 err="1" smtClean="0">
                <a:latin typeface="Bookman Old Style" pitchFamily="18" charset="0"/>
              </a:rPr>
              <a:t>Hypercalcaemia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may produce muscle weakness, lethargy and </a:t>
            </a:r>
            <a:r>
              <a:rPr lang="en-US" dirty="0" smtClean="0">
                <a:latin typeface="Bookman Old Style" pitchFamily="18" charset="0"/>
              </a:rPr>
              <a:t>constipation.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Ca stimulate </a:t>
            </a:r>
            <a:r>
              <a:rPr lang="en-US" dirty="0" smtClean="0">
                <a:latin typeface="Bookman Old Style" pitchFamily="18" charset="0"/>
              </a:rPr>
              <a:t>release of </a:t>
            </a:r>
            <a:r>
              <a:rPr lang="en-US" dirty="0" err="1" smtClean="0">
                <a:latin typeface="Bookman Old Style" pitchFamily="18" charset="0"/>
              </a:rPr>
              <a:t>gastrin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to </a:t>
            </a:r>
            <a:r>
              <a:rPr lang="en-US" dirty="0" smtClean="0">
                <a:latin typeface="Bookman Old Style" pitchFamily="18" charset="0"/>
              </a:rPr>
              <a:t>occur </a:t>
            </a:r>
            <a:r>
              <a:rPr lang="en-US" dirty="0" err="1" smtClean="0">
                <a:latin typeface="Bookman Old Style" pitchFamily="18" charset="0"/>
              </a:rPr>
              <a:t>hyperchlorhydria</a:t>
            </a:r>
            <a:r>
              <a:rPr lang="en-US" dirty="0" smtClean="0">
                <a:latin typeface="Bookman Old Style" pitchFamily="18" charset="0"/>
              </a:rPr>
              <a:t> and peptic </a:t>
            </a:r>
            <a:r>
              <a:rPr lang="en-US" dirty="0" smtClean="0">
                <a:latin typeface="Bookman Old Style" pitchFamily="18" charset="0"/>
              </a:rPr>
              <a:t>ulceration.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err="1" smtClean="0">
                <a:latin typeface="Bookman Old Style" pitchFamily="18" charset="0"/>
              </a:rPr>
              <a:t>Hypercalcaemia</a:t>
            </a:r>
            <a:r>
              <a:rPr lang="en-US" dirty="0" smtClean="0">
                <a:latin typeface="Bookman Old Style" pitchFamily="18" charset="0"/>
              </a:rPr>
              <a:t> cause </a:t>
            </a:r>
            <a:r>
              <a:rPr lang="en-US" dirty="0" smtClean="0">
                <a:latin typeface="Bookman Old Style" pitchFamily="18" charset="0"/>
              </a:rPr>
              <a:t>hypertension, cardiac arrhythmias and ECG </a:t>
            </a:r>
            <a:r>
              <a:rPr lang="en-US" dirty="0" smtClean="0">
                <a:latin typeface="Bookman Old Style" pitchFamily="18" charset="0"/>
              </a:rPr>
              <a:t>changes</a:t>
            </a:r>
          </a:p>
          <a:p>
            <a:pPr algn="just">
              <a:buNone/>
            </a:pP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Bookman Old Style" pitchFamily="18" charset="0"/>
              </a:rPr>
              <a:t>Secondary </a:t>
            </a:r>
            <a:r>
              <a:rPr lang="en-US" dirty="0" smtClean="0">
                <a:solidFill>
                  <a:schemeClr val="tx2"/>
                </a:solidFill>
                <a:latin typeface="Bookman Old Style" pitchFamily="18" charset="0"/>
              </a:rPr>
              <a:t>hyperparathyroidism: 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Excessive </a:t>
            </a:r>
            <a:r>
              <a:rPr lang="en-US" dirty="0" smtClean="0">
                <a:latin typeface="Bookman Old Style" pitchFamily="18" charset="0"/>
              </a:rPr>
              <a:t>secretion occur to persistent </a:t>
            </a:r>
            <a:r>
              <a:rPr lang="en-US" dirty="0" smtClean="0">
                <a:latin typeface="Bookman Old Style" pitchFamily="18" charset="0"/>
              </a:rPr>
              <a:t>hypocalcaemia causes </a:t>
            </a:r>
            <a:r>
              <a:rPr lang="en-US" dirty="0" smtClean="0">
                <a:latin typeface="Bookman Old Style" pitchFamily="18" charset="0"/>
              </a:rPr>
              <a:t>continued stimulation of parathyroid </a:t>
            </a:r>
            <a:r>
              <a:rPr lang="en-US" dirty="0" smtClean="0">
                <a:latin typeface="Bookman Old Style" pitchFamily="18" charset="0"/>
              </a:rPr>
              <a:t>gland.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Aetiology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:</a:t>
            </a:r>
            <a:r>
              <a:rPr lang="en-US" dirty="0" smtClean="0">
                <a:latin typeface="Bookman Old Style" pitchFamily="18" charset="0"/>
              </a:rPr>
              <a:t> typically seen in slowly developing renal </a:t>
            </a:r>
            <a:r>
              <a:rPr lang="en-US" dirty="0" smtClean="0">
                <a:latin typeface="Bookman Old Style" pitchFamily="18" charset="0"/>
              </a:rPr>
              <a:t>failure.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Clinicobiochemical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features:</a:t>
            </a:r>
            <a:r>
              <a:rPr lang="en-US" dirty="0" smtClean="0">
                <a:latin typeface="Bookman Old Style" pitchFamily="18" charset="0"/>
              </a:rPr>
              <a:t> Bone pains, fractures and deformity may result. Alkaline </a:t>
            </a:r>
            <a:r>
              <a:rPr lang="en-US" dirty="0" err="1" smtClean="0">
                <a:latin typeface="Bookman Old Style" pitchFamily="18" charset="0"/>
              </a:rPr>
              <a:t>phosphatase</a:t>
            </a:r>
            <a:r>
              <a:rPr lang="en-US" dirty="0" smtClean="0">
                <a:latin typeface="Bookman Old Style" pitchFamily="18" charset="0"/>
              </a:rPr>
              <a:t> and </a:t>
            </a:r>
            <a:r>
              <a:rPr lang="en-US" dirty="0" err="1" smtClean="0">
                <a:latin typeface="Bookman Old Style" pitchFamily="18" charset="0"/>
              </a:rPr>
              <a:t>osteocalcin</a:t>
            </a:r>
            <a:r>
              <a:rPr lang="en-US" dirty="0" smtClean="0">
                <a:latin typeface="Bookman Old Style" pitchFamily="18" charset="0"/>
              </a:rPr>
              <a:t> levels are elevated.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err="1" smtClean="0">
                <a:latin typeface="Bookman Old Style" pitchFamily="18" charset="0"/>
              </a:rPr>
              <a:t>Hypercalcaemia</a:t>
            </a:r>
            <a:r>
              <a:rPr lang="en-US" dirty="0" smtClean="0">
                <a:latin typeface="Bookman Old Style" pitchFamily="18" charset="0"/>
              </a:rPr>
              <a:t> can </a:t>
            </a:r>
            <a:r>
              <a:rPr lang="en-US" dirty="0" smtClean="0">
                <a:latin typeface="Bookman Old Style" pitchFamily="18" charset="0"/>
              </a:rPr>
              <a:t>be divided into two groups</a:t>
            </a:r>
            <a:r>
              <a:rPr lang="en-US" dirty="0" smtClean="0">
                <a:latin typeface="Bookman Old Style" pitchFamily="18" charset="0"/>
              </a:rPr>
              <a:t>: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Conditions </a:t>
            </a:r>
            <a:r>
              <a:rPr lang="en-US" dirty="0" smtClean="0">
                <a:latin typeface="Bookman Old Style" pitchFamily="18" charset="0"/>
              </a:rPr>
              <a:t>associated with </a:t>
            </a:r>
            <a:r>
              <a:rPr lang="en-US" dirty="0" err="1" smtClean="0">
                <a:latin typeface="Bookman Old Style" pitchFamily="18" charset="0"/>
              </a:rPr>
              <a:t>hypercalcaemia</a:t>
            </a:r>
            <a:r>
              <a:rPr lang="en-US" dirty="0" smtClean="0">
                <a:latin typeface="Bookman Old Style" pitchFamily="18" charset="0"/>
              </a:rPr>
              <a:t> and raised PTH </a:t>
            </a:r>
            <a:r>
              <a:rPr lang="en-US" dirty="0" smtClean="0">
                <a:latin typeface="Bookman Old Style" pitchFamily="18" charset="0"/>
              </a:rPr>
              <a:t>levels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Conditions </a:t>
            </a:r>
            <a:r>
              <a:rPr lang="en-US" dirty="0" smtClean="0">
                <a:latin typeface="Bookman Old Style" pitchFamily="18" charset="0"/>
              </a:rPr>
              <a:t>associated with </a:t>
            </a:r>
            <a:r>
              <a:rPr lang="en-US" dirty="0" err="1" smtClean="0">
                <a:latin typeface="Bookman Old Style" pitchFamily="18" charset="0"/>
              </a:rPr>
              <a:t>hypercalcaemia</a:t>
            </a:r>
            <a:r>
              <a:rPr lang="en-US" dirty="0" smtClean="0">
                <a:latin typeface="Bookman Old Style" pitchFamily="18" charset="0"/>
              </a:rPr>
              <a:t> and low or undetectable PTH levels </a:t>
            </a:r>
            <a:r>
              <a:rPr lang="en-US" dirty="0" smtClean="0">
                <a:latin typeface="Bookman Old Style" pitchFamily="18" charset="0"/>
              </a:rPr>
              <a:t>are: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>
                <a:latin typeface="Bookman Old Style" pitchFamily="18" charset="0"/>
              </a:rPr>
              <a:t>Hypercalcaemia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of </a:t>
            </a:r>
            <a:r>
              <a:rPr lang="en-US" dirty="0" smtClean="0">
                <a:latin typeface="Bookman Old Style" pitchFamily="18" charset="0"/>
              </a:rPr>
              <a:t>malignancy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ookman Old Style" pitchFamily="18" charset="0"/>
              </a:rPr>
              <a:t>Multiple myeloma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ookman Old Style" pitchFamily="18" charset="0"/>
              </a:rPr>
              <a:t>Familial </a:t>
            </a:r>
            <a:r>
              <a:rPr lang="en-US" dirty="0" err="1" smtClean="0">
                <a:latin typeface="Bookman Old Style" pitchFamily="18" charset="0"/>
              </a:rPr>
              <a:t>hypercalcaemia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ookman Old Style" pitchFamily="18" charset="0"/>
              </a:rPr>
              <a:t>Hyperthyroidism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	Hypo-</a:t>
            </a:r>
            <a:r>
              <a:rPr lang="en-US" dirty="0" err="1" smtClean="0">
                <a:latin typeface="Bookman Old Style" pitchFamily="18" charset="0"/>
              </a:rPr>
              <a:t>parathyroidism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refers to a clinical condition characterized by low level of plasma calcium either due to deficient production of PTH or its </a:t>
            </a:r>
            <a:r>
              <a:rPr lang="en-US" dirty="0" smtClean="0">
                <a:latin typeface="Bookman Old Style" pitchFamily="18" charset="0"/>
              </a:rPr>
              <a:t>unresponsiveness.</a:t>
            </a:r>
          </a:p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smtClean="0">
                <a:latin typeface="Bookman Old Style" pitchFamily="18" charset="0"/>
              </a:rPr>
              <a:t>It can </a:t>
            </a:r>
            <a:r>
              <a:rPr lang="en-US" dirty="0" smtClean="0">
                <a:latin typeface="Bookman Old Style" pitchFamily="18" charset="0"/>
              </a:rPr>
              <a:t>be classified into two main groups</a:t>
            </a:r>
            <a:r>
              <a:rPr lang="en-US" dirty="0" smtClean="0">
                <a:latin typeface="Bookman Old Style" pitchFamily="18" charset="0"/>
              </a:rPr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ookman Old Style" pitchFamily="18" charset="0"/>
              </a:rPr>
              <a:t>True </a:t>
            </a:r>
            <a:r>
              <a:rPr lang="en-US" dirty="0" err="1" smtClean="0">
                <a:latin typeface="Bookman Old Style" pitchFamily="18" charset="0"/>
              </a:rPr>
              <a:t>hypoparathyroidism</a:t>
            </a:r>
            <a:r>
              <a:rPr lang="en-US" dirty="0" smtClean="0">
                <a:latin typeface="Bookman Old Style" pitchFamily="18" charset="0"/>
              </a:rPr>
              <a:t> - </a:t>
            </a:r>
            <a:r>
              <a:rPr lang="en-US" dirty="0" smtClean="0">
                <a:latin typeface="Bookman Old Style" pitchFamily="18" charset="0"/>
              </a:rPr>
              <a:t>deficient production </a:t>
            </a:r>
            <a:r>
              <a:rPr lang="en-US" dirty="0" smtClean="0">
                <a:latin typeface="Bookman Old Style" pitchFamily="18" charset="0"/>
              </a:rPr>
              <a:t>due </a:t>
            </a:r>
            <a:r>
              <a:rPr lang="en-US" dirty="0" smtClean="0">
                <a:latin typeface="Bookman Old Style" pitchFamily="18" charset="0"/>
              </a:rPr>
              <a:t>to heritable or acquired </a:t>
            </a:r>
            <a:r>
              <a:rPr lang="en-US" dirty="0" smtClean="0">
                <a:latin typeface="Bookman Old Style" pitchFamily="18" charset="0"/>
              </a:rPr>
              <a:t>causes.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ookman Old Style" pitchFamily="18" charset="0"/>
              </a:rPr>
              <a:t>Post-operative </a:t>
            </a:r>
            <a:r>
              <a:rPr lang="en-US" dirty="0" err="1" smtClean="0">
                <a:latin typeface="Bookman Old Style" pitchFamily="18" charset="0"/>
              </a:rPr>
              <a:t>hypoparathyroidism</a:t>
            </a:r>
            <a:r>
              <a:rPr lang="en-US" dirty="0" smtClean="0">
                <a:latin typeface="Bookman Old Style" pitchFamily="18" charset="0"/>
              </a:rPr>
              <a:t> - </a:t>
            </a:r>
            <a:r>
              <a:rPr lang="en-US" dirty="0" smtClean="0">
                <a:latin typeface="Bookman Old Style" pitchFamily="18" charset="0"/>
              </a:rPr>
              <a:t>most common cause </a:t>
            </a:r>
            <a:r>
              <a:rPr lang="en-US" dirty="0" smtClean="0">
                <a:latin typeface="Bookman Old Style" pitchFamily="18" charset="0"/>
              </a:rPr>
              <a:t>is due to damage </a:t>
            </a:r>
            <a:r>
              <a:rPr lang="en-US" dirty="0" smtClean="0">
                <a:latin typeface="Bookman Old Style" pitchFamily="18" charset="0"/>
              </a:rPr>
              <a:t>to glands or their blood supply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None/>
            </a:pP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5943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err="1" smtClean="0">
                <a:latin typeface="Bookman Old Style" pitchFamily="18" charset="0"/>
              </a:rPr>
              <a:t>Pseudohypoparathyroidism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- congenital </a:t>
            </a:r>
            <a:r>
              <a:rPr lang="en-US" dirty="0" smtClean="0">
                <a:latin typeface="Bookman Old Style" pitchFamily="18" charset="0"/>
              </a:rPr>
              <a:t>condition </a:t>
            </a:r>
            <a:r>
              <a:rPr lang="en-US" dirty="0" smtClean="0">
                <a:latin typeface="Bookman Old Style" pitchFamily="18" charset="0"/>
              </a:rPr>
              <a:t>in which PTH production is normal but </a:t>
            </a:r>
            <a:r>
              <a:rPr lang="en-US" dirty="0" smtClean="0">
                <a:latin typeface="Bookman Old Style" pitchFamily="18" charset="0"/>
              </a:rPr>
              <a:t>target </a:t>
            </a:r>
            <a:r>
              <a:rPr lang="en-US" dirty="0" smtClean="0">
                <a:latin typeface="Bookman Old Style" pitchFamily="18" charset="0"/>
              </a:rPr>
              <a:t>tissues are resistant to its </a:t>
            </a:r>
            <a:r>
              <a:rPr lang="en-US" dirty="0" smtClean="0">
                <a:latin typeface="Bookman Old Style" pitchFamily="18" charset="0"/>
              </a:rPr>
              <a:t>effects.</a:t>
            </a:r>
          </a:p>
          <a:p>
            <a:pPr algn="just">
              <a:buNone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	D</a:t>
            </a:r>
            <a:r>
              <a:rPr lang="en-US" dirty="0" smtClean="0">
                <a:latin typeface="Bookman Old Style" pitchFamily="18" charset="0"/>
              </a:rPr>
              <a:t>efect </a:t>
            </a:r>
            <a:r>
              <a:rPr lang="en-US" dirty="0" smtClean="0">
                <a:latin typeface="Bookman Old Style" pitchFamily="18" charset="0"/>
              </a:rPr>
              <a:t>may lie in parathyroid receptors or there may be post-receptor </a:t>
            </a:r>
            <a:r>
              <a:rPr lang="en-US" dirty="0" smtClean="0">
                <a:latin typeface="Bookman Old Style" pitchFamily="18" charset="0"/>
              </a:rPr>
              <a:t>defect.</a:t>
            </a:r>
          </a:p>
          <a:p>
            <a:pPr algn="just">
              <a:buNone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smtClean="0">
                <a:latin typeface="Bookman Old Style" pitchFamily="18" charset="0"/>
              </a:rPr>
              <a:t>Clinical </a:t>
            </a:r>
            <a:r>
              <a:rPr lang="en-US" dirty="0" smtClean="0">
                <a:latin typeface="Bookman Old Style" pitchFamily="18" charset="0"/>
              </a:rPr>
              <a:t>and biochemical features are similar to </a:t>
            </a:r>
            <a:r>
              <a:rPr lang="en-US" dirty="0" err="1" smtClean="0">
                <a:latin typeface="Bookman Old Style" pitchFamily="18" charset="0"/>
              </a:rPr>
              <a:t>hypoparathyroidism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but PTH levels are elevated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08038"/>
          </a:xfrm>
        </p:spPr>
        <p:txBody>
          <a:bodyPr/>
          <a:lstStyle/>
          <a:p>
            <a:r>
              <a:rPr lang="en-US" dirty="0" err="1" smtClean="0">
                <a:latin typeface="Bookman Old Style" pitchFamily="18" charset="0"/>
              </a:rPr>
              <a:t>Tetany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8674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	It </a:t>
            </a:r>
            <a:r>
              <a:rPr lang="en-US" dirty="0" smtClean="0">
                <a:latin typeface="Bookman Old Style" pitchFamily="18" charset="0"/>
              </a:rPr>
              <a:t>refers to a clinical condition resulting from increased neuromuscular excitability.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None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smtClean="0">
                <a:latin typeface="Bookman Old Style" pitchFamily="18" charset="0"/>
              </a:rPr>
              <a:t>Causes </a:t>
            </a:r>
            <a:r>
              <a:rPr lang="en-US" dirty="0" smtClean="0">
                <a:latin typeface="Bookman Old Style" pitchFamily="18" charset="0"/>
              </a:rPr>
              <a:t>of </a:t>
            </a:r>
            <a:r>
              <a:rPr lang="en-US" dirty="0" err="1" smtClean="0">
                <a:latin typeface="Bookman Old Style" pitchFamily="18" charset="0"/>
              </a:rPr>
              <a:t>tetany</a:t>
            </a:r>
            <a:r>
              <a:rPr lang="en-US" dirty="0" smtClean="0">
                <a:latin typeface="Bookman Old Style" pitchFamily="18" charset="0"/>
              </a:rPr>
              <a:t> include</a:t>
            </a:r>
            <a:r>
              <a:rPr lang="en-US" dirty="0" smtClean="0">
                <a:latin typeface="Bookman Old Style" pitchFamily="18" charset="0"/>
              </a:rPr>
              <a:t>:</a:t>
            </a:r>
          </a:p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Hypocalcaemia</a:t>
            </a:r>
            <a:r>
              <a:rPr lang="en-US" dirty="0" smtClean="0">
                <a:latin typeface="Bookman Old Style" pitchFamily="18" charset="0"/>
              </a:rPr>
              <a:t> – </a:t>
            </a:r>
            <a:r>
              <a:rPr lang="en-US" dirty="0" smtClean="0">
                <a:latin typeface="Bookman Old Style" pitchFamily="18" charset="0"/>
              </a:rPr>
              <a:t>Extracellular </a:t>
            </a:r>
            <a:r>
              <a:rPr lang="en-US" dirty="0" smtClean="0">
                <a:latin typeface="Bookman Old Style" pitchFamily="18" charset="0"/>
              </a:rPr>
              <a:t>Ca </a:t>
            </a:r>
            <a:r>
              <a:rPr lang="en-US" dirty="0" smtClean="0">
                <a:latin typeface="Bookman Old Style" pitchFamily="18" charset="0"/>
              </a:rPr>
              <a:t>plays an important role in membrane integrity and excitability.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None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Hypomagnesaemia</a:t>
            </a:r>
            <a:r>
              <a:rPr lang="en-US" dirty="0" smtClean="0">
                <a:latin typeface="Bookman Old Style" pitchFamily="18" charset="0"/>
              </a:rPr>
              <a:t> - </a:t>
            </a:r>
            <a:r>
              <a:rPr lang="en-US" dirty="0" smtClean="0">
                <a:latin typeface="Bookman Old Style" pitchFamily="18" charset="0"/>
              </a:rPr>
              <a:t>causes </a:t>
            </a:r>
            <a:r>
              <a:rPr lang="en-US" dirty="0" err="1" smtClean="0">
                <a:latin typeface="Bookman Old Style" pitchFamily="18" charset="0"/>
              </a:rPr>
              <a:t>tetany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because </a:t>
            </a:r>
            <a:r>
              <a:rPr lang="en-US" dirty="0" smtClean="0">
                <a:latin typeface="Bookman Old Style" pitchFamily="18" charset="0"/>
              </a:rPr>
              <a:t>Mg </a:t>
            </a:r>
            <a:r>
              <a:rPr lang="en-US" dirty="0" smtClean="0">
                <a:latin typeface="Bookman Old Style" pitchFamily="18" charset="0"/>
              </a:rPr>
              <a:t>ions are </a:t>
            </a:r>
            <a:r>
              <a:rPr lang="en-US" dirty="0" smtClean="0">
                <a:latin typeface="Bookman Old Style" pitchFamily="18" charset="0"/>
              </a:rPr>
              <a:t>associated </a:t>
            </a:r>
            <a:r>
              <a:rPr lang="en-US" dirty="0" smtClean="0">
                <a:latin typeface="Bookman Old Style" pitchFamily="18" charset="0"/>
              </a:rPr>
              <a:t>with neuromuscular irritability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	Alkalosis reduces </a:t>
            </a:r>
            <a:r>
              <a:rPr lang="en-US" dirty="0" smtClean="0">
                <a:latin typeface="Bookman Old Style" pitchFamily="18" charset="0"/>
              </a:rPr>
              <a:t>ionic </a:t>
            </a:r>
            <a:r>
              <a:rPr lang="en-US" dirty="0" smtClean="0">
                <a:latin typeface="Bookman Old Style" pitchFamily="18" charset="0"/>
              </a:rPr>
              <a:t>Ca and </a:t>
            </a:r>
            <a:r>
              <a:rPr lang="en-US" dirty="0" smtClean="0">
                <a:latin typeface="Bookman Old Style" pitchFamily="18" charset="0"/>
              </a:rPr>
              <a:t>can </a:t>
            </a:r>
            <a:r>
              <a:rPr lang="en-US" dirty="0" smtClean="0">
                <a:latin typeface="Bookman Old Style" pitchFamily="18" charset="0"/>
              </a:rPr>
              <a:t>produce </a:t>
            </a:r>
            <a:r>
              <a:rPr lang="en-US" dirty="0" err="1" smtClean="0">
                <a:latin typeface="Bookman Old Style" pitchFamily="18" charset="0"/>
              </a:rPr>
              <a:t>tetany</a:t>
            </a:r>
            <a:r>
              <a:rPr lang="en-US" dirty="0" smtClean="0">
                <a:latin typeface="Bookman Old Style" pitchFamily="18" charset="0"/>
              </a:rPr>
              <a:t>. 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Functional Anatomy of Parathyroid Glands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752600"/>
          </a:xfrm>
        </p:spPr>
        <p:txBody>
          <a:bodyPr/>
          <a:lstStyle/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Two </a:t>
            </a:r>
            <a:r>
              <a:rPr lang="en-US" dirty="0" smtClean="0">
                <a:latin typeface="Bookman Old Style" pitchFamily="18" charset="0"/>
              </a:rPr>
              <a:t>pairs of small endocrine glands </a:t>
            </a:r>
            <a:r>
              <a:rPr lang="en-US" dirty="0" smtClean="0">
                <a:latin typeface="Bookman Old Style" pitchFamily="18" charset="0"/>
              </a:rPr>
              <a:t>situated beyond the </a:t>
            </a:r>
            <a:r>
              <a:rPr lang="en-US" dirty="0" smtClean="0">
                <a:latin typeface="Bookman Old Style" pitchFamily="18" charset="0"/>
              </a:rPr>
              <a:t>thyroid </a:t>
            </a:r>
            <a:r>
              <a:rPr lang="en-US" dirty="0" smtClean="0">
                <a:latin typeface="Bookman Old Style" pitchFamily="18" charset="0"/>
              </a:rPr>
              <a:t>gland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size as of </a:t>
            </a:r>
            <a:r>
              <a:rPr lang="en-US" dirty="0" smtClean="0">
                <a:latin typeface="Bookman Old Style" pitchFamily="18" charset="0"/>
              </a:rPr>
              <a:t>a split pea</a:t>
            </a:r>
            <a:endParaRPr lang="en-US" dirty="0">
              <a:latin typeface="Bookman Old Style" pitchFamily="18" charset="0"/>
            </a:endParaRPr>
          </a:p>
        </p:txBody>
      </p:sp>
      <p:pic>
        <p:nvPicPr>
          <p:cNvPr id="1026" name="Picture 2" descr="Normal parathyroid function: How parathyroid glands work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4175" y="1371600"/>
            <a:ext cx="3095625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60438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Histological structure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799"/>
          </a:xfrm>
        </p:spPr>
        <p:txBody>
          <a:bodyPr>
            <a:normAutofit lnSpcReduction="10000"/>
          </a:bodyPr>
          <a:lstStyle/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Parenchyma </a:t>
            </a:r>
            <a:r>
              <a:rPr lang="en-US" dirty="0" smtClean="0">
                <a:latin typeface="Bookman Old Style" pitchFamily="18" charset="0"/>
              </a:rPr>
              <a:t>of </a:t>
            </a:r>
            <a:r>
              <a:rPr lang="en-US" dirty="0" smtClean="0">
                <a:latin typeface="Bookman Old Style" pitchFamily="18" charset="0"/>
              </a:rPr>
              <a:t>gland and arranged </a:t>
            </a:r>
            <a:r>
              <a:rPr lang="en-US" dirty="0" smtClean="0">
                <a:latin typeface="Bookman Old Style" pitchFamily="18" charset="0"/>
              </a:rPr>
              <a:t>in cords.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Types of cells: 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Chief cells - principal </a:t>
            </a:r>
            <a:r>
              <a:rPr lang="en-US" dirty="0" smtClean="0">
                <a:latin typeface="Bookman Old Style" pitchFamily="18" charset="0"/>
              </a:rPr>
              <a:t>cells, </a:t>
            </a:r>
            <a:r>
              <a:rPr lang="en-US" dirty="0" smtClean="0">
                <a:latin typeface="Bookman Old Style" pitchFamily="18" charset="0"/>
              </a:rPr>
              <a:t>more numerous and secrete PTH </a:t>
            </a:r>
            <a:r>
              <a:rPr lang="en-US" dirty="0" smtClean="0">
                <a:latin typeface="Bookman Old Style" pitchFamily="18" charset="0"/>
              </a:rPr>
              <a:t>or </a:t>
            </a:r>
            <a:r>
              <a:rPr lang="en-US" dirty="0" err="1" smtClean="0">
                <a:latin typeface="Bookman Old Style" pitchFamily="18" charset="0"/>
              </a:rPr>
              <a:t>parathormone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 err="1" smtClean="0">
                <a:latin typeface="Bookman Old Style" pitchFamily="18" charset="0"/>
              </a:rPr>
              <a:t>Oxyphil</a:t>
            </a:r>
            <a:r>
              <a:rPr lang="en-US" dirty="0" smtClean="0">
                <a:latin typeface="Bookman Old Style" pitchFamily="18" charset="0"/>
              </a:rPr>
              <a:t> cells - larger </a:t>
            </a:r>
            <a:r>
              <a:rPr lang="en-US" dirty="0" smtClean="0">
                <a:latin typeface="Bookman Old Style" pitchFamily="18" charset="0"/>
              </a:rPr>
              <a:t>than </a:t>
            </a:r>
            <a:r>
              <a:rPr lang="en-US" dirty="0" smtClean="0">
                <a:latin typeface="Bookman Old Style" pitchFamily="18" charset="0"/>
              </a:rPr>
              <a:t>chief </a:t>
            </a:r>
            <a:r>
              <a:rPr lang="en-US" dirty="0" smtClean="0">
                <a:latin typeface="Bookman Old Style" pitchFamily="18" charset="0"/>
              </a:rPr>
              <a:t>cells and </a:t>
            </a:r>
            <a:r>
              <a:rPr lang="en-US" dirty="0" smtClean="0">
                <a:latin typeface="Bookman Old Style" pitchFamily="18" charset="0"/>
              </a:rPr>
              <a:t>appears </a:t>
            </a:r>
            <a:r>
              <a:rPr lang="en-US" dirty="0" smtClean="0">
                <a:latin typeface="Bookman Old Style" pitchFamily="18" charset="0"/>
              </a:rPr>
              <a:t>at puberty and their function is still not clear. 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Bookman Old Style" pitchFamily="18" charset="0"/>
              </a:rPr>
              <a:t>Structure, Synthesis and Secretion</a:t>
            </a:r>
            <a:endParaRPr lang="en-US" sz="40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en-US" dirty="0" smtClean="0"/>
              <a:t>Structure - single </a:t>
            </a:r>
            <a:r>
              <a:rPr lang="en-US" dirty="0" smtClean="0"/>
              <a:t>chain </a:t>
            </a:r>
            <a:r>
              <a:rPr lang="en-US" dirty="0" smtClean="0"/>
              <a:t>polypeptide </a:t>
            </a:r>
            <a:r>
              <a:rPr lang="en-US" dirty="0" smtClean="0"/>
              <a:t>containing 84 amino acids and having </a:t>
            </a:r>
            <a:r>
              <a:rPr lang="en-US" dirty="0" smtClean="0"/>
              <a:t>MW 9500.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/>
          </a:p>
          <a:p>
            <a:pPr algn="just">
              <a:buFont typeface="Courier New" pitchFamily="49" charset="0"/>
              <a:buChar char="o"/>
            </a:pPr>
            <a:r>
              <a:rPr lang="en-US" dirty="0" smtClean="0"/>
              <a:t>Synthesis- precursor </a:t>
            </a:r>
            <a:r>
              <a:rPr lang="en-US" dirty="0" smtClean="0"/>
              <a:t>molecule called </a:t>
            </a:r>
            <a:r>
              <a:rPr lang="en-US" dirty="0" err="1" smtClean="0"/>
              <a:t>prepro</a:t>
            </a:r>
            <a:r>
              <a:rPr lang="en-US" dirty="0" smtClean="0"/>
              <a:t>-PTH, </a:t>
            </a:r>
            <a:r>
              <a:rPr lang="en-US" dirty="0" smtClean="0"/>
              <a:t>contains </a:t>
            </a:r>
            <a:r>
              <a:rPr lang="en-US" dirty="0" smtClean="0"/>
              <a:t>115 amino </a:t>
            </a:r>
            <a:r>
              <a:rPr lang="en-US" dirty="0" smtClean="0"/>
              <a:t>acids.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/>
          </a:p>
          <a:p>
            <a:pPr algn="just">
              <a:buFont typeface="Courier New" pitchFamily="49" charset="0"/>
              <a:buChar char="o"/>
            </a:pPr>
            <a:r>
              <a:rPr lang="en-US" dirty="0" smtClean="0"/>
              <a:t>Secretion - released from </a:t>
            </a:r>
            <a:r>
              <a:rPr lang="en-US" dirty="0" smtClean="0"/>
              <a:t>chief cells by </a:t>
            </a:r>
            <a:r>
              <a:rPr lang="en-US" dirty="0" err="1" smtClean="0"/>
              <a:t>exocytosis</a:t>
            </a:r>
            <a:r>
              <a:rPr lang="en-US" dirty="0" smtClean="0"/>
              <a:t> in response to decrease in plasma-ionized calcium </a:t>
            </a:r>
            <a:r>
              <a:rPr lang="en-US" dirty="0" smtClean="0"/>
              <a:t>concentration.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ParaThyroid Hormone Synthesis,Storge Secretion and Transport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4"/>
            <a:ext cx="9144000" cy="68651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6400800"/>
            <a:ext cx="86868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Secretion</a:t>
            </a:r>
            <a:endParaRPr lang="en-US" dirty="0"/>
          </a:p>
        </p:txBody>
      </p:sp>
      <p:pic>
        <p:nvPicPr>
          <p:cNvPr id="15362" name="Picture 2" descr="An Update on the Structure of the Parathyroid Gl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974" y="1524000"/>
            <a:ext cx="7769226" cy="52087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Endocrine system</a:t>
            </a:r>
            <a:endParaRPr lang="en-US" dirty="0">
              <a:latin typeface="Bookman Old Style" pitchFamily="18" charset="0"/>
            </a:endParaRPr>
          </a:p>
        </p:txBody>
      </p:sp>
      <p:pic>
        <p:nvPicPr>
          <p:cNvPr id="18434" name="Picture 2" descr="ENDOCRINE SYST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8686800" cy="56374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Parathyroid and Calcitonin Physiolo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52400"/>
            <a:ext cx="8382001" cy="6553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3000" y="6096000"/>
            <a:ext cx="71628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Regulation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343400"/>
          </a:xfrm>
        </p:spPr>
        <p:txBody>
          <a:bodyPr>
            <a:norm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Role </a:t>
            </a:r>
            <a:r>
              <a:rPr lang="en-US" dirty="0" smtClean="0">
                <a:latin typeface="Bookman Old Style" pitchFamily="18" charset="0"/>
              </a:rPr>
              <a:t>of plasma-ionized </a:t>
            </a:r>
            <a:r>
              <a:rPr lang="en-US" dirty="0" smtClean="0">
                <a:latin typeface="Bookman Old Style" pitchFamily="18" charset="0"/>
              </a:rPr>
              <a:t>calcium.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Role </a:t>
            </a:r>
            <a:r>
              <a:rPr lang="en-US" dirty="0" smtClean="0">
                <a:latin typeface="Bookman Old Style" pitchFamily="18" charset="0"/>
              </a:rPr>
              <a:t>of serum </a:t>
            </a:r>
            <a:r>
              <a:rPr lang="en-US" dirty="0" smtClean="0">
                <a:latin typeface="Bookman Old Style" pitchFamily="18" charset="0"/>
              </a:rPr>
              <a:t>Mg concentration.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Role </a:t>
            </a:r>
            <a:r>
              <a:rPr lang="en-US" dirty="0" smtClean="0">
                <a:latin typeface="Bookman Old Style" pitchFamily="18" charset="0"/>
              </a:rPr>
              <a:t>of plasma phosphate </a:t>
            </a:r>
            <a:r>
              <a:rPr lang="en-US" dirty="0" smtClean="0">
                <a:latin typeface="Bookman Old Style" pitchFamily="18" charset="0"/>
              </a:rPr>
              <a:t>concentration.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Role </a:t>
            </a:r>
            <a:r>
              <a:rPr lang="en-US" dirty="0" smtClean="0">
                <a:latin typeface="Bookman Old Style" pitchFamily="18" charset="0"/>
              </a:rPr>
              <a:t>of vitamin </a:t>
            </a:r>
            <a:r>
              <a:rPr lang="en-US" dirty="0" smtClean="0">
                <a:latin typeface="Bookman Old Style" pitchFamily="18" charset="0"/>
              </a:rPr>
              <a:t>1,25(OH)2D3.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210</Words>
  <Application>Microsoft Office PowerPoint</Application>
  <PresentationFormat>On-screen Show (4:3)</PresentationFormat>
  <Paragraphs>97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Parathyroid Hormone</vt:lpstr>
      <vt:lpstr>Functional Anatomy of Parathyroid Glands</vt:lpstr>
      <vt:lpstr>Histological structure</vt:lpstr>
      <vt:lpstr>Structure, Synthesis and Secretion</vt:lpstr>
      <vt:lpstr>Slide 5</vt:lpstr>
      <vt:lpstr>Secretion</vt:lpstr>
      <vt:lpstr>Endocrine system</vt:lpstr>
      <vt:lpstr>Slide 8</vt:lpstr>
      <vt:lpstr>Regulation</vt:lpstr>
      <vt:lpstr>Slide 10</vt:lpstr>
      <vt:lpstr>Mechanism of action</vt:lpstr>
      <vt:lpstr>Slide 12</vt:lpstr>
      <vt:lpstr>Actions on intestines</vt:lpstr>
      <vt:lpstr>Hyperparathyroidism</vt:lpstr>
      <vt:lpstr>Slide 15</vt:lpstr>
      <vt:lpstr>Slide 16</vt:lpstr>
      <vt:lpstr>Slide 17</vt:lpstr>
      <vt:lpstr>Slide 18</vt:lpstr>
      <vt:lpstr>Tetany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Parathyroid Hormone</dc:title>
  <dc:creator>Aranay</dc:creator>
  <cp:lastModifiedBy>Hp</cp:lastModifiedBy>
  <cp:revision>17</cp:revision>
  <dcterms:created xsi:type="dcterms:W3CDTF">2006-08-16T00:00:00Z</dcterms:created>
  <dcterms:modified xsi:type="dcterms:W3CDTF">2020-06-07T17:32:57Z</dcterms:modified>
</cp:coreProperties>
</file>