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B0A838-AF3D-4E0D-9BBE-70678C809C68}"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4044620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B0A838-AF3D-4E0D-9BBE-70678C809C68}"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224140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B0A838-AF3D-4E0D-9BBE-70678C809C68}"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3643617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B0A838-AF3D-4E0D-9BBE-70678C809C68}"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F5F4AD-0C0C-479D-9B8E-8F49CD2AEC46}" type="slidenum">
              <a:rPr lang="en-IN" smtClean="0"/>
              <a:t>‹#›</a:t>
            </a:fld>
            <a:endParaRPr lang="en-IN"/>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6413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B0A838-AF3D-4E0D-9BBE-70678C809C68}"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1045045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5B0A838-AF3D-4E0D-9BBE-70678C809C68}" type="datetimeFigureOut">
              <a:rPr lang="en-IN" smtClean="0"/>
              <a:t>18-06-2020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2199674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5B0A838-AF3D-4E0D-9BBE-70678C809C68}" type="datetimeFigureOut">
              <a:rPr lang="en-IN" smtClean="0"/>
              <a:t>18-06-2020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2651752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B0A838-AF3D-4E0D-9BBE-70678C809C68}"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1245765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B0A838-AF3D-4E0D-9BBE-70678C809C68}"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19142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B0A838-AF3D-4E0D-9BBE-70678C809C68}"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218173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B0A838-AF3D-4E0D-9BBE-70678C809C68}"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199036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B0A838-AF3D-4E0D-9BBE-70678C809C68}"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1799344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B0A838-AF3D-4E0D-9BBE-70678C809C68}" type="datetimeFigureOut">
              <a:rPr lang="en-IN" smtClean="0"/>
              <a:t>18-06-2020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250551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B0A838-AF3D-4E0D-9BBE-70678C809C68}" type="datetimeFigureOut">
              <a:rPr lang="en-IN" smtClean="0"/>
              <a:t>18-06-2020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374598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0A838-AF3D-4E0D-9BBE-70678C809C68}" type="datetimeFigureOut">
              <a:rPr lang="en-IN" smtClean="0"/>
              <a:t>18-06-2020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252059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B0A838-AF3D-4E0D-9BBE-70678C809C68}"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729318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B0A838-AF3D-4E0D-9BBE-70678C809C68}"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F5F4AD-0C0C-479D-9B8E-8F49CD2AEC46}" type="slidenum">
              <a:rPr lang="en-IN" smtClean="0"/>
              <a:t>‹#›</a:t>
            </a:fld>
            <a:endParaRPr lang="en-IN"/>
          </a:p>
        </p:txBody>
      </p:sp>
    </p:spTree>
    <p:extLst>
      <p:ext uri="{BB962C8B-B14F-4D97-AF65-F5344CB8AC3E}">
        <p14:creationId xmlns:p14="http://schemas.microsoft.com/office/powerpoint/2010/main" val="319263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5B0A838-AF3D-4E0D-9BBE-70678C809C68}" type="datetimeFigureOut">
              <a:rPr lang="en-IN" smtClean="0"/>
              <a:t>18-06-2020</a:t>
            </a:fld>
            <a:endParaRPr lang="en-IN"/>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AF5F4AD-0C0C-479D-9B8E-8F49CD2AEC46}" type="slidenum">
              <a:rPr lang="en-IN" smtClean="0"/>
              <a:t>‹#›</a:t>
            </a:fld>
            <a:endParaRPr lang="en-IN"/>
          </a:p>
        </p:txBody>
      </p:sp>
    </p:spTree>
    <p:extLst>
      <p:ext uri="{BB962C8B-B14F-4D97-AF65-F5344CB8AC3E}">
        <p14:creationId xmlns:p14="http://schemas.microsoft.com/office/powerpoint/2010/main" val="20945271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142309"/>
          </a:xfrm>
        </p:spPr>
        <p:txBody>
          <a:bodyPr>
            <a:normAutofit/>
          </a:bodyPr>
          <a:lstStyle/>
          <a:p>
            <a:r>
              <a:rPr lang="en-IN" dirty="0"/>
              <a:t>Packaging of egg</a:t>
            </a:r>
          </a:p>
        </p:txBody>
      </p:sp>
      <p:sp>
        <p:nvSpPr>
          <p:cNvPr id="3" name="Subtitle 2"/>
          <p:cNvSpPr>
            <a:spLocks noGrp="1"/>
          </p:cNvSpPr>
          <p:nvPr>
            <p:ph type="subTitle" idx="1"/>
          </p:nvPr>
        </p:nvSpPr>
        <p:spPr>
          <a:xfrm>
            <a:off x="0" y="3602038"/>
            <a:ext cx="12192000" cy="3255962"/>
          </a:xfrm>
        </p:spPr>
        <p:txBody>
          <a:bodyPr>
            <a:normAutofit/>
          </a:bodyPr>
          <a:lstStyle/>
          <a:p>
            <a:r>
              <a:rPr lang="en-IN" dirty="0"/>
              <a:t>          </a:t>
            </a:r>
          </a:p>
          <a:p>
            <a:r>
              <a:rPr lang="en-IN" dirty="0"/>
              <a:t>  By-</a:t>
            </a:r>
          </a:p>
          <a:p>
            <a:r>
              <a:rPr lang="en-IN" dirty="0"/>
              <a:t>                                                                      Dr. SUSHMA KUMARI</a:t>
            </a:r>
          </a:p>
          <a:p>
            <a:r>
              <a:rPr lang="en-IN" dirty="0"/>
              <a:t>                                                                              Asst. </a:t>
            </a:r>
            <a:r>
              <a:rPr lang="en-IN" dirty="0" err="1"/>
              <a:t>Prof.</a:t>
            </a:r>
            <a:r>
              <a:rPr lang="en-IN" dirty="0"/>
              <a:t>, Dept. of LPT,BVC</a:t>
            </a:r>
          </a:p>
          <a:p>
            <a:r>
              <a:rPr lang="en-IN" dirty="0"/>
              <a:t>                                                                                 BIHAR ANIMAL SCIENCES UNIVERSITY</a:t>
            </a:r>
          </a:p>
        </p:txBody>
      </p:sp>
    </p:spTree>
    <p:extLst>
      <p:ext uri="{BB962C8B-B14F-4D97-AF65-F5344CB8AC3E}">
        <p14:creationId xmlns:p14="http://schemas.microsoft.com/office/powerpoint/2010/main" val="379811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785C-4F3B-4201-BC34-878A7A260720}"/>
              </a:ext>
            </a:extLst>
          </p:cNvPr>
          <p:cNvSpPr>
            <a:spLocks noGrp="1"/>
          </p:cNvSpPr>
          <p:nvPr>
            <p:ph type="title"/>
          </p:nvPr>
        </p:nvSpPr>
        <p:spPr>
          <a:xfrm flipV="1">
            <a:off x="838200" y="-1280160"/>
            <a:ext cx="10515600" cy="1041009"/>
          </a:xfrm>
        </p:spPr>
        <p:txBody>
          <a:bodyPr/>
          <a:lstStyle/>
          <a:p>
            <a:endParaRPr lang="en-IN" dirty="0"/>
          </a:p>
        </p:txBody>
      </p:sp>
      <p:sp>
        <p:nvSpPr>
          <p:cNvPr id="3" name="Content Placeholder 2">
            <a:extLst>
              <a:ext uri="{FF2B5EF4-FFF2-40B4-BE49-F238E27FC236}">
                <a16:creationId xmlns:a16="http://schemas.microsoft.com/office/drawing/2014/main" id="{0342733D-DCF8-4B1C-A4D5-3A7F74DA898D}"/>
              </a:ext>
            </a:extLst>
          </p:cNvPr>
          <p:cNvSpPr>
            <a:spLocks noGrp="1"/>
          </p:cNvSpPr>
          <p:nvPr>
            <p:ph idx="1"/>
          </p:nvPr>
        </p:nvSpPr>
        <p:spPr>
          <a:xfrm>
            <a:off x="0" y="0"/>
            <a:ext cx="12192000" cy="6858000"/>
          </a:xfrm>
        </p:spPr>
        <p:txBody>
          <a:bodyPr/>
          <a:lstStyle/>
          <a:p>
            <a:endParaRPr lang="en-US" dirty="0"/>
          </a:p>
          <a:p>
            <a:endParaRPr lang="en-US" dirty="0"/>
          </a:p>
          <a:p>
            <a:endParaRPr lang="en-US" dirty="0"/>
          </a:p>
          <a:p>
            <a:r>
              <a:rPr lang="en-US" dirty="0"/>
              <a:t>                                               </a:t>
            </a:r>
            <a:r>
              <a:rPr lang="en-US" sz="9600" dirty="0"/>
              <a:t>THANKS</a:t>
            </a:r>
            <a:endParaRPr lang="en-IN" sz="9600" dirty="0"/>
          </a:p>
        </p:txBody>
      </p:sp>
    </p:spTree>
    <p:extLst>
      <p:ext uri="{BB962C8B-B14F-4D97-AF65-F5344CB8AC3E}">
        <p14:creationId xmlns:p14="http://schemas.microsoft.com/office/powerpoint/2010/main" val="68717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57646"/>
          </a:xfrm>
        </p:spPr>
        <p:txBody>
          <a:bodyPr/>
          <a:lstStyle/>
          <a:p>
            <a:r>
              <a:rPr lang="en-IN" b="1" dirty="0">
                <a:solidFill>
                  <a:srgbClr val="C00000"/>
                </a:solidFill>
              </a:rPr>
              <a:t>PACKAGING OF SHELL EGGS</a:t>
            </a:r>
          </a:p>
        </p:txBody>
      </p:sp>
      <p:sp>
        <p:nvSpPr>
          <p:cNvPr id="3" name="Content Placeholder 2"/>
          <p:cNvSpPr>
            <a:spLocks noGrp="1"/>
          </p:cNvSpPr>
          <p:nvPr>
            <p:ph idx="1"/>
          </p:nvPr>
        </p:nvSpPr>
        <p:spPr>
          <a:xfrm>
            <a:off x="0" y="757646"/>
            <a:ext cx="12192000" cy="6100353"/>
          </a:xfrm>
        </p:spPr>
        <p:txBody>
          <a:bodyPr>
            <a:normAutofit/>
          </a:bodyPr>
          <a:lstStyle/>
          <a:p>
            <a:r>
              <a:rPr lang="en-IN" sz="2400" dirty="0"/>
              <a:t>Egg is an extremely fragile product and serious losses can result from shell damage.</a:t>
            </a:r>
          </a:p>
          <a:p>
            <a:r>
              <a:rPr lang="en-IN" sz="2400" dirty="0"/>
              <a:t> Economical marketing generally requires that eggs be protected by the adoption of specialized packaging and handling procedures.</a:t>
            </a:r>
          </a:p>
          <a:p>
            <a:r>
              <a:rPr lang="en-IN" sz="2400" dirty="0">
                <a:solidFill>
                  <a:srgbClr val="00B050"/>
                </a:solidFill>
              </a:rPr>
              <a:t>Packaging protects the eggs from:</a:t>
            </a:r>
          </a:p>
          <a:p>
            <a:r>
              <a:rPr lang="en-IN" sz="2400" dirty="0">
                <a:solidFill>
                  <a:srgbClr val="00B0F0"/>
                </a:solidFill>
              </a:rPr>
              <a:t>micro-organisms, such as bacteria;</a:t>
            </a:r>
          </a:p>
          <a:p>
            <a:r>
              <a:rPr lang="en-IN" sz="2400" dirty="0">
                <a:solidFill>
                  <a:srgbClr val="00B0F0"/>
                </a:solidFill>
              </a:rPr>
              <a:t>natural predators;</a:t>
            </a:r>
          </a:p>
          <a:p>
            <a:r>
              <a:rPr lang="en-IN" sz="2400" dirty="0">
                <a:solidFill>
                  <a:srgbClr val="00B0F0"/>
                </a:solidFill>
              </a:rPr>
              <a:t>loss of moisture;</a:t>
            </a:r>
          </a:p>
          <a:p>
            <a:r>
              <a:rPr lang="en-IN" sz="2400" dirty="0">
                <a:solidFill>
                  <a:srgbClr val="00B0F0"/>
                </a:solidFill>
              </a:rPr>
              <a:t>tainting;</a:t>
            </a:r>
          </a:p>
          <a:p>
            <a:r>
              <a:rPr lang="en-IN" sz="2400" dirty="0">
                <a:solidFill>
                  <a:srgbClr val="00B0F0"/>
                </a:solidFill>
              </a:rPr>
              <a:t>temperatures that cause deterioration; and</a:t>
            </a:r>
          </a:p>
          <a:p>
            <a:r>
              <a:rPr lang="en-IN" sz="2400" dirty="0">
                <a:solidFill>
                  <a:srgbClr val="00B0F0"/>
                </a:solidFill>
              </a:rPr>
              <a:t>possible crushing while being handled, stored or transported</a:t>
            </a:r>
            <a:r>
              <a:rPr lang="en-IN" sz="2400" dirty="0"/>
              <a:t>.</a:t>
            </a:r>
          </a:p>
          <a:p>
            <a:endParaRPr lang="en-IN" sz="2400" dirty="0"/>
          </a:p>
          <a:p>
            <a:endParaRPr lang="en-IN" dirty="0"/>
          </a:p>
        </p:txBody>
      </p:sp>
    </p:spTree>
    <p:extLst>
      <p:ext uri="{BB962C8B-B14F-4D97-AF65-F5344CB8AC3E}">
        <p14:creationId xmlns:p14="http://schemas.microsoft.com/office/powerpoint/2010/main" val="23731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776"/>
          </a:xfrm>
        </p:spPr>
        <p:txBody>
          <a:bodyPr/>
          <a:lstStyle/>
          <a:p>
            <a:r>
              <a:rPr lang="en-IN" dirty="0">
                <a:solidFill>
                  <a:srgbClr val="C00000"/>
                </a:solidFill>
              </a:rPr>
              <a:t>Factors affecting types of packaging </a:t>
            </a:r>
          </a:p>
        </p:txBody>
      </p:sp>
      <p:sp>
        <p:nvSpPr>
          <p:cNvPr id="3" name="Content Placeholder 2"/>
          <p:cNvSpPr>
            <a:spLocks noGrp="1"/>
          </p:cNvSpPr>
          <p:nvPr>
            <p:ph idx="1"/>
          </p:nvPr>
        </p:nvSpPr>
        <p:spPr>
          <a:xfrm>
            <a:off x="0" y="1267096"/>
            <a:ext cx="12192000" cy="5590903"/>
          </a:xfrm>
        </p:spPr>
        <p:txBody>
          <a:bodyPr>
            <a:normAutofit/>
          </a:bodyPr>
          <a:lstStyle/>
          <a:p>
            <a:r>
              <a:rPr lang="en-IN" sz="2800" dirty="0"/>
              <a:t>The following factors must be taken into consideration for packaging eggs. </a:t>
            </a:r>
          </a:p>
          <a:p>
            <a:r>
              <a:rPr lang="en-IN" sz="2800" dirty="0">
                <a:solidFill>
                  <a:srgbClr val="0070C0"/>
                </a:solidFill>
              </a:rPr>
              <a:t>quality maintenance;</a:t>
            </a:r>
          </a:p>
          <a:p>
            <a:r>
              <a:rPr lang="en-IN" sz="2800" dirty="0">
                <a:solidFill>
                  <a:srgbClr val="0070C0"/>
                </a:solidFill>
              </a:rPr>
              <a:t>storage facilities;</a:t>
            </a:r>
          </a:p>
          <a:p>
            <a:r>
              <a:rPr lang="en-IN" sz="2800" dirty="0">
                <a:solidFill>
                  <a:srgbClr val="0070C0"/>
                </a:solidFill>
              </a:rPr>
              <a:t>type of transport;</a:t>
            </a:r>
          </a:p>
          <a:p>
            <a:r>
              <a:rPr lang="en-IN" sz="2800" dirty="0">
                <a:solidFill>
                  <a:srgbClr val="0070C0"/>
                </a:solidFill>
              </a:rPr>
              <a:t>distance to be travelled;</a:t>
            </a:r>
          </a:p>
          <a:p>
            <a:r>
              <a:rPr lang="en-IN" sz="2800" dirty="0">
                <a:solidFill>
                  <a:srgbClr val="0070C0"/>
                </a:solidFill>
              </a:rPr>
              <a:t>climatic conditions;</a:t>
            </a:r>
          </a:p>
          <a:p>
            <a:r>
              <a:rPr lang="en-IN" sz="2800" dirty="0">
                <a:solidFill>
                  <a:srgbClr val="0070C0"/>
                </a:solidFill>
              </a:rPr>
              <a:t>time involved; and</a:t>
            </a:r>
          </a:p>
          <a:p>
            <a:r>
              <a:rPr lang="en-IN" sz="2800" dirty="0">
                <a:solidFill>
                  <a:srgbClr val="0070C0"/>
                </a:solidFill>
              </a:rPr>
              <a:t>costs.</a:t>
            </a:r>
          </a:p>
        </p:txBody>
      </p:sp>
    </p:spTree>
    <p:extLst>
      <p:ext uri="{BB962C8B-B14F-4D97-AF65-F5344CB8AC3E}">
        <p14:creationId xmlns:p14="http://schemas.microsoft.com/office/powerpoint/2010/main" val="34755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27464"/>
          </a:xfrm>
        </p:spPr>
        <p:txBody>
          <a:bodyPr>
            <a:normAutofit/>
          </a:bodyPr>
          <a:lstStyle/>
          <a:p>
            <a:r>
              <a:rPr lang="en-IN" dirty="0"/>
              <a:t>Types of Packaging</a:t>
            </a:r>
          </a:p>
        </p:txBody>
      </p:sp>
      <p:sp>
        <p:nvSpPr>
          <p:cNvPr id="3" name="Content Placeholder 2"/>
          <p:cNvSpPr>
            <a:spLocks noGrp="1"/>
          </p:cNvSpPr>
          <p:nvPr>
            <p:ph idx="1"/>
          </p:nvPr>
        </p:nvSpPr>
        <p:spPr>
          <a:xfrm>
            <a:off x="0" y="1175658"/>
            <a:ext cx="12192000" cy="5682342"/>
          </a:xfrm>
        </p:spPr>
        <p:txBody>
          <a:bodyPr>
            <a:normAutofit/>
          </a:bodyPr>
          <a:lstStyle/>
          <a:p>
            <a:pPr algn="just"/>
            <a:r>
              <a:rPr lang="en-IN" sz="3200" dirty="0"/>
              <a:t>Packing eggs with clean and odourless rice husks, wheat chaff or chopped straw in a firm walled basket or crate greatly decreases the risk of shell damage. </a:t>
            </a:r>
          </a:p>
          <a:p>
            <a:pPr algn="just"/>
            <a:r>
              <a:rPr lang="en-IN" sz="3200" dirty="0"/>
              <a:t>It is also be possible to pack eggs in a simple basket. The basket has no cushioning material such as straw and therefore damage to the eggs may occur more easily. This kind of packaging may be fit for short distance transport.</a:t>
            </a:r>
          </a:p>
          <a:p>
            <a:pPr algn="just"/>
            <a:endParaRPr lang="en-IN" sz="3200" dirty="0"/>
          </a:p>
        </p:txBody>
      </p:sp>
      <p:pic>
        <p:nvPicPr>
          <p:cNvPr id="4098" name="Picture 2" descr="Separate Basket Stock Photos - Download 637 Royalty Free Photos">
            <a:extLst>
              <a:ext uri="{FF2B5EF4-FFF2-40B4-BE49-F238E27FC236}">
                <a16:creationId xmlns:a16="http://schemas.microsoft.com/office/drawing/2014/main" id="{F83CFEBF-8D5C-469B-BD83-4988CE669B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2338" y="5359791"/>
            <a:ext cx="3362179" cy="149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03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00890"/>
          </a:xfrm>
        </p:spPr>
        <p:txBody>
          <a:bodyPr>
            <a:normAutofit/>
          </a:bodyPr>
          <a:lstStyle/>
          <a:p>
            <a:r>
              <a:rPr lang="en-IN" dirty="0"/>
              <a:t>Filler tray</a:t>
            </a:r>
          </a:p>
        </p:txBody>
      </p:sp>
      <p:sp>
        <p:nvSpPr>
          <p:cNvPr id="3" name="Content Placeholder 2"/>
          <p:cNvSpPr>
            <a:spLocks noGrp="1"/>
          </p:cNvSpPr>
          <p:nvPr>
            <p:ph idx="1"/>
          </p:nvPr>
        </p:nvSpPr>
        <p:spPr>
          <a:xfrm>
            <a:off x="0" y="600891"/>
            <a:ext cx="9369083" cy="6257108"/>
          </a:xfrm>
        </p:spPr>
        <p:txBody>
          <a:bodyPr>
            <a:normAutofit fontScale="77500" lnSpcReduction="20000"/>
          </a:bodyPr>
          <a:lstStyle/>
          <a:p>
            <a:r>
              <a:rPr lang="en-IN" sz="3200" dirty="0"/>
              <a:t>A very common form of packaging is the filler tray. The fillers are then placed in boxes or cases. </a:t>
            </a:r>
          </a:p>
          <a:p>
            <a:pPr marL="0" indent="0">
              <a:buNone/>
            </a:pPr>
            <a:endParaRPr lang="en-IN" sz="3200" dirty="0"/>
          </a:p>
          <a:p>
            <a:r>
              <a:rPr lang="en-IN" sz="3200" dirty="0"/>
              <a:t>Filler trays are made of wood pulp moulded to accommodate the eggs. They are constructed so that they can be stacked one on top of the other and can also be placed in boxes ready for transport.</a:t>
            </a:r>
          </a:p>
          <a:p>
            <a:pPr marL="0" indent="0">
              <a:buNone/>
            </a:pPr>
            <a:endParaRPr lang="en-IN" sz="3200" dirty="0"/>
          </a:p>
          <a:p>
            <a:r>
              <a:rPr lang="en-IN" sz="3200" dirty="0"/>
              <a:t> Filler trays also offer a convenient method for counting the eggs in each box, without having to count every single egg.</a:t>
            </a:r>
          </a:p>
          <a:p>
            <a:pPr marL="0" indent="0">
              <a:buNone/>
            </a:pPr>
            <a:endParaRPr lang="en-IN" sz="3200" dirty="0"/>
          </a:p>
          <a:p>
            <a:r>
              <a:rPr lang="en-IN" sz="3200" dirty="0"/>
              <a:t> Usually the standard egg tray carries 36 eggs. Therefore, if a box holds five trays, for example, the box has a total of 180 eggs (36 x 5 = 180).</a:t>
            </a:r>
          </a:p>
        </p:txBody>
      </p:sp>
      <p:pic>
        <p:nvPicPr>
          <p:cNvPr id="2050" name="Picture 2" descr="Full Filler Flat - 130 Count - FarmTek">
            <a:extLst>
              <a:ext uri="{FF2B5EF4-FFF2-40B4-BE49-F238E27FC236}">
                <a16:creationId xmlns:a16="http://schemas.microsoft.com/office/drawing/2014/main" id="{66ACB991-ECFF-464B-AA77-7E777C1F8C8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8234" y="0"/>
            <a:ext cx="2686928" cy="299641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STK-30 egg tray is specifically designed for the ...">
            <a:extLst>
              <a:ext uri="{FF2B5EF4-FFF2-40B4-BE49-F238E27FC236}">
                <a16:creationId xmlns:a16="http://schemas.microsoft.com/office/drawing/2014/main" id="{ECC035A9-D2A5-48A3-B617-5D0F8A9C8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5072" y="3277772"/>
            <a:ext cx="2686928" cy="2264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25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1371600"/>
            <a:ext cx="10515600" cy="679269"/>
          </a:xfrm>
        </p:spPr>
        <p:txBody>
          <a:bodyPr>
            <a:normAutofit/>
          </a:bodyPr>
          <a:lstStyle/>
          <a:p>
            <a:endParaRPr lang="en-IN" dirty="0"/>
          </a:p>
        </p:txBody>
      </p:sp>
      <p:sp>
        <p:nvSpPr>
          <p:cNvPr id="3" name="Content Placeholder 2"/>
          <p:cNvSpPr>
            <a:spLocks noGrp="1"/>
          </p:cNvSpPr>
          <p:nvPr>
            <p:ph idx="1"/>
          </p:nvPr>
        </p:nvSpPr>
        <p:spPr>
          <a:xfrm>
            <a:off x="0" y="0"/>
            <a:ext cx="12192000" cy="6858000"/>
          </a:xfrm>
        </p:spPr>
        <p:txBody>
          <a:bodyPr/>
          <a:lstStyle/>
          <a:p>
            <a:pPr marL="0" indent="0">
              <a:buNone/>
            </a:pPr>
            <a:endParaRPr lang="en-IN" dirty="0"/>
          </a:p>
          <a:p>
            <a:r>
              <a:rPr lang="en-IN" sz="2400" dirty="0"/>
              <a:t>The cases used may be made of sawn wood; however, they are more commonly made of cardboard. When using cardboard cases, special care must be taken in stacking so that excessive weight is not placed on a case at the bottom of a stack.</a:t>
            </a:r>
          </a:p>
          <a:p>
            <a:pPr marL="0" indent="0">
              <a:buNone/>
            </a:pPr>
            <a:endParaRPr lang="en-IN" sz="2400" dirty="0"/>
          </a:p>
          <a:p>
            <a:r>
              <a:rPr lang="en-IN" sz="2400" dirty="0"/>
              <a:t>Fillers can also be made of plastic. The advantages of using plastic egg fillers are that they can be reused and are washable. </a:t>
            </a:r>
          </a:p>
          <a:p>
            <a:r>
              <a:rPr lang="en-IN" sz="2400" dirty="0"/>
              <a:t>The fillers can be covered with plastic coverings and be used as packages for final sale to the buyer. More importantly, however, plastic transparent fillers allow for the inspection of eggs without handling or touching the eggs.</a:t>
            </a:r>
          </a:p>
          <a:p>
            <a:endParaRPr lang="en-IN" dirty="0"/>
          </a:p>
        </p:txBody>
      </p:sp>
      <p:pic>
        <p:nvPicPr>
          <p:cNvPr id="4" name="Picture 4" descr="Other products – egg packaging | Angel Malma">
            <a:extLst>
              <a:ext uri="{FF2B5EF4-FFF2-40B4-BE49-F238E27FC236}">
                <a16:creationId xmlns:a16="http://schemas.microsoft.com/office/drawing/2014/main" id="{1CB2C50D-3BB9-4E57-8508-A5FF4F315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614" y="4698610"/>
            <a:ext cx="3038623" cy="2159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90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872197"/>
            <a:ext cx="10515600" cy="182880"/>
          </a:xfrm>
        </p:spPr>
        <p:txBody>
          <a:bodyPr>
            <a:normAutofit fontScale="90000"/>
          </a:bodyPr>
          <a:lstStyle/>
          <a:p>
            <a:endParaRPr lang="en-IN" dirty="0"/>
          </a:p>
        </p:txBody>
      </p:sp>
      <p:sp>
        <p:nvSpPr>
          <p:cNvPr id="3" name="Content Placeholder 2"/>
          <p:cNvSpPr>
            <a:spLocks noGrp="1"/>
          </p:cNvSpPr>
          <p:nvPr>
            <p:ph idx="1"/>
          </p:nvPr>
        </p:nvSpPr>
        <p:spPr>
          <a:xfrm>
            <a:off x="0" y="1"/>
            <a:ext cx="12283440" cy="6858000"/>
          </a:xfrm>
        </p:spPr>
        <p:txBody>
          <a:bodyPr>
            <a:normAutofit/>
          </a:bodyPr>
          <a:lstStyle/>
          <a:p>
            <a:pPr algn="just"/>
            <a:r>
              <a:rPr lang="en-IN" dirty="0"/>
              <a:t> </a:t>
            </a:r>
            <a:r>
              <a:rPr lang="en-IN" sz="2400" dirty="0"/>
              <a:t>Eggs can also be packed in packages that are smaller and specific for retail sale. Each package can hold from two to </a:t>
            </a:r>
            <a:r>
              <a:rPr lang="en-IN" sz="2400" b="1" dirty="0"/>
              <a:t>twelve</a:t>
            </a:r>
            <a:r>
              <a:rPr lang="en-IN" sz="2400" dirty="0"/>
              <a:t> eggs. These cases can be made of paperboard or moulded wood pulp or can be made of plastic.</a:t>
            </a:r>
          </a:p>
          <a:p>
            <a:pPr marL="0" indent="0" algn="just">
              <a:buNone/>
            </a:pPr>
            <a:endParaRPr lang="en-IN" sz="2400" dirty="0"/>
          </a:p>
          <a:p>
            <a:pPr algn="just"/>
            <a:r>
              <a:rPr lang="en-IN" sz="2400" dirty="0"/>
              <a:t>Egg cases have also been developed from polystyrene. The advantages of using polystyrene are superior cushioning and protection against odours and moisture. The package is also resistant to fungus and mould growth.</a:t>
            </a:r>
          </a:p>
          <a:p>
            <a:pPr marL="0" indent="0" algn="just">
              <a:buNone/>
            </a:pPr>
            <a:endParaRPr lang="en-IN" sz="2400" dirty="0"/>
          </a:p>
          <a:p>
            <a:pPr algn="just"/>
            <a:r>
              <a:rPr lang="en-IN" sz="2400" dirty="0"/>
              <a:t>The use of small cases is restricted by availability and cost considerations. However, small cases are good for retailers and customers. They are easy for the retailers to handle and customers are able to inspect the eggs.</a:t>
            </a:r>
          </a:p>
          <a:p>
            <a:endParaRPr lang="en-IN" dirty="0"/>
          </a:p>
        </p:txBody>
      </p:sp>
      <p:sp>
        <p:nvSpPr>
          <p:cNvPr id="4" name="Isosceles Triangle 3"/>
          <p:cNvSpPr/>
          <p:nvPr/>
        </p:nvSpPr>
        <p:spPr>
          <a:xfrm>
            <a:off x="6152606" y="-470262"/>
            <a:ext cx="91440" cy="1828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26" name="Picture 2" descr="Image result for IMAGES OF EGG PACKAGING">
            <a:extLst>
              <a:ext uri="{FF2B5EF4-FFF2-40B4-BE49-F238E27FC236}">
                <a16:creationId xmlns:a16="http://schemas.microsoft.com/office/drawing/2014/main" id="{A1B88100-8699-4703-826F-679755A2AF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554" y="4923691"/>
            <a:ext cx="2532184" cy="1934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506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776"/>
          </a:xfrm>
        </p:spPr>
        <p:txBody>
          <a:bodyPr/>
          <a:lstStyle/>
          <a:p>
            <a:r>
              <a:rPr lang="en-IN" b="1" dirty="0"/>
              <a:t>Labelling</a:t>
            </a:r>
            <a:endParaRPr lang="en-IN" dirty="0"/>
          </a:p>
        </p:txBody>
      </p:sp>
      <p:sp>
        <p:nvSpPr>
          <p:cNvPr id="3" name="Content Placeholder 2"/>
          <p:cNvSpPr>
            <a:spLocks noGrp="1"/>
          </p:cNvSpPr>
          <p:nvPr>
            <p:ph idx="1"/>
          </p:nvPr>
        </p:nvSpPr>
        <p:spPr>
          <a:xfrm>
            <a:off x="0" y="1149532"/>
            <a:ext cx="12192000" cy="5708468"/>
          </a:xfrm>
        </p:spPr>
        <p:txBody>
          <a:bodyPr>
            <a:normAutofit/>
          </a:bodyPr>
          <a:lstStyle/>
          <a:p>
            <a:pPr algn="just"/>
            <a:r>
              <a:rPr lang="en-IN" sz="2400" dirty="0"/>
              <a:t>Labels are a source of important information for the wholesaler, retailer and consumer and not just pieces of paper stuck onto cartons or boxes. The important facts on the label contain information for buyers concerning the eggs, their size and weight and quality/grade description - AA, A or B. Labels may also indicate the producer, when the eggs were laid, how to store them and their expiration date. </a:t>
            </a:r>
            <a:br>
              <a:rPr lang="en-IN" sz="2400" dirty="0"/>
            </a:br>
            <a:endParaRPr lang="en-IN" sz="2400" dirty="0"/>
          </a:p>
        </p:txBody>
      </p:sp>
      <p:pic>
        <p:nvPicPr>
          <p:cNvPr id="1026" name="Picture 2" descr="http://www.fao.org/3/Y4628E/y4628e0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6340" y="3713870"/>
            <a:ext cx="3657599" cy="3017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07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8904"/>
          </a:xfrm>
        </p:spPr>
        <p:txBody>
          <a:bodyPr>
            <a:normAutofit fontScale="90000"/>
          </a:bodyPr>
          <a:lstStyle/>
          <a:p>
            <a:br>
              <a:rPr lang="en-IN" b="1" dirty="0"/>
            </a:br>
            <a:r>
              <a:rPr lang="en-IN" b="1" dirty="0"/>
              <a:t>Costs of packaging</a:t>
            </a:r>
            <a:br>
              <a:rPr lang="en-IN" dirty="0"/>
            </a:br>
            <a:endParaRPr lang="en-IN" dirty="0"/>
          </a:p>
        </p:txBody>
      </p:sp>
      <p:sp>
        <p:nvSpPr>
          <p:cNvPr id="3" name="Content Placeholder 2"/>
          <p:cNvSpPr>
            <a:spLocks noGrp="1"/>
          </p:cNvSpPr>
          <p:nvPr>
            <p:ph idx="1"/>
          </p:nvPr>
        </p:nvSpPr>
        <p:spPr>
          <a:xfrm>
            <a:off x="0" y="1149530"/>
            <a:ext cx="12192000" cy="5708469"/>
          </a:xfrm>
        </p:spPr>
        <p:txBody>
          <a:bodyPr>
            <a:normAutofit/>
          </a:bodyPr>
          <a:lstStyle/>
          <a:p>
            <a:r>
              <a:rPr lang="en-IN" sz="2800" dirty="0"/>
              <a:t>When calculating the costs of packaging, expenses must be considered for:</a:t>
            </a:r>
          </a:p>
          <a:p>
            <a:r>
              <a:rPr lang="en-IN" sz="2800" dirty="0"/>
              <a:t>packaging materials;</a:t>
            </a:r>
          </a:p>
          <a:p>
            <a:r>
              <a:rPr lang="en-IN" sz="2800" dirty="0"/>
              <a:t>labelling;</a:t>
            </a:r>
          </a:p>
          <a:p>
            <a:r>
              <a:rPr lang="en-IN" sz="2800" dirty="0"/>
              <a:t>labour;</a:t>
            </a:r>
          </a:p>
          <a:p>
            <a:r>
              <a:rPr lang="en-IN" sz="2800" dirty="0"/>
              <a:t>additional working capital required;</a:t>
            </a:r>
          </a:p>
          <a:p>
            <a:r>
              <a:rPr lang="en-IN" sz="2800" dirty="0"/>
              <a:t>changing existing facilities (if applicable); and</a:t>
            </a:r>
          </a:p>
          <a:p>
            <a:r>
              <a:rPr lang="en-IN" sz="2800" dirty="0"/>
              <a:t>packaging machinery (if applicable).</a:t>
            </a:r>
          </a:p>
          <a:p>
            <a:endParaRPr lang="en-IN" dirty="0"/>
          </a:p>
        </p:txBody>
      </p:sp>
    </p:spTree>
    <p:extLst>
      <p:ext uri="{BB962C8B-B14F-4D97-AF65-F5344CB8AC3E}">
        <p14:creationId xmlns:p14="http://schemas.microsoft.com/office/powerpoint/2010/main" val="4138644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56</TotalTime>
  <Words>705</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Bookman Old Style</vt:lpstr>
      <vt:lpstr>Rockwell</vt:lpstr>
      <vt:lpstr>Damask</vt:lpstr>
      <vt:lpstr>Packaging of egg</vt:lpstr>
      <vt:lpstr>PACKAGING OF SHELL EGGS</vt:lpstr>
      <vt:lpstr>Factors affecting types of packaging </vt:lpstr>
      <vt:lpstr>Types of Packaging</vt:lpstr>
      <vt:lpstr>Filler tray</vt:lpstr>
      <vt:lpstr>PowerPoint Presentation</vt:lpstr>
      <vt:lpstr>PowerPoint Presentation</vt:lpstr>
      <vt:lpstr>Labelling</vt:lpstr>
      <vt:lpstr> Costs of packaging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Packaging of egg and egg products</dc:title>
  <dc:creator>HP</dc:creator>
  <cp:lastModifiedBy>saket sharma</cp:lastModifiedBy>
  <cp:revision>8</cp:revision>
  <dcterms:created xsi:type="dcterms:W3CDTF">2020-06-17T04:30:51Z</dcterms:created>
  <dcterms:modified xsi:type="dcterms:W3CDTF">2020-06-18T15:37:22Z</dcterms:modified>
</cp:coreProperties>
</file>