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3" r:id="rId3"/>
    <p:sldId id="264" r:id="rId4"/>
    <p:sldId id="274" r:id="rId5"/>
    <p:sldId id="265" r:id="rId6"/>
    <p:sldId id="261" r:id="rId7"/>
    <p:sldId id="275" r:id="rId8"/>
    <p:sldId id="276" r:id="rId9"/>
    <p:sldId id="277" r:id="rId10"/>
    <p:sldId id="278" r:id="rId11"/>
    <p:sldId id="266" r:id="rId12"/>
    <p:sldId id="273" r:id="rId13"/>
    <p:sldId id="267" r:id="rId14"/>
    <p:sldId id="268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6C7FC-C7A7-458C-8259-EB39824BB778}" type="datetimeFigureOut">
              <a:rPr lang="en-IN" smtClean="0"/>
              <a:t>29-05-2020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0E01D-E556-4945-A233-9BE5B9D4637B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6C7FC-C7A7-458C-8259-EB39824BB778}" type="datetimeFigureOut">
              <a:rPr lang="en-IN" smtClean="0"/>
              <a:t>29-05-2020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0E01D-E556-4945-A233-9BE5B9D4637B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6C7FC-C7A7-458C-8259-EB39824BB778}" type="datetimeFigureOut">
              <a:rPr lang="en-IN" smtClean="0"/>
              <a:t>29-05-2020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0E01D-E556-4945-A233-9BE5B9D4637B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6C7FC-C7A7-458C-8259-EB39824BB778}" type="datetimeFigureOut">
              <a:rPr lang="en-IN" smtClean="0"/>
              <a:t>29-05-2020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0E01D-E556-4945-A233-9BE5B9D4637B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6C7FC-C7A7-458C-8259-EB39824BB778}" type="datetimeFigureOut">
              <a:rPr lang="en-IN" smtClean="0"/>
              <a:t>29-05-2020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0E01D-E556-4945-A233-9BE5B9D4637B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6C7FC-C7A7-458C-8259-EB39824BB778}" type="datetimeFigureOut">
              <a:rPr lang="en-IN" smtClean="0"/>
              <a:t>29-05-2020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0E01D-E556-4945-A233-9BE5B9D4637B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6C7FC-C7A7-458C-8259-EB39824BB778}" type="datetimeFigureOut">
              <a:rPr lang="en-IN" smtClean="0"/>
              <a:t>29-05-2020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0E01D-E556-4945-A233-9BE5B9D4637B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6C7FC-C7A7-458C-8259-EB39824BB778}" type="datetimeFigureOut">
              <a:rPr lang="en-IN" smtClean="0"/>
              <a:t>29-05-2020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0E01D-E556-4945-A233-9BE5B9D4637B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6C7FC-C7A7-458C-8259-EB39824BB778}" type="datetimeFigureOut">
              <a:rPr lang="en-IN" smtClean="0"/>
              <a:t>29-05-2020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0E01D-E556-4945-A233-9BE5B9D4637B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6C7FC-C7A7-458C-8259-EB39824BB778}" type="datetimeFigureOut">
              <a:rPr lang="en-IN" smtClean="0"/>
              <a:t>29-05-2020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0E01D-E556-4945-A233-9BE5B9D4637B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6C7FC-C7A7-458C-8259-EB39824BB778}" type="datetimeFigureOut">
              <a:rPr lang="en-IN" smtClean="0"/>
              <a:t>29-05-2020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0E01D-E556-4945-A233-9BE5B9D4637B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56C7FC-C7A7-458C-8259-EB39824BB778}" type="datetimeFigureOut">
              <a:rPr lang="en-IN" smtClean="0"/>
              <a:t>29-05-2020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80E01D-E556-4945-A233-9BE5B9D4637B}" type="slidenum">
              <a:rPr lang="en-IN" smtClean="0"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1520" y="5589240"/>
            <a:ext cx="8686800" cy="108012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Department of Veterinary  Medicine </a:t>
            </a:r>
            <a:b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Bihar Veterinary College, Patna – 800 014</a:t>
            </a:r>
            <a:b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(Bihar Animal Sciences University, Patna)</a:t>
            </a:r>
          </a:p>
        </p:txBody>
      </p:sp>
      <p:sp>
        <p:nvSpPr>
          <p:cNvPr id="2051" name="TextBox 4"/>
          <p:cNvSpPr txBox="1">
            <a:spLocks noChangeArrowheads="1"/>
          </p:cNvSpPr>
          <p:nvPr/>
        </p:nvSpPr>
        <p:spPr bwMode="auto">
          <a:xfrm>
            <a:off x="609600" y="188641"/>
            <a:ext cx="7772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IN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PARAKERATOSIS</a:t>
            </a:r>
          </a:p>
          <a:p>
            <a:pPr algn="ctr"/>
            <a:r>
              <a:rPr lang="en-IN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(Zinc Deficiency)</a:t>
            </a:r>
            <a:endParaRPr lang="en-US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52" name="TextBox 5"/>
          <p:cNvSpPr txBox="1">
            <a:spLocks noChangeArrowheads="1"/>
          </p:cNvSpPr>
          <p:nvPr/>
        </p:nvSpPr>
        <p:spPr bwMode="auto">
          <a:xfrm>
            <a:off x="685800" y="4509120"/>
            <a:ext cx="777240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Dr. Ranveer  Kumar Sinha</a:t>
            </a:r>
            <a:br>
              <a:rPr lang="en-US" sz="28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8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Assistant Professor cum Junior Scientist</a:t>
            </a: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IN" dirty="0" smtClean="0">
                <a:solidFill>
                  <a:srgbClr val="FF0000"/>
                </a:solidFill>
              </a:rPr>
              <a:t>INTRODUCTION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688632"/>
          </a:xfrm>
        </p:spPr>
        <p:txBody>
          <a:bodyPr>
            <a:normAutofit/>
          </a:bodyPr>
          <a:lstStyle/>
          <a:p>
            <a:r>
              <a:rPr lang="en-IN" dirty="0" smtClean="0"/>
              <a:t>Skin, hair &amp; wool are rich in Zn content</a:t>
            </a:r>
          </a:p>
          <a:p>
            <a:r>
              <a:rPr lang="en-IN" dirty="0" smtClean="0"/>
              <a:t>Def. </a:t>
            </a:r>
            <a:r>
              <a:rPr lang="en-IN" dirty="0"/>
              <a:t>o</a:t>
            </a:r>
            <a:r>
              <a:rPr lang="en-IN" dirty="0" smtClean="0"/>
              <a:t>f Zn produces:-</a:t>
            </a:r>
          </a:p>
          <a:p>
            <a:pPr>
              <a:buNone/>
            </a:pPr>
            <a:r>
              <a:rPr lang="en-IN" dirty="0" smtClean="0"/>
              <a:t>1. </a:t>
            </a:r>
            <a:r>
              <a:rPr lang="en-IN" b="1" dirty="0" smtClean="0"/>
              <a:t>Retarted growth:-</a:t>
            </a:r>
            <a:r>
              <a:rPr lang="en-IN" dirty="0" smtClean="0"/>
              <a:t> reduced appetite &amp; poor food utilization</a:t>
            </a:r>
          </a:p>
          <a:p>
            <a:pPr>
              <a:buNone/>
            </a:pPr>
            <a:r>
              <a:rPr lang="en-IN" dirty="0" smtClean="0"/>
              <a:t>2. </a:t>
            </a:r>
            <a:r>
              <a:rPr lang="en-IN" b="1" dirty="0" smtClean="0"/>
              <a:t>Skeletal disorders:- </a:t>
            </a:r>
          </a:p>
          <a:p>
            <a:r>
              <a:rPr lang="en-IN" dirty="0" smtClean="0"/>
              <a:t>Disturbed bone growth &amp; remain fragile. </a:t>
            </a:r>
          </a:p>
          <a:p>
            <a:r>
              <a:rPr lang="en-IN" dirty="0" smtClean="0"/>
              <a:t>Deformity due to decreased osteoblastic activity. </a:t>
            </a:r>
          </a:p>
          <a:p>
            <a:r>
              <a:rPr lang="en-IN" dirty="0" smtClean="0"/>
              <a:t>Also produces stiffness of joint &amp; lesions around the hoofs.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IN" dirty="0" smtClean="0">
                <a:solidFill>
                  <a:srgbClr val="FF0000"/>
                </a:solidFill>
              </a:rPr>
              <a:t>INTRODUCTION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6886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b="1" dirty="0" smtClean="0"/>
              <a:t>3. Abnormal keratogenesis</a:t>
            </a:r>
            <a:r>
              <a:rPr lang="en-IN" dirty="0" smtClean="0"/>
              <a:t>: </a:t>
            </a:r>
          </a:p>
          <a:p>
            <a:r>
              <a:rPr lang="en-IN" dirty="0"/>
              <a:t>P</a:t>
            </a:r>
            <a:r>
              <a:rPr lang="en-IN" dirty="0" smtClean="0"/>
              <a:t>roduces rough, dry, scaly hair coats &amp; alopecia.</a:t>
            </a:r>
          </a:p>
          <a:p>
            <a:r>
              <a:rPr lang="en-IN" dirty="0" smtClean="0"/>
              <a:t>Parakeratosis</a:t>
            </a:r>
            <a:r>
              <a:rPr lang="en-IN" dirty="0"/>
              <a:t> </a:t>
            </a:r>
            <a:r>
              <a:rPr lang="en-IN" dirty="0" smtClean="0"/>
              <a:t>in pig(imperfect keratinisation of epithelial cell)</a:t>
            </a:r>
          </a:p>
          <a:p>
            <a:r>
              <a:rPr lang="en-IN" dirty="0" smtClean="0"/>
              <a:t>Alopecia &amp; general dermatitis around the head &amp; neck is observed in cattle.</a:t>
            </a:r>
          </a:p>
          <a:p>
            <a:pPr>
              <a:buNone/>
            </a:pPr>
            <a:r>
              <a:rPr lang="en-IN" dirty="0" smtClean="0"/>
              <a:t>4. </a:t>
            </a:r>
            <a:r>
              <a:rPr lang="en-IN" b="1" dirty="0" smtClean="0"/>
              <a:t>Reproductive disorder: </a:t>
            </a:r>
            <a:r>
              <a:rPr lang="en-IN" dirty="0" smtClean="0"/>
              <a:t>Delay in sexual maturity due to Zn def. Bull &amp; cow remain infertile.</a:t>
            </a:r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IN" dirty="0" smtClean="0">
                <a:solidFill>
                  <a:srgbClr val="FF0000"/>
                </a:solidFill>
              </a:rPr>
              <a:t>ETIOLOGY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5760640"/>
          </a:xfrm>
        </p:spPr>
        <p:txBody>
          <a:bodyPr>
            <a:noAutofit/>
          </a:bodyPr>
          <a:lstStyle/>
          <a:p>
            <a:pPr algn="just"/>
            <a:r>
              <a:rPr lang="en-IN" sz="3600" dirty="0" smtClean="0"/>
              <a:t>Parakeratosis </a:t>
            </a:r>
            <a:r>
              <a:rPr lang="en-IN" sz="3600" dirty="0"/>
              <a:t>is a zinc-responsive dermatosis usually observed in 2- to 4-month-old swine. </a:t>
            </a:r>
            <a:r>
              <a:rPr lang="en-IN" sz="3600" dirty="0" smtClean="0"/>
              <a:t>The </a:t>
            </a:r>
            <a:r>
              <a:rPr lang="en-IN" sz="3600" dirty="0"/>
              <a:t>deficiency is usually caused by </a:t>
            </a:r>
            <a:r>
              <a:rPr lang="en-IN" sz="3600" dirty="0" smtClean="0"/>
              <a:t>feeding</a:t>
            </a:r>
          </a:p>
          <a:p>
            <a:pPr algn="just"/>
            <a:r>
              <a:rPr lang="en-IN" sz="3600" dirty="0" smtClean="0"/>
              <a:t> Excessive </a:t>
            </a:r>
            <a:r>
              <a:rPr lang="en-IN" sz="3600" dirty="0"/>
              <a:t>calcium; excessive phytic acid (sometimes present in soybean protein</a:t>
            </a:r>
            <a:r>
              <a:rPr lang="en-IN" sz="3600" dirty="0" smtClean="0"/>
              <a:t>) </a:t>
            </a:r>
            <a:r>
              <a:rPr lang="en-IN" sz="3600" dirty="0"/>
              <a:t>or a low concentration of essential fatty acids. </a:t>
            </a:r>
            <a:endParaRPr lang="en-IN" sz="3600" dirty="0" smtClean="0"/>
          </a:p>
          <a:p>
            <a:pPr algn="just"/>
            <a:r>
              <a:rPr lang="en-IN" sz="3600" dirty="0"/>
              <a:t>E</a:t>
            </a:r>
            <a:r>
              <a:rPr lang="en-IN" sz="3600" dirty="0" smtClean="0"/>
              <a:t>nteric </a:t>
            </a:r>
            <a:r>
              <a:rPr lang="en-IN" sz="3600" dirty="0"/>
              <a:t>pathogens or changes in intestinal flora can adversely influence zinc absorption.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IN" dirty="0" smtClean="0">
                <a:solidFill>
                  <a:srgbClr val="FF0000"/>
                </a:solidFill>
              </a:rPr>
              <a:t>PATHOGENESIS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80728"/>
            <a:ext cx="8712968" cy="5688632"/>
          </a:xfrm>
        </p:spPr>
        <p:txBody>
          <a:bodyPr>
            <a:normAutofit/>
          </a:bodyPr>
          <a:lstStyle/>
          <a:p>
            <a:pPr algn="just"/>
            <a:r>
              <a:rPr lang="en-IN" sz="4000" dirty="0" smtClean="0"/>
              <a:t>Zn is component of certain enzyme like carbonic anhydrase required for removal of Co2.</a:t>
            </a:r>
          </a:p>
          <a:p>
            <a:pPr algn="just"/>
            <a:r>
              <a:rPr lang="en-IN" sz="4000" dirty="0" smtClean="0"/>
              <a:t>Alkaline phosphatase required for phosphorylation, concerning lipid metabolism &amp; lactic dehydrogenase for the interconversion of pyruvic acid &amp; lactic acid</a:t>
            </a:r>
            <a:endParaRPr lang="en-IN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IN" dirty="0" smtClean="0">
                <a:solidFill>
                  <a:srgbClr val="FF0000"/>
                </a:solidFill>
              </a:rPr>
              <a:t>SYMPTOMS/SIGNS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08720"/>
            <a:ext cx="8712968" cy="5760640"/>
          </a:xfrm>
        </p:spPr>
        <p:txBody>
          <a:bodyPr>
            <a:normAutofit fontScale="92500" lnSpcReduction="20000"/>
          </a:bodyPr>
          <a:lstStyle/>
          <a:p>
            <a:r>
              <a:rPr lang="en-IN" dirty="0" smtClean="0"/>
              <a:t>Skin lesions </a:t>
            </a:r>
            <a:r>
              <a:rPr lang="en-IN" dirty="0"/>
              <a:t>and reduced growth rate. </a:t>
            </a:r>
            <a:endParaRPr lang="en-IN" dirty="0" smtClean="0"/>
          </a:p>
          <a:p>
            <a:r>
              <a:rPr lang="en-IN" dirty="0"/>
              <a:t>R</a:t>
            </a:r>
            <a:r>
              <a:rPr lang="en-IN" dirty="0" smtClean="0"/>
              <a:t>eddened </a:t>
            </a:r>
            <a:r>
              <a:rPr lang="en-IN" dirty="0"/>
              <a:t>macules and papules on the ventrolateral abdomen and medial surface of the </a:t>
            </a:r>
            <a:r>
              <a:rPr lang="en-IN" dirty="0" smtClean="0"/>
              <a:t>thighs </a:t>
            </a:r>
          </a:p>
          <a:p>
            <a:r>
              <a:rPr lang="en-IN" dirty="0" smtClean="0"/>
              <a:t>The </a:t>
            </a:r>
            <a:r>
              <a:rPr lang="en-IN" dirty="0"/>
              <a:t>lesions are slowly covered by thick, roughened scales and crusts. </a:t>
            </a:r>
            <a:endParaRPr lang="en-IN" dirty="0" smtClean="0"/>
          </a:p>
          <a:p>
            <a:r>
              <a:rPr lang="en-IN" dirty="0" smtClean="0"/>
              <a:t>More </a:t>
            </a:r>
            <a:r>
              <a:rPr lang="en-IN" dirty="0"/>
              <a:t>obvious lesions soon become apparent on the lower legs and on the dorsum. </a:t>
            </a:r>
            <a:endParaRPr lang="en-IN" dirty="0" smtClean="0"/>
          </a:p>
          <a:p>
            <a:r>
              <a:rPr lang="en-IN" dirty="0" smtClean="0"/>
              <a:t>Lesions </a:t>
            </a:r>
            <a:r>
              <a:rPr lang="en-IN" dirty="0"/>
              <a:t>sometimes can be seen around the eyes, ears, snout and tail and eventually may become generalized. </a:t>
            </a:r>
            <a:endParaRPr lang="en-IN" dirty="0" smtClean="0"/>
          </a:p>
          <a:p>
            <a:r>
              <a:rPr lang="en-IN" dirty="0"/>
              <a:t>S</a:t>
            </a:r>
            <a:r>
              <a:rPr lang="en-IN" dirty="0" smtClean="0"/>
              <a:t>kin </a:t>
            </a:r>
            <a:r>
              <a:rPr lang="en-IN" dirty="0"/>
              <a:t>are hyperkeratotic and there may be fissuring of the epidermis with secondary infection of the fissures.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2.4 - Pastern Lesions &amp; Keratinization Problems at Oregon State ..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276872"/>
            <a:ext cx="2800350" cy="24860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Pig Exploitation - Factory Farming - 23 - Animal Exploitation ..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844824"/>
            <a:ext cx="4743450" cy="3181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Overview of Pityriasis Rosea in Pigs - Integumentary System ..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11015"/>
            <a:ext cx="8784976" cy="63863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FA16 Food Animal Medicine E5 (Cvm, ophtho, derm, renal, anesthesia ..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2132856"/>
            <a:ext cx="5133975" cy="34385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>
                <a:solidFill>
                  <a:srgbClr val="FF0000"/>
                </a:solidFill>
              </a:rPr>
              <a:t>DIAGNOSIS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5069160"/>
          </a:xfrm>
        </p:spPr>
        <p:txBody>
          <a:bodyPr>
            <a:normAutofit/>
          </a:bodyPr>
          <a:lstStyle/>
          <a:p>
            <a:r>
              <a:rPr lang="en-IN" sz="4000" dirty="0" smtClean="0"/>
              <a:t>Clinical finding</a:t>
            </a:r>
          </a:p>
          <a:p>
            <a:r>
              <a:rPr lang="en-IN" sz="4000" dirty="0" smtClean="0"/>
              <a:t>History of diet</a:t>
            </a:r>
          </a:p>
          <a:p>
            <a:r>
              <a:rPr lang="en-IN" sz="4000" dirty="0" smtClean="0"/>
              <a:t>Estimation of Zn level(N.20-120 mg/dl)</a:t>
            </a:r>
          </a:p>
          <a:p>
            <a:r>
              <a:rPr lang="en-IN" sz="4000" dirty="0" smtClean="0"/>
              <a:t>Reduced alkaline phosphatase &amp; Carbonic anhydrase level in serum</a:t>
            </a:r>
          </a:p>
          <a:p>
            <a:endParaRPr lang="en-IN" sz="4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>
                <a:solidFill>
                  <a:srgbClr val="FF0000"/>
                </a:solidFill>
              </a:rPr>
              <a:t>DIFFERENTIAL DIAGNOSIS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5328592"/>
          </a:xfrm>
        </p:spPr>
        <p:txBody>
          <a:bodyPr>
            <a:normAutofit/>
          </a:bodyPr>
          <a:lstStyle/>
          <a:p>
            <a:r>
              <a:rPr lang="en-IN" sz="4000" dirty="0"/>
              <a:t>D</a:t>
            </a:r>
            <a:r>
              <a:rPr lang="en-IN" sz="4000" dirty="0" smtClean="0"/>
              <a:t>ifferentiated </a:t>
            </a:r>
            <a:r>
              <a:rPr lang="en-IN" sz="4000" dirty="0"/>
              <a:t>from sarcoptic </a:t>
            </a:r>
            <a:r>
              <a:rPr lang="en-IN" sz="4000" dirty="0" smtClean="0"/>
              <a:t>mange</a:t>
            </a:r>
          </a:p>
          <a:p>
            <a:r>
              <a:rPr lang="en-IN" sz="4000" dirty="0" smtClean="0"/>
              <a:t>Parakeratosis </a:t>
            </a:r>
            <a:r>
              <a:rPr lang="en-IN" sz="4000" dirty="0"/>
              <a:t>is </a:t>
            </a:r>
            <a:r>
              <a:rPr lang="en-IN" sz="4000" dirty="0" smtClean="0"/>
              <a:t>non pruritic </a:t>
            </a:r>
            <a:r>
              <a:rPr lang="en-IN" sz="4000" dirty="0"/>
              <a:t>whereas sarcoptic mange is pruritic</a:t>
            </a:r>
            <a:r>
              <a:rPr lang="en-IN" sz="4000" dirty="0" smtClean="0"/>
              <a:t>.</a:t>
            </a:r>
          </a:p>
          <a:p>
            <a:r>
              <a:rPr lang="en-IN" sz="4000" dirty="0" smtClean="0"/>
              <a:t>Pigs </a:t>
            </a:r>
            <a:r>
              <a:rPr lang="en-IN" sz="4000" dirty="0"/>
              <a:t>with </a:t>
            </a:r>
            <a:r>
              <a:rPr lang="en-IN" sz="4000" dirty="0" smtClean="0"/>
              <a:t>Parakeratosis </a:t>
            </a:r>
            <a:r>
              <a:rPr lang="en-IN" sz="4000" dirty="0"/>
              <a:t>will recover if excessive calcium is removed from the ration and it is properly supplemented with zinc. </a:t>
            </a:r>
            <a:endParaRPr lang="en-IN" sz="4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>
                <a:solidFill>
                  <a:srgbClr val="FF0000"/>
                </a:solidFill>
              </a:rPr>
              <a:t>TREATMENT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sz="4000" dirty="0" smtClean="0"/>
              <a:t>Ruminant:-2 gm Zinc sulphate orally for a week</a:t>
            </a:r>
          </a:p>
          <a:p>
            <a:endParaRPr lang="en-IN" sz="4000" dirty="0" smtClean="0"/>
          </a:p>
          <a:p>
            <a:r>
              <a:rPr lang="en-IN" sz="4000" dirty="0" smtClean="0"/>
              <a:t>Pig:- 2-4mg/kg </a:t>
            </a:r>
            <a:r>
              <a:rPr lang="en-IN" sz="4000" dirty="0" err="1" smtClean="0"/>
              <a:t>b.wt.orally</a:t>
            </a:r>
            <a:endParaRPr lang="en-IN" sz="4000" dirty="0" smtClean="0"/>
          </a:p>
          <a:p>
            <a:endParaRPr lang="en-IN" sz="4000" dirty="0" smtClean="0"/>
          </a:p>
          <a:p>
            <a:r>
              <a:rPr lang="en-IN" sz="4000" dirty="0" smtClean="0"/>
              <a:t>Dog:-100-200 mg Zinc sulphate</a:t>
            </a:r>
            <a:endParaRPr lang="en-IN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23528" y="1556792"/>
            <a:ext cx="849694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6600" b="1" i="1" dirty="0" smtClean="0">
                <a:solidFill>
                  <a:srgbClr val="00B0F0"/>
                </a:solidFill>
              </a:rPr>
              <a:t>THANK YOU </a:t>
            </a:r>
          </a:p>
          <a:p>
            <a:pPr algn="ctr"/>
            <a:r>
              <a:rPr lang="en-IN" sz="6600" b="1" i="1" dirty="0" smtClean="0">
                <a:solidFill>
                  <a:srgbClr val="00B0F0"/>
                </a:solidFill>
              </a:rPr>
              <a:t>FOR </a:t>
            </a:r>
          </a:p>
          <a:p>
            <a:pPr algn="ctr"/>
            <a:r>
              <a:rPr lang="en-IN" sz="6600" b="1" i="1" dirty="0" smtClean="0">
                <a:solidFill>
                  <a:srgbClr val="00B0F0"/>
                </a:solidFill>
              </a:rPr>
              <a:t>LISTENING</a:t>
            </a:r>
            <a:endParaRPr lang="en-IN" sz="6600" b="1" i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396</Words>
  <Application>Microsoft Office PowerPoint</Application>
  <PresentationFormat>On-screen Show (4:3)</PresentationFormat>
  <Paragraphs>50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Department of Veterinary  Medicine  Bihar Veterinary College, Patna – 800 014 (Bihar Animal Sciences University, Patna)</vt:lpstr>
      <vt:lpstr>INTRODUCTION</vt:lpstr>
      <vt:lpstr>INTRODUCTION</vt:lpstr>
      <vt:lpstr>ETIOLOGY</vt:lpstr>
      <vt:lpstr>PATHOGENESIS</vt:lpstr>
      <vt:lpstr>SYMPTOMS/SIGNS</vt:lpstr>
      <vt:lpstr>Slide 7</vt:lpstr>
      <vt:lpstr>Slide 8</vt:lpstr>
      <vt:lpstr>Slide 9</vt:lpstr>
      <vt:lpstr>Slide 10</vt:lpstr>
      <vt:lpstr>DIAGNOSIS</vt:lpstr>
      <vt:lpstr>DIFFERENTIAL DIAGNOSIS</vt:lpstr>
      <vt:lpstr>TREATMENT</vt:lpstr>
      <vt:lpstr>Slide 14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Department of Veterinary  Medicine  Bihar Veterinary College, Patna – 800 014 (Bihar Animal Sciences University, Patna)</dc:title>
  <dc:creator>HP</dc:creator>
  <cp:lastModifiedBy>HP</cp:lastModifiedBy>
  <cp:revision>19</cp:revision>
  <dcterms:created xsi:type="dcterms:W3CDTF">2020-05-29T10:14:01Z</dcterms:created>
  <dcterms:modified xsi:type="dcterms:W3CDTF">2020-05-29T13:06:46Z</dcterms:modified>
</cp:coreProperties>
</file>