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1" r:id="rId3"/>
    <p:sldId id="262" r:id="rId4"/>
    <p:sldId id="263" r:id="rId5"/>
    <p:sldId id="265" r:id="rId6"/>
    <p:sldId id="266" r:id="rId7"/>
    <p:sldId id="267" r:id="rId8"/>
    <p:sldId id="281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991676-77BB-43F8-BA5D-F09A9CDB48D9}" type="datetimeFigureOut">
              <a:rPr lang="en-US" smtClean="0"/>
              <a:t>5/29/2020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74C5D-0675-4858-A666-B3AA9C1227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795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2667000"/>
          </a:xfrm>
          <a:solidFill>
            <a:schemeClr val="accent2"/>
          </a:solidFill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PHOTOSENSITIZATION</a:t>
            </a:r>
            <a:br>
              <a:rPr lang="en-US" sz="36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600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</a:br>
            <a:endParaRPr lang="en-US" sz="3600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5181600"/>
            <a:ext cx="6400800" cy="137160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dirty="0">
                <a:solidFill>
                  <a:srgbClr val="FF0000"/>
                </a:solidFill>
                <a:latin typeface="Albertus" pitchFamily="34" charset="0"/>
              </a:rPr>
              <a:t>DR. SANJIV KUMAR</a:t>
            </a:r>
          </a:p>
          <a:p>
            <a:pPr algn="l"/>
            <a:r>
              <a:rPr lang="en-US" dirty="0">
                <a:solidFill>
                  <a:srgbClr val="FF0000"/>
                </a:solidFill>
                <a:latin typeface="Albertus" pitchFamily="34" charset="0"/>
              </a:rPr>
              <a:t>ASSTT. PROFESSOR,</a:t>
            </a:r>
          </a:p>
          <a:p>
            <a:pPr algn="l"/>
            <a:r>
              <a:rPr lang="en-US" dirty="0">
                <a:solidFill>
                  <a:srgbClr val="FF0000"/>
                </a:solidFill>
                <a:latin typeface="Albertus" pitchFamily="34" charset="0"/>
              </a:rPr>
              <a:t>DEPTT. OF PATHOLOGY, BVC, PATNA</a:t>
            </a:r>
          </a:p>
        </p:txBody>
      </p:sp>
    </p:spTree>
    <p:extLst>
      <p:ext uri="{BB962C8B-B14F-4D97-AF65-F5344CB8AC3E}">
        <p14:creationId xmlns:p14="http://schemas.microsoft.com/office/powerpoint/2010/main" val="257526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INTRODUCTION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activation of photodynamic chemicals on the skin by long wave length UV or occasionally by visible light.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Necrosis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and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edema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are produced in the exposed areas of skin of animals.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cellular damage by photosensitization is due to release of reactive oxygen species leading to mast cell degranulation and production of chemical mediators of inflammation.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6027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Factors necessary for photosensitization in animals</a:t>
            </a: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Oxygen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Sunlight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Photodynamic chemicals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Skin devoid of hair or wool and lacking pigments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5815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Types of photosensitization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220200" cy="4525963"/>
          </a:xfrm>
        </p:spPr>
        <p:txBody>
          <a:bodyPr>
            <a:normAutofit/>
          </a:bodyPr>
          <a:lstStyle/>
          <a:p>
            <a:pPr lvl="0">
              <a:lnSpc>
                <a:spcPct val="2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Type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I: Primary photosensitization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Type II: Abnormal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porphyrin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metabolism associated photosensitization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>
              <a:lnSpc>
                <a:spcPct val="2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Type III: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Hepatogenous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photosensitization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2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448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800" b="1" dirty="0">
                <a:solidFill>
                  <a:srgbClr val="FF0000"/>
                </a:solidFill>
              </a:rPr>
              <a:t>Type I: Primary Photosensitization</a:t>
            </a:r>
            <a:r>
              <a:rPr lang="en-US" sz="2800" dirty="0">
                <a:solidFill>
                  <a:srgbClr val="FF0000"/>
                </a:solidFill>
              </a:rPr>
              <a:t/>
            </a:r>
            <a:br>
              <a:rPr lang="en-US" sz="2800" dirty="0">
                <a:solidFill>
                  <a:srgbClr val="FF0000"/>
                </a:solidFill>
              </a:rPr>
            </a:br>
            <a:endParaRPr lang="en-US" sz="28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029200"/>
          </a:xfrm>
        </p:spPr>
        <p:txBody>
          <a:bodyPr>
            <a:noAutofit/>
          </a:bodyPr>
          <a:lstStyle/>
          <a:p>
            <a:pPr lvl="0" algn="just"/>
            <a:r>
              <a:rPr lang="en-IN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Causes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Plants containing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helianthrones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(e.g.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hypericine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in </a:t>
            </a:r>
            <a:r>
              <a:rPr lang="en-IN" sz="2400" i="1" dirty="0" err="1">
                <a:latin typeface="Times New Roman" pitchFamily="18" charset="0"/>
                <a:cs typeface="Times New Roman" pitchFamily="18" charset="0"/>
              </a:rPr>
              <a:t>Hypericum</a:t>
            </a:r>
            <a:r>
              <a:rPr lang="en-IN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i="1" dirty="0" err="1">
                <a:latin typeface="Times New Roman" pitchFamily="18" charset="0"/>
                <a:cs typeface="Times New Roman" pitchFamily="18" charset="0"/>
              </a:rPr>
              <a:t>perforatum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fagopyrin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in </a:t>
            </a:r>
            <a:r>
              <a:rPr lang="en-IN" sz="2400" i="1" dirty="0" err="1">
                <a:latin typeface="Times New Roman" pitchFamily="18" charset="0"/>
                <a:cs typeface="Times New Roman" pitchFamily="18" charset="0"/>
              </a:rPr>
              <a:t>Fagopyrum</a:t>
            </a:r>
            <a:r>
              <a:rPr lang="en-IN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i="1" dirty="0" err="1">
                <a:latin typeface="Times New Roman" pitchFamily="18" charset="0"/>
                <a:cs typeface="Times New Roman" pitchFamily="18" charset="0"/>
              </a:rPr>
              <a:t>esculentum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) and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furocoumarin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pigments (e.g. </a:t>
            </a:r>
            <a:r>
              <a:rPr lang="en-IN" sz="2400" i="1" dirty="0" err="1">
                <a:latin typeface="Times New Roman" pitchFamily="18" charset="0"/>
                <a:cs typeface="Times New Roman" pitchFamily="18" charset="0"/>
              </a:rPr>
              <a:t>Cymopterus</a:t>
            </a:r>
            <a:r>
              <a:rPr lang="en-IN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i="1" dirty="0" err="1">
                <a:latin typeface="Times New Roman" pitchFamily="18" charset="0"/>
                <a:cs typeface="Times New Roman" pitchFamily="18" charset="0"/>
              </a:rPr>
              <a:t>watsonii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and</a:t>
            </a:r>
            <a:r>
              <a:rPr lang="en-IN" sz="2400" i="1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IN" sz="2400" i="1" dirty="0" err="1">
                <a:latin typeface="Times New Roman" pitchFamily="18" charset="0"/>
                <a:cs typeface="Times New Roman" pitchFamily="18" charset="0"/>
              </a:rPr>
              <a:t>Ammi</a:t>
            </a:r>
            <a:r>
              <a:rPr lang="en-IN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i="1" dirty="0" err="1">
                <a:latin typeface="Times New Roman" pitchFamily="18" charset="0"/>
                <a:cs typeface="Times New Roman" pitchFamily="18" charset="0"/>
              </a:rPr>
              <a:t>majus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tetracyclines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and sulphonamides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Phytotoxins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from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furocoumarin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plants exposed to fungi or other injury may be absorbed into skin which reacts with UV light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Phenothiazine is converted into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photoreactive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compound when bypasses the liver, reaches the skin causing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photodermatitis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on exposure to sunlight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865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Type II: Abnormal </a:t>
            </a:r>
            <a:r>
              <a:rPr lang="en-IN" sz="2400" b="1" dirty="0" err="1">
                <a:solidFill>
                  <a:srgbClr val="FF0000"/>
                </a:solidFill>
              </a:rPr>
              <a:t>porphyrin</a:t>
            </a:r>
            <a:r>
              <a:rPr lang="en-IN" sz="2400" b="1" dirty="0">
                <a:solidFill>
                  <a:srgbClr val="FF0000"/>
                </a:solidFill>
              </a:rPr>
              <a:t> metabolism associated photosensitization</a:t>
            </a: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Due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to inherited enzyme deficiency, abnormal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porphyrin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photodynamic metabolic products like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uroporphyrin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protoporphyrin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accumulate in blood and tissues. 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uroporphyrin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also causes discolouration of bone known as “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osteohaemochromatosis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” and teeth called “pink teeth”.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Examples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Bovine congenital porphyria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>
              <a:lnSpc>
                <a:spcPct val="150000"/>
              </a:lnSpc>
            </a:pP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Bovine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haematopoetic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protoporphyria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9334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2400" b="1" dirty="0">
                <a:solidFill>
                  <a:srgbClr val="FF0000"/>
                </a:solidFill>
              </a:rPr>
              <a:t>Type III: </a:t>
            </a:r>
            <a:r>
              <a:rPr lang="en-IN" sz="2400" b="1" dirty="0" err="1">
                <a:solidFill>
                  <a:srgbClr val="FF0000"/>
                </a:solidFill>
              </a:rPr>
              <a:t>Hepatogenous</a:t>
            </a:r>
            <a:r>
              <a:rPr lang="en-IN" sz="2400" b="1" dirty="0">
                <a:solidFill>
                  <a:srgbClr val="FF0000"/>
                </a:solidFill>
              </a:rPr>
              <a:t> photosensitization</a:t>
            </a:r>
            <a:r>
              <a:rPr lang="en-US" sz="2400" dirty="0">
                <a:solidFill>
                  <a:srgbClr val="FF0000"/>
                </a:solidFill>
              </a:rPr>
              <a:t/>
            </a:r>
            <a:br>
              <a:rPr lang="en-US" sz="2400" dirty="0">
                <a:solidFill>
                  <a:srgbClr val="FF0000"/>
                </a:solidFill>
              </a:rPr>
            </a:b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143000"/>
            <a:ext cx="8229600" cy="4953000"/>
          </a:xfrm>
        </p:spPr>
        <p:txBody>
          <a:bodyPr>
            <a:noAutofit/>
          </a:bodyPr>
          <a:lstStyle/>
          <a:p>
            <a:pPr lvl="0" algn="just"/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Hepatogenous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photosensitization is caused by impaired hepatic capacity to excrete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phylloerythrin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derived from chlorophyll degradation in the alimentary tract, mainly affecting herbivores.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/>
            <a:r>
              <a:rPr lang="en-IN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Causes</a:t>
            </a:r>
            <a:endParaRPr lang="en-U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Hepatocellular damage or injury (Toxic hepatitis due to </a:t>
            </a:r>
            <a:r>
              <a:rPr lang="en-IN" sz="2400" i="1" dirty="0">
                <a:latin typeface="Times New Roman" pitchFamily="18" charset="0"/>
                <a:cs typeface="Times New Roman" pitchFamily="18" charset="0"/>
              </a:rPr>
              <a:t>Lantana </a:t>
            </a:r>
            <a:r>
              <a:rPr lang="en-IN" sz="2400" i="1" dirty="0" err="1">
                <a:latin typeface="Times New Roman" pitchFamily="18" charset="0"/>
                <a:cs typeface="Times New Roman" pitchFamily="18" charset="0"/>
              </a:rPr>
              <a:t>camara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 </a:t>
            </a:r>
            <a:r>
              <a:rPr lang="en-IN" sz="2400" i="1" dirty="0" err="1">
                <a:latin typeface="Times New Roman" pitchFamily="18" charset="0"/>
                <a:cs typeface="Times New Roman" pitchFamily="18" charset="0"/>
              </a:rPr>
              <a:t>Tribulus</a:t>
            </a:r>
            <a:r>
              <a:rPr lang="en-IN" sz="24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i="1" dirty="0" err="1">
                <a:latin typeface="Times New Roman" pitchFamily="18" charset="0"/>
                <a:cs typeface="Times New Roman" pitchFamily="18" charset="0"/>
              </a:rPr>
              <a:t>terrestris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plants producing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pyrrolizidine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alkaloids,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sporidesmins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Inherited hepatic defects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Biliary obstruction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Infection: Leptospirosis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1" algn="just"/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Chemicals: CCl</a:t>
            </a:r>
            <a:r>
              <a:rPr lang="en-IN" sz="24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 poisoning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360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019800"/>
          </a:xfrm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spcAft>
                <a:spcPts val="1200"/>
              </a:spcAft>
            </a:pP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Gross pathology, 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hairless, non-pigmented skin exposed to sun light 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shows erythema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edema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blisters, exudation, necrosis and sloughing of necrotic tissue.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lvl="0" algn="just">
              <a:lnSpc>
                <a:spcPct val="150000"/>
              </a:lnSpc>
              <a:spcAft>
                <a:spcPts val="1200"/>
              </a:spcAft>
            </a:pPr>
            <a:r>
              <a:rPr lang="en-IN" sz="2400" b="1" dirty="0">
                <a:latin typeface="Times New Roman" pitchFamily="18" charset="0"/>
                <a:cs typeface="Times New Roman" pitchFamily="18" charset="0"/>
              </a:rPr>
              <a:t>Histopathology, 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coagulative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necrosis of epidermis,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subepidermal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vesiculation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, swelling of endothelial cells,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fibrinoid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 degeneration and thrombosis of blood vessels leading to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edema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lvl="0" algn="just">
              <a:lnSpc>
                <a:spcPct val="150000"/>
              </a:lnSpc>
              <a:spcAft>
                <a:spcPts val="1200"/>
              </a:spcAft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Secondary bacterial infection culminate in sloughing of epidermis and </a:t>
            </a:r>
            <a:r>
              <a:rPr lang="en-IN" sz="2400" dirty="0" err="1">
                <a:latin typeface="Times New Roman" pitchFamily="18" charset="0"/>
                <a:cs typeface="Times New Roman" pitchFamily="18" charset="0"/>
              </a:rPr>
              <a:t>adnexae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150000"/>
              </a:lnSpc>
              <a:spcAft>
                <a:spcPts val="1200"/>
              </a:spcAft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06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227</Words>
  <Application>Microsoft Office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  PHOTOSENSITIZATION  </vt:lpstr>
      <vt:lpstr>INTRODUCTION</vt:lpstr>
      <vt:lpstr>Factors necessary for photosensitization in animals </vt:lpstr>
      <vt:lpstr>Types of photosensitization </vt:lpstr>
      <vt:lpstr>Type I: Primary Photosensitization </vt:lpstr>
      <vt:lpstr>Type II: Abnormal porphyrin metabolism associated photosensitization </vt:lpstr>
      <vt:lpstr>Type III: Hepatogenous photosensitization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PC</dc:creator>
  <cp:lastModifiedBy>PC</cp:lastModifiedBy>
  <cp:revision>18</cp:revision>
  <dcterms:created xsi:type="dcterms:W3CDTF">2006-08-16T00:00:00Z</dcterms:created>
  <dcterms:modified xsi:type="dcterms:W3CDTF">2020-05-29T11:54:47Z</dcterms:modified>
</cp:coreProperties>
</file>