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56" r:id="rId3"/>
    <p:sldId id="257" r:id="rId4"/>
    <p:sldId id="259" r:id="rId5"/>
    <p:sldId id="260" r:id="rId6"/>
    <p:sldId id="262" r:id="rId7"/>
    <p:sldId id="258" r:id="rId8"/>
    <p:sldId id="263" r:id="rId9"/>
    <p:sldId id="264" r:id="rId10"/>
    <p:sldId id="265" r:id="rId11"/>
    <p:sldId id="261"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3" d="100"/>
          <a:sy n="73" d="100"/>
        </p:scale>
        <p:origin x="-113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6/10/2020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l"/>
            <a:r>
              <a:rPr lang="en-US" sz="3200" b="1" dirty="0" smtClean="0">
                <a:solidFill>
                  <a:srgbClr val="FF0000"/>
                </a:solidFill>
              </a:rPr>
              <a:t>HISTOLOGY OF GENITAL ORGANS </a:t>
            </a:r>
            <a:r>
              <a:rPr lang="en-US" sz="3200" b="1" dirty="0" smtClean="0">
                <a:solidFill>
                  <a:srgbClr val="FF0000"/>
                </a:solidFill>
              </a:rPr>
              <a:t>PART-3</a:t>
            </a:r>
            <a:endParaRPr lang="en-US" sz="3200" b="1"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400" dirty="0" smtClean="0"/>
              <a:t>Follicle along with corpus </a:t>
            </a:r>
            <a:r>
              <a:rPr lang="en-US" sz="2400" dirty="0" err="1" smtClean="0"/>
              <a:t>leuteum</a:t>
            </a:r>
            <a:endParaRPr lang="en-US" sz="2400" dirty="0"/>
          </a:p>
        </p:txBody>
      </p:sp>
      <p:pic>
        <p:nvPicPr>
          <p:cNvPr id="4" name="Content Placeholder 3" descr="ovary 3.jpg"/>
          <p:cNvPicPr>
            <a:picLocks noGrp="1" noChangeAspect="1"/>
          </p:cNvPicPr>
          <p:nvPr>
            <p:ph idx="1"/>
          </p:nvPr>
        </p:nvPicPr>
        <p:blipFill>
          <a:blip r:embed="rId2" cstate="print"/>
          <a:stretch>
            <a:fillRect/>
          </a:stretch>
        </p:blipFill>
        <p:spPr>
          <a:xfrm>
            <a:off x="914400" y="1600200"/>
            <a:ext cx="7315200" cy="4495800"/>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6095999"/>
          </a:xfrm>
        </p:spPr>
        <p:txBody>
          <a:bodyPr>
            <a:normAutofit/>
          </a:bodyPr>
          <a:lstStyle/>
          <a:p>
            <a:pPr algn="l"/>
            <a:r>
              <a:rPr lang="en-US" sz="2800" b="1" i="1" dirty="0" smtClean="0"/>
              <a:t>Primordial </a:t>
            </a:r>
            <a:r>
              <a:rPr lang="en-US" sz="2800" b="1" i="1" dirty="0" smtClean="0"/>
              <a:t>follicles </a:t>
            </a:r>
            <a:r>
              <a:rPr lang="en-US" sz="2800" dirty="0" smtClean="0"/>
              <a:t>are </a:t>
            </a:r>
            <a:r>
              <a:rPr lang="en-US" sz="2800" dirty="0" smtClean="0"/>
              <a:t>located in the cortex just beneath tunica </a:t>
            </a:r>
            <a:r>
              <a:rPr lang="en-US" sz="2800" dirty="0" err="1" smtClean="0"/>
              <a:t>albuginea</a:t>
            </a:r>
            <a:r>
              <a:rPr lang="en-US" sz="2800" dirty="0" smtClean="0"/>
              <a:t>. One layer of flattened follicular cells surround the </a:t>
            </a:r>
            <a:r>
              <a:rPr lang="en-US" sz="2800" dirty="0" err="1" smtClean="0"/>
              <a:t>oocyte</a:t>
            </a:r>
            <a:r>
              <a:rPr lang="en-US" sz="2800" dirty="0" smtClean="0"/>
              <a:t> (about 30 µm in diameter). The nucleus of the </a:t>
            </a:r>
            <a:r>
              <a:rPr lang="en-US" sz="2800" dirty="0" err="1" smtClean="0"/>
              <a:t>oocyte</a:t>
            </a:r>
            <a:r>
              <a:rPr lang="en-US" sz="2800" dirty="0" smtClean="0"/>
              <a:t> is positioned eccentric in the cell. It appears very light and contains a prominent nucleolus.</a:t>
            </a:r>
            <a:br>
              <a:rPr lang="en-US" sz="2800" dirty="0" smtClean="0"/>
            </a:br>
            <a:r>
              <a:rPr lang="en-US" sz="2800" dirty="0" smtClean="0"/>
              <a:t>Most organelles of the </a:t>
            </a:r>
            <a:r>
              <a:rPr lang="en-US" sz="2800" dirty="0" err="1" smtClean="0"/>
              <a:t>oocyte</a:t>
            </a:r>
            <a:r>
              <a:rPr lang="en-US" sz="2800" dirty="0" smtClean="0"/>
              <a:t> aggregate in the centre of the cell, where they form the </a:t>
            </a:r>
            <a:r>
              <a:rPr lang="en-US" sz="2800" i="1" dirty="0" err="1" smtClean="0"/>
              <a:t>vitelline</a:t>
            </a:r>
            <a:r>
              <a:rPr lang="en-US" sz="2800" i="1" dirty="0" smtClean="0"/>
              <a:t> body</a:t>
            </a:r>
            <a:r>
              <a:rPr lang="en-US" sz="2800" dirty="0" smtClean="0"/>
              <a:t> </a:t>
            </a:r>
            <a:endParaRPr lang="en-US"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400" dirty="0" smtClean="0"/>
              <a:t>Theca cells</a:t>
            </a:r>
            <a:endParaRPr lang="en-US" sz="2400" dirty="0"/>
          </a:p>
        </p:txBody>
      </p:sp>
      <p:pic>
        <p:nvPicPr>
          <p:cNvPr id="4" name="Content Placeholder 3" descr="ovary 4.jpg"/>
          <p:cNvPicPr>
            <a:picLocks noGrp="1" noChangeAspect="1"/>
          </p:cNvPicPr>
          <p:nvPr>
            <p:ph idx="1"/>
          </p:nvPr>
        </p:nvPicPr>
        <p:blipFill>
          <a:blip r:embed="rId2"/>
          <a:stretch>
            <a:fillRect/>
          </a:stretch>
        </p:blipFill>
        <p:spPr>
          <a:xfrm>
            <a:off x="838200" y="1828800"/>
            <a:ext cx="7467600" cy="4343400"/>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1676399"/>
          </a:xfrm>
        </p:spPr>
        <p:txBody>
          <a:bodyPr>
            <a:normAutofit/>
          </a:bodyPr>
          <a:lstStyle/>
          <a:p>
            <a:pPr algn="l"/>
            <a:r>
              <a:rPr lang="en-US" sz="3200" dirty="0" smtClean="0">
                <a:solidFill>
                  <a:srgbClr val="FF0000"/>
                </a:solidFill>
              </a:rPr>
              <a:t>Female reproductive organ</a:t>
            </a:r>
            <a:r>
              <a:rPr lang="en-US" sz="3200" dirty="0" smtClean="0"/>
              <a:t/>
            </a:r>
            <a:br>
              <a:rPr lang="en-US" sz="3200" dirty="0" smtClean="0"/>
            </a:br>
            <a:r>
              <a:rPr lang="en-US" sz="3200" dirty="0" smtClean="0">
                <a:solidFill>
                  <a:srgbClr val="00B0F0"/>
                </a:solidFill>
              </a:rPr>
              <a:t>Ovary</a:t>
            </a:r>
            <a:endParaRPr lang="en-US" sz="3200" dirty="0">
              <a:solidFill>
                <a:srgbClr val="00B0F0"/>
              </a:solidFill>
            </a:endParaRPr>
          </a:p>
        </p:txBody>
      </p:sp>
      <p:sp>
        <p:nvSpPr>
          <p:cNvPr id="3" name="Subtitle 2"/>
          <p:cNvSpPr>
            <a:spLocks noGrp="1"/>
          </p:cNvSpPr>
          <p:nvPr>
            <p:ph type="subTitle" idx="1"/>
          </p:nvPr>
        </p:nvSpPr>
        <p:spPr>
          <a:xfrm>
            <a:off x="609600" y="1752600"/>
            <a:ext cx="8077200" cy="4572000"/>
          </a:xfrm>
        </p:spPr>
        <p:txBody>
          <a:bodyPr>
            <a:normAutofit fontScale="85000" lnSpcReduction="10000"/>
          </a:bodyPr>
          <a:lstStyle/>
          <a:p>
            <a:pPr algn="l"/>
            <a:r>
              <a:rPr lang="en-US" sz="2800" dirty="0" smtClean="0"/>
              <a:t> Anatomy: Ovaries, Uterine Tubes, Uterus, Vagina, and Vulva Ovaries – two </a:t>
            </a:r>
          </a:p>
          <a:p>
            <a:pPr marL="514350" indent="-514350" algn="l">
              <a:buAutoNum type="arabicPeriod"/>
            </a:pPr>
            <a:r>
              <a:rPr lang="en-US" sz="2800" dirty="0" smtClean="0"/>
              <a:t>Paired glands that provide for the development of </a:t>
            </a:r>
            <a:r>
              <a:rPr lang="en-US" sz="2800" dirty="0" err="1" smtClean="0"/>
              <a:t>oocytes</a:t>
            </a:r>
            <a:endParaRPr lang="en-US" sz="2800" dirty="0" smtClean="0"/>
          </a:p>
          <a:p>
            <a:pPr marL="514350" indent="-514350" algn="l">
              <a:buAutoNum type="arabicPeriod"/>
            </a:pPr>
            <a:r>
              <a:rPr lang="en-US" sz="2800" dirty="0" smtClean="0"/>
              <a:t> Production of hormones </a:t>
            </a:r>
          </a:p>
          <a:p>
            <a:pPr marL="514350" indent="-514350" algn="l">
              <a:buAutoNum type="arabicPeriod"/>
            </a:pPr>
            <a:r>
              <a:rPr lang="en-US" sz="2800" dirty="0" smtClean="0"/>
              <a:t> Suspended from the dorsal wall to the abdomen by the </a:t>
            </a:r>
            <a:r>
              <a:rPr lang="en-US" sz="2800" dirty="0" err="1" smtClean="0"/>
              <a:t>mesovarium</a:t>
            </a:r>
            <a:r>
              <a:rPr lang="en-US" sz="2800" dirty="0" smtClean="0"/>
              <a:t> a. part of the broad ligament </a:t>
            </a:r>
          </a:p>
          <a:p>
            <a:pPr marL="514350" indent="-514350" algn="l">
              <a:buAutoNum type="arabicPeriod"/>
            </a:pPr>
            <a:r>
              <a:rPr lang="en-US" sz="2800" dirty="0" smtClean="0"/>
              <a:t> Easily manipulated by rectal palpation </a:t>
            </a:r>
          </a:p>
          <a:p>
            <a:pPr marL="514350" indent="-514350" algn="l">
              <a:buAutoNum type="arabicPeriod"/>
            </a:pPr>
            <a:r>
              <a:rPr lang="en-US" sz="2800" dirty="0" smtClean="0"/>
              <a:t> Almond-shaped in most species - Bean-shaped in horse – Berry-shaped in the sow</a:t>
            </a:r>
          </a:p>
          <a:p>
            <a:pPr marL="514350" indent="-514350" algn="l">
              <a:buAutoNum type="arabicPeriod"/>
            </a:pPr>
            <a:r>
              <a:rPr lang="en-US" sz="2800" dirty="0" smtClean="0"/>
              <a:t>  Ovulation – release of </a:t>
            </a:r>
            <a:r>
              <a:rPr lang="en-US" sz="2800" dirty="0" err="1" smtClean="0"/>
              <a:t>oocyte</a:t>
            </a:r>
            <a:r>
              <a:rPr lang="en-US" sz="2800" dirty="0" smtClean="0"/>
              <a:t> occurs over the entire surface in most species a. in the horse they are confined to one site – Ovulation </a:t>
            </a:r>
            <a:r>
              <a:rPr lang="en-US" sz="2800" dirty="0" err="1" smtClean="0"/>
              <a:t>Fossa</a:t>
            </a:r>
            <a:r>
              <a:rPr lang="en-US" sz="2800" dirty="0" smtClean="0"/>
              <a:t> (indentation)</a:t>
            </a:r>
            <a:endParaRPr 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smtClean="0"/>
              <a:t>Ovary with follicle</a:t>
            </a:r>
            <a:endParaRPr lang="en-US" sz="2800" dirty="0"/>
          </a:p>
        </p:txBody>
      </p:sp>
      <p:pic>
        <p:nvPicPr>
          <p:cNvPr id="4" name="Content Placeholder 3" descr="Ovary 1.jpg"/>
          <p:cNvPicPr>
            <a:picLocks noGrp="1" noChangeAspect="1"/>
          </p:cNvPicPr>
          <p:nvPr>
            <p:ph idx="1"/>
          </p:nvPr>
        </p:nvPicPr>
        <p:blipFill>
          <a:blip r:embed="rId2"/>
          <a:stretch>
            <a:fillRect/>
          </a:stretch>
        </p:blipFill>
        <p:spPr>
          <a:xfrm>
            <a:off x="533400" y="1752600"/>
            <a:ext cx="8153400" cy="4495800"/>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609600"/>
            <a:ext cx="8382000" cy="6019799"/>
          </a:xfrm>
        </p:spPr>
        <p:txBody>
          <a:bodyPr>
            <a:normAutofit fontScale="90000"/>
          </a:bodyPr>
          <a:lstStyle/>
          <a:p>
            <a:pPr>
              <a:buFont typeface="Wingdings" pitchFamily="2" charset="2"/>
              <a:buChar char="Ø"/>
            </a:pPr>
            <a:r>
              <a:rPr lang="en-US" sz="2800" dirty="0" smtClean="0"/>
              <a:t>The ovaries have </a:t>
            </a:r>
            <a:r>
              <a:rPr lang="en-US" sz="2800" i="1" dirty="0" smtClean="0"/>
              <a:t>two functions - "production" and ovulation</a:t>
            </a:r>
            <a:br>
              <a:rPr lang="en-US" sz="2800" i="1" dirty="0" smtClean="0"/>
            </a:br>
            <a:r>
              <a:rPr lang="en-US" sz="2800" i="1" dirty="0" smtClean="0"/>
              <a:t>and </a:t>
            </a:r>
            <a:r>
              <a:rPr lang="en-US" sz="2800" i="1" dirty="0" err="1" smtClean="0"/>
              <a:t>oocytes</a:t>
            </a:r>
            <a:r>
              <a:rPr lang="en-US" sz="2800" i="1" dirty="0" smtClean="0"/>
              <a:t> and the production and secretion of hormones</a:t>
            </a:r>
            <a:r>
              <a:rPr lang="en-US" sz="2800" dirty="0" smtClean="0"/>
              <a:t>.</a:t>
            </a:r>
            <a:br>
              <a:rPr lang="en-US" sz="2800" dirty="0" smtClean="0"/>
            </a:br>
            <a:r>
              <a:rPr lang="en-US" sz="2800" dirty="0" smtClean="0"/>
              <a:t> The ovary is attached to the broad ligament by a short fold of peritoneum, called the </a:t>
            </a:r>
            <a:r>
              <a:rPr lang="en-US" sz="2800" i="1" dirty="0" err="1" smtClean="0"/>
              <a:t>mesovarium</a:t>
            </a:r>
            <a:r>
              <a:rPr lang="en-US" sz="2800" dirty="0" smtClean="0"/>
              <a:t> (or ligament of the ovary), through which vessels and nerves pass to the ovary and enter it at the </a:t>
            </a:r>
            <a:r>
              <a:rPr lang="en-US" sz="2800" dirty="0" err="1" smtClean="0"/>
              <a:t>hilus</a:t>
            </a:r>
            <a:r>
              <a:rPr lang="en-US" sz="2800" dirty="0" smtClean="0"/>
              <a:t> of the ovary.</a:t>
            </a:r>
            <a:br>
              <a:rPr lang="en-US" sz="2800" dirty="0" smtClean="0"/>
            </a:br>
            <a:r>
              <a:rPr lang="en-US" sz="2800" dirty="0" smtClean="0"/>
              <a:t>The surface of the ovary is covered by a single layer of cuboidal epithelium, also called </a:t>
            </a:r>
            <a:r>
              <a:rPr lang="en-US" sz="2800" i="1" dirty="0" smtClean="0"/>
              <a:t>germinal epithelium</a:t>
            </a:r>
            <a:r>
              <a:rPr lang="en-US" sz="2800" dirty="0" smtClean="0"/>
              <a:t>. It is continuous with the peritoneal </a:t>
            </a:r>
            <a:r>
              <a:rPr lang="en-US" sz="2800" dirty="0" err="1" smtClean="0"/>
              <a:t>mesothelium</a:t>
            </a:r>
            <a:r>
              <a:rPr lang="en-US" sz="2800" dirty="0" smtClean="0"/>
              <a:t>. Fibrous connective tissue forms a thin capsule, the </a:t>
            </a:r>
            <a:r>
              <a:rPr lang="en-US" sz="2800" i="1" dirty="0" smtClean="0"/>
              <a:t>tunica </a:t>
            </a:r>
            <a:r>
              <a:rPr lang="en-US" sz="2800" i="1" dirty="0" err="1" smtClean="0"/>
              <a:t>albuginea</a:t>
            </a:r>
            <a:r>
              <a:rPr lang="en-US" sz="2800" dirty="0" smtClean="0"/>
              <a:t>, immediately beneath the epithelium.</a:t>
            </a:r>
            <a:br>
              <a:rPr lang="en-US" sz="2800" dirty="0" smtClean="0"/>
            </a:br>
            <a:r>
              <a:rPr lang="en-US" sz="2800" b="1" dirty="0" smtClean="0"/>
              <a:t/>
            </a:r>
            <a:br>
              <a:rPr lang="en-US" sz="2800" b="1" dirty="0" smtClean="0"/>
            </a:br>
            <a:endParaRPr lang="en-US"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6324599"/>
          </a:xfrm>
        </p:spPr>
        <p:txBody>
          <a:bodyPr>
            <a:normAutofit/>
          </a:bodyPr>
          <a:lstStyle/>
          <a:p>
            <a:r>
              <a:rPr lang="en-US" sz="2800" dirty="0" smtClean="0"/>
              <a:t>Like so many other organs the ovary is divided into an outer </a:t>
            </a:r>
            <a:r>
              <a:rPr lang="en-US" sz="2800" i="1" dirty="0" smtClean="0"/>
              <a:t>cortex</a:t>
            </a:r>
            <a:r>
              <a:rPr lang="en-US" sz="2800" dirty="0" smtClean="0"/>
              <a:t> and an inner </a:t>
            </a:r>
            <a:r>
              <a:rPr lang="en-US" sz="2800" i="1" dirty="0" smtClean="0"/>
              <a:t>medulla</a:t>
            </a:r>
            <a:r>
              <a:rPr lang="en-US" sz="2800" dirty="0" smtClean="0"/>
              <a:t>. The cortex consists of a very cellular connective tissue </a:t>
            </a:r>
            <a:r>
              <a:rPr lang="en-US" sz="2800" dirty="0" err="1" smtClean="0"/>
              <a:t>stroma</a:t>
            </a:r>
            <a:r>
              <a:rPr lang="en-US" sz="2800" dirty="0" smtClean="0"/>
              <a:t> in which the ovarian follicles are embedded. The medulla is composed of loose connective tissue, which contains blood vessels and nerves.</a:t>
            </a:r>
            <a:r>
              <a:rPr lang="en-US" dirty="0" smtClean="0"/>
              <a:t/>
            </a:r>
            <a:br>
              <a:rPr lang="en-US" dirty="0" smtClean="0"/>
            </a:br>
            <a:r>
              <a:rPr lang="en-US" sz="3200" b="1" dirty="0" smtClean="0"/>
              <a:t>Ovarian Follicles</a:t>
            </a:r>
            <a:br>
              <a:rPr lang="en-US" sz="3200" b="1" dirty="0" smtClean="0"/>
            </a:br>
            <a:r>
              <a:rPr lang="en-US" sz="3200" dirty="0" smtClean="0"/>
              <a:t> Ovarian follicles consist of one </a:t>
            </a:r>
            <a:r>
              <a:rPr lang="en-US" sz="3200" dirty="0" err="1" smtClean="0"/>
              <a:t>oocyte</a:t>
            </a:r>
            <a:r>
              <a:rPr lang="en-US" sz="3200" dirty="0" smtClean="0"/>
              <a:t> and surrounding </a:t>
            </a:r>
            <a:r>
              <a:rPr lang="en-US" sz="3200" i="1" dirty="0" smtClean="0"/>
              <a:t>follicular cells</a:t>
            </a:r>
            <a:r>
              <a:rPr lang="en-US" sz="3200" dirty="0" smtClean="0"/>
              <a:t>. Follicular development can be divided into a number of stages.</a:t>
            </a:r>
            <a:endParaRPr lang="en-US" sz="3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6019799"/>
          </a:xfrm>
        </p:spPr>
        <p:txBody>
          <a:bodyPr>
            <a:normAutofit/>
          </a:bodyPr>
          <a:lstStyle/>
          <a:p>
            <a:pPr algn="l">
              <a:buFont typeface="Wingdings" pitchFamily="2" charset="2"/>
              <a:buChar char="Ø"/>
            </a:pPr>
            <a:r>
              <a:rPr lang="en-US" sz="2400" dirty="0" smtClean="0"/>
              <a:t>The</a:t>
            </a:r>
            <a:r>
              <a:rPr lang="en-US" sz="2400" b="1" i="1" dirty="0" smtClean="0"/>
              <a:t> primary </a:t>
            </a:r>
            <a:r>
              <a:rPr lang="en-US" sz="2400" b="1" i="1" dirty="0" err="1" smtClean="0"/>
              <a:t>follicle</a:t>
            </a:r>
            <a:r>
              <a:rPr lang="en-US" sz="2400" dirty="0" err="1" smtClean="0"/>
              <a:t>is</a:t>
            </a:r>
            <a:r>
              <a:rPr lang="en-US" sz="2400" dirty="0" smtClean="0"/>
              <a:t> </a:t>
            </a:r>
            <a:r>
              <a:rPr lang="en-US" sz="2400" dirty="0" smtClean="0"/>
              <a:t>are the first morphological stage that marks the onset of follicular maturation </a:t>
            </a:r>
            <a:br>
              <a:rPr lang="en-US" sz="2400" dirty="0" smtClean="0"/>
            </a:br>
            <a:r>
              <a:rPr lang="en-US" sz="2400" dirty="0" smtClean="0"/>
              <a:t>The previously flattened cell surrounding the </a:t>
            </a:r>
            <a:r>
              <a:rPr lang="en-US" sz="2400" dirty="0" err="1" smtClean="0"/>
              <a:t>oocyte</a:t>
            </a:r>
            <a:r>
              <a:rPr lang="en-US" sz="2400" dirty="0" smtClean="0"/>
              <a:t> now form a cuboidal or columnar epithelium surrounding the </a:t>
            </a:r>
            <a:r>
              <a:rPr lang="en-US" sz="2400" dirty="0" err="1" smtClean="0"/>
              <a:t>oocyte</a:t>
            </a:r>
            <a:r>
              <a:rPr lang="en-US" sz="2400" dirty="0" smtClean="0"/>
              <a:t>. </a:t>
            </a:r>
            <a:br>
              <a:rPr lang="en-US" sz="2400" dirty="0" smtClean="0"/>
            </a:br>
            <a:r>
              <a:rPr lang="en-US" sz="2400" dirty="0" smtClean="0"/>
              <a:t>Their cytoplasm may have a granular appearance, and they are for this reason also called </a:t>
            </a:r>
            <a:r>
              <a:rPr lang="en-US" sz="2400" i="1" dirty="0" err="1" smtClean="0"/>
              <a:t>granulosa</a:t>
            </a:r>
            <a:r>
              <a:rPr lang="en-US" sz="2400" i="1" dirty="0" smtClean="0"/>
              <a:t> cells</a:t>
            </a:r>
            <a:r>
              <a:rPr lang="en-US" sz="2400" dirty="0" smtClean="0"/>
              <a:t>.</a:t>
            </a:r>
            <a:br>
              <a:rPr lang="en-US" sz="2400" dirty="0" smtClean="0"/>
            </a:br>
            <a:r>
              <a:rPr lang="en-US" sz="2400" dirty="0" smtClean="0"/>
              <a:t> The continued proliferation of these cells will result in the formation of a stratified epithelium (with a distinct basement membrane) surrounding the </a:t>
            </a:r>
            <a:r>
              <a:rPr lang="en-US" sz="2400" dirty="0" err="1" smtClean="0"/>
              <a:t>oocyte</a:t>
            </a:r>
            <a:r>
              <a:rPr lang="en-US" sz="2400" dirty="0" smtClean="0"/>
              <a:t>.</a:t>
            </a:r>
            <a:br>
              <a:rPr lang="en-US" sz="2400" dirty="0" smtClean="0"/>
            </a:br>
            <a:r>
              <a:rPr lang="en-US" sz="2400" dirty="0" smtClean="0"/>
              <a:t> The </a:t>
            </a:r>
            <a:r>
              <a:rPr lang="en-US" sz="2400" i="1" dirty="0" err="1" smtClean="0"/>
              <a:t>zona</a:t>
            </a:r>
            <a:r>
              <a:rPr lang="en-US" sz="2400" i="1" dirty="0" smtClean="0"/>
              <a:t> </a:t>
            </a:r>
            <a:r>
              <a:rPr lang="en-US" sz="2400" i="1" dirty="0" err="1" smtClean="0"/>
              <a:t>pellucida</a:t>
            </a:r>
            <a:r>
              <a:rPr lang="en-US" sz="2400" dirty="0" smtClean="0"/>
              <a:t> (</a:t>
            </a:r>
            <a:r>
              <a:rPr lang="en-US" sz="2400" dirty="0" err="1" smtClean="0"/>
              <a:t>glycoproteins</a:t>
            </a:r>
            <a:r>
              <a:rPr lang="en-US" sz="2400" dirty="0" smtClean="0"/>
              <a:t> between </a:t>
            </a:r>
            <a:r>
              <a:rPr lang="en-US" sz="2400" dirty="0" err="1" smtClean="0"/>
              <a:t>interdigitating</a:t>
            </a:r>
            <a:r>
              <a:rPr lang="en-US" sz="2400" dirty="0" smtClean="0"/>
              <a:t> processes of </a:t>
            </a:r>
            <a:r>
              <a:rPr lang="en-US" sz="2400" dirty="0" err="1" smtClean="0"/>
              <a:t>oocyte</a:t>
            </a:r>
            <a:r>
              <a:rPr lang="en-US" sz="2400" dirty="0" smtClean="0"/>
              <a:t> and </a:t>
            </a:r>
            <a:r>
              <a:rPr lang="en-US" sz="2400" dirty="0" err="1" smtClean="0"/>
              <a:t>granulosa</a:t>
            </a:r>
            <a:r>
              <a:rPr lang="en-US" sz="2400" dirty="0" smtClean="0"/>
              <a:t> cells) becomes visible. </a:t>
            </a:r>
            <a:r>
              <a:rPr lang="en-US" sz="2400" dirty="0" err="1" smtClean="0"/>
              <a:t>Parenchymal</a:t>
            </a:r>
            <a:r>
              <a:rPr lang="en-US" sz="2400" dirty="0" smtClean="0"/>
              <a:t> cells of the ovary surrounding the growing follicle become </a:t>
            </a:r>
            <a:r>
              <a:rPr lang="en-US" sz="2400" dirty="0" err="1" smtClean="0"/>
              <a:t>organised</a:t>
            </a:r>
            <a:r>
              <a:rPr lang="en-US" sz="2400" dirty="0" smtClean="0"/>
              <a:t> in concentric sheaths, the </a:t>
            </a:r>
            <a:r>
              <a:rPr lang="en-US" sz="2400" i="1" dirty="0" smtClean="0"/>
              <a:t>theca </a:t>
            </a:r>
            <a:r>
              <a:rPr lang="en-US" sz="2400" i="1" dirty="0" err="1" smtClean="0"/>
              <a:t>folliculi</a:t>
            </a:r>
            <a:r>
              <a:rPr lang="en-US" sz="2400" dirty="0" smtClean="0"/>
              <a:t>.</a:t>
            </a:r>
            <a:br>
              <a:rPr lang="en-US" sz="2400" dirty="0" smtClean="0"/>
            </a:br>
            <a:endParaRPr lang="en-US"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err="1" smtClean="0"/>
              <a:t>Oocyte</a:t>
            </a:r>
            <a:r>
              <a:rPr lang="en-US" sz="2400" dirty="0" smtClean="0"/>
              <a:t> surrounded by cells</a:t>
            </a:r>
            <a:endParaRPr lang="en-US" sz="2400" dirty="0"/>
          </a:p>
        </p:txBody>
      </p:sp>
      <p:pic>
        <p:nvPicPr>
          <p:cNvPr id="4" name="Content Placeholder 3" descr="ovary 2.jpg"/>
          <p:cNvPicPr>
            <a:picLocks noGrp="1" noChangeAspect="1"/>
          </p:cNvPicPr>
          <p:nvPr>
            <p:ph idx="1"/>
          </p:nvPr>
        </p:nvPicPr>
        <p:blipFill>
          <a:blip r:embed="rId2"/>
          <a:stretch>
            <a:fillRect/>
          </a:stretch>
        </p:blipFill>
        <p:spPr>
          <a:xfrm>
            <a:off x="1066800" y="1676400"/>
            <a:ext cx="7162800" cy="4572000"/>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a:spLocks noGrp="1"/>
          </p:cNvSpPr>
          <p:nvPr>
            <p:ph type="ctrTitle"/>
          </p:nvPr>
        </p:nvSpPr>
        <p:spPr>
          <a:xfrm>
            <a:off x="685800" y="762000"/>
            <a:ext cx="7772400" cy="5715000"/>
          </a:xfrm>
        </p:spPr>
        <p:txBody>
          <a:bodyPr>
            <a:noAutofit/>
          </a:bodyPr>
          <a:lstStyle/>
          <a:p>
            <a:pPr algn="l"/>
            <a:r>
              <a:rPr lang="en-US" sz="2400" b="1" i="1" dirty="0" smtClean="0"/>
              <a:t>Secondary follicle are s</a:t>
            </a:r>
            <a:r>
              <a:rPr lang="en-US" sz="2400" dirty="0" smtClean="0"/>
              <a:t>mall fluid-filled spaces become visible between the </a:t>
            </a:r>
            <a:r>
              <a:rPr lang="en-US" sz="2400" dirty="0" err="1" smtClean="0"/>
              <a:t>granulosa</a:t>
            </a:r>
            <a:r>
              <a:rPr lang="en-US" sz="2400" dirty="0" smtClean="0"/>
              <a:t> cells as the follicle reaches a diameter of about 400 µm. </a:t>
            </a:r>
            <a:br>
              <a:rPr lang="en-US" sz="2400" dirty="0" smtClean="0"/>
            </a:br>
            <a:r>
              <a:rPr lang="en-US" sz="2400" dirty="0" smtClean="0"/>
              <a:t>These spaces enlarge and fuse to form the </a:t>
            </a:r>
            <a:r>
              <a:rPr lang="en-US" sz="2400" i="1" dirty="0" smtClean="0"/>
              <a:t>follicular </a:t>
            </a:r>
            <a:r>
              <a:rPr lang="en-US" sz="2400" i="1" dirty="0" err="1" smtClean="0"/>
              <a:t>antrum</a:t>
            </a:r>
            <a:r>
              <a:rPr lang="en-US" sz="2400" i="1" dirty="0" smtClean="0"/>
              <a:t>, which is the defining feature of the secondary follicle</a:t>
            </a:r>
            <a:r>
              <a:rPr lang="en-US" sz="2400" dirty="0" smtClean="0"/>
              <a:t>. </a:t>
            </a:r>
            <a:br>
              <a:rPr lang="en-US" sz="2400" dirty="0" smtClean="0"/>
            </a:br>
            <a:r>
              <a:rPr lang="en-US" sz="2400" dirty="0" smtClean="0"/>
              <a:t>The </a:t>
            </a:r>
            <a:r>
              <a:rPr lang="en-US" sz="2400" dirty="0" err="1" smtClean="0"/>
              <a:t>oocyte</a:t>
            </a:r>
            <a:r>
              <a:rPr lang="en-US" sz="2400" dirty="0" smtClean="0"/>
              <a:t> is now located eccentric in the follicle in the </a:t>
            </a:r>
            <a:r>
              <a:rPr lang="en-US" sz="2400" i="1" dirty="0" smtClean="0"/>
              <a:t>cumulus </a:t>
            </a:r>
            <a:r>
              <a:rPr lang="en-US" sz="2400" i="1" dirty="0" err="1" smtClean="0"/>
              <a:t>oophorus</a:t>
            </a:r>
            <a:r>
              <a:rPr lang="en-US" sz="2400" dirty="0" smtClean="0"/>
              <a:t>, where it is surrounded by </a:t>
            </a:r>
            <a:r>
              <a:rPr lang="en-US" sz="2400" dirty="0" err="1" smtClean="0"/>
              <a:t>granulosa</a:t>
            </a:r>
            <a:r>
              <a:rPr lang="en-US" sz="2400" dirty="0" smtClean="0"/>
              <a:t> cells. </a:t>
            </a:r>
            <a:br>
              <a:rPr lang="en-US" sz="2400" dirty="0" smtClean="0"/>
            </a:br>
            <a:r>
              <a:rPr lang="en-US" sz="2400" dirty="0" smtClean="0"/>
              <a:t>The theca </a:t>
            </a:r>
            <a:r>
              <a:rPr lang="en-US" sz="2400" dirty="0" err="1" smtClean="0"/>
              <a:t>folliculi</a:t>
            </a:r>
            <a:r>
              <a:rPr lang="en-US" sz="2400" dirty="0" smtClean="0"/>
              <a:t> differentiates with the continued growth of the follicle into a </a:t>
            </a:r>
            <a:r>
              <a:rPr lang="en-US" sz="2400" i="1" dirty="0" smtClean="0"/>
              <a:t>theca </a:t>
            </a:r>
            <a:r>
              <a:rPr lang="en-US" sz="2400" i="1" dirty="0" err="1" smtClean="0"/>
              <a:t>interna</a:t>
            </a:r>
            <a:r>
              <a:rPr lang="en-US" sz="2400" dirty="0" smtClean="0"/>
              <a:t> and a </a:t>
            </a:r>
            <a:r>
              <a:rPr lang="en-US" sz="2400" i="1" dirty="0" smtClean="0"/>
              <a:t>theca </a:t>
            </a:r>
            <a:r>
              <a:rPr lang="en-US" sz="2400" i="1" dirty="0" err="1" smtClean="0"/>
              <a:t>externa</a:t>
            </a:r>
            <a:r>
              <a:rPr lang="en-US" sz="2400" dirty="0" smtClean="0"/>
              <a:t>. </a:t>
            </a:r>
            <a:r>
              <a:rPr lang="en-US" sz="2400" dirty="0" err="1" smtClean="0"/>
              <a:t>Vascularization</a:t>
            </a:r>
            <a:r>
              <a:rPr lang="en-US" sz="2400" dirty="0" smtClean="0"/>
              <a:t> of the theca </a:t>
            </a:r>
            <a:r>
              <a:rPr lang="en-US" sz="2400" dirty="0" err="1" smtClean="0"/>
              <a:t>interna</a:t>
            </a:r>
            <a:r>
              <a:rPr lang="en-US" sz="2400" dirty="0" smtClean="0"/>
              <a:t> improves, and the spindle-shaped or polyhedral cells in this layer start to produce </a:t>
            </a:r>
            <a:r>
              <a:rPr lang="en-US" sz="2400" i="1" dirty="0" err="1" smtClean="0"/>
              <a:t>oestrogens</a:t>
            </a:r>
            <a:r>
              <a:rPr lang="en-US" sz="2400" dirty="0" smtClean="0"/>
              <a:t>. </a:t>
            </a:r>
            <a:br>
              <a:rPr lang="en-US" sz="2400" dirty="0" smtClean="0"/>
            </a:br>
            <a:r>
              <a:rPr lang="en-US" sz="2400" dirty="0" smtClean="0"/>
              <a:t>The theca </a:t>
            </a:r>
            <a:r>
              <a:rPr lang="en-US" sz="2400" dirty="0" err="1" smtClean="0"/>
              <a:t>externa</a:t>
            </a:r>
            <a:r>
              <a:rPr lang="en-US" sz="2400" dirty="0" smtClean="0"/>
              <a:t> retains the characteristics of a highly cellular connective tissue with smooth muscle cells. </a:t>
            </a:r>
            <a:br>
              <a:rPr lang="en-US" sz="2400" dirty="0" smtClean="0"/>
            </a:br>
            <a:endParaRPr lang="en-US"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6172199"/>
          </a:xfrm>
        </p:spPr>
        <p:txBody>
          <a:bodyPr>
            <a:normAutofit/>
          </a:bodyPr>
          <a:lstStyle/>
          <a:p>
            <a:pPr algn="l">
              <a:buFont typeface="Wingdings" pitchFamily="2" charset="2"/>
              <a:buChar char="Ø"/>
            </a:pPr>
            <a:r>
              <a:rPr lang="en-US" sz="2400" b="1" i="1" dirty="0" smtClean="0"/>
              <a:t>The mature or tertiary or </a:t>
            </a:r>
            <a:r>
              <a:rPr lang="en-US" sz="2400" b="1" i="1" dirty="0" err="1" smtClean="0"/>
              <a:t>preovulatory</a:t>
            </a:r>
            <a:r>
              <a:rPr lang="en-US" sz="2400" b="1" i="1" dirty="0" smtClean="0"/>
              <a:t> or </a:t>
            </a:r>
            <a:r>
              <a:rPr lang="en-US" sz="2400" b="1" i="1" dirty="0" err="1" smtClean="0"/>
              <a:t>Graafian</a:t>
            </a:r>
            <a:r>
              <a:rPr lang="en-US" sz="2400" b="1" i="1" dirty="0" smtClean="0"/>
              <a:t> </a:t>
            </a:r>
            <a:r>
              <a:rPr lang="en-US" sz="2400" b="1" i="1" dirty="0" smtClean="0"/>
              <a:t>follicle </a:t>
            </a:r>
            <a:r>
              <a:rPr lang="en-US" sz="2400" dirty="0" smtClean="0"/>
              <a:t>increases </a:t>
            </a:r>
            <a:r>
              <a:rPr lang="en-US" sz="2400" dirty="0" smtClean="0"/>
              <a:t>further in size </a:t>
            </a:r>
            <a:br>
              <a:rPr lang="en-US" sz="2400" dirty="0" smtClean="0"/>
            </a:br>
            <a:r>
              <a:rPr lang="en-US" sz="2400" dirty="0" smtClean="0"/>
              <a:t> The </a:t>
            </a:r>
            <a:r>
              <a:rPr lang="en-US" sz="2400" dirty="0" err="1" smtClean="0"/>
              <a:t>Graafian</a:t>
            </a:r>
            <a:r>
              <a:rPr lang="en-US" sz="2400" dirty="0" smtClean="0"/>
              <a:t> follicle forms a small "bump" on the surface of the ovary, the </a:t>
            </a:r>
            <a:r>
              <a:rPr lang="en-US" sz="2400" i="1" dirty="0" smtClean="0"/>
              <a:t>stigma</a:t>
            </a:r>
            <a:r>
              <a:rPr lang="en-US" sz="2400" dirty="0" smtClean="0"/>
              <a:t> (or macula </a:t>
            </a:r>
            <a:r>
              <a:rPr lang="en-US" sz="2400" dirty="0" err="1" smtClean="0"/>
              <a:t>pellucida</a:t>
            </a:r>
            <a:r>
              <a:rPr lang="en-US" sz="2400" dirty="0" smtClean="0"/>
              <a:t>). </a:t>
            </a:r>
            <a:br>
              <a:rPr lang="en-US" sz="2400" dirty="0" smtClean="0"/>
            </a:br>
            <a:r>
              <a:rPr lang="en-US" sz="2400" dirty="0" smtClean="0"/>
              <a:t>The stigma is </a:t>
            </a:r>
            <a:r>
              <a:rPr lang="en-US" sz="2400" dirty="0" err="1" smtClean="0"/>
              <a:t>characterised</a:t>
            </a:r>
            <a:r>
              <a:rPr lang="en-US" sz="2400" dirty="0" smtClean="0"/>
              <a:t> by a thinning of the capsule and a progressive restriction of the blood flow to it. Prior to ovulation the cumulus </a:t>
            </a:r>
            <a:r>
              <a:rPr lang="en-US" sz="2400" dirty="0" err="1" smtClean="0"/>
              <a:t>oophorus</a:t>
            </a:r>
            <a:r>
              <a:rPr lang="en-US" sz="2400" dirty="0" smtClean="0"/>
              <a:t> separates from the follicular wall. </a:t>
            </a:r>
            <a:br>
              <a:rPr lang="en-US" sz="2400" dirty="0" smtClean="0"/>
            </a:br>
            <a:r>
              <a:rPr lang="en-US" sz="2400" dirty="0" smtClean="0"/>
              <a:t>The </a:t>
            </a:r>
            <a:r>
              <a:rPr lang="en-US" sz="2400" dirty="0" err="1" smtClean="0"/>
              <a:t>oocyte</a:t>
            </a:r>
            <a:r>
              <a:rPr lang="en-US" sz="2400" dirty="0" smtClean="0"/>
              <a:t> is now floating freely in the follicular </a:t>
            </a:r>
            <a:r>
              <a:rPr lang="en-US" sz="2400" dirty="0" err="1" smtClean="0"/>
              <a:t>antrum</a:t>
            </a:r>
            <a:r>
              <a:rPr lang="en-US" sz="2400" dirty="0" smtClean="0"/>
              <a:t>. It is still surrounded by </a:t>
            </a:r>
            <a:r>
              <a:rPr lang="en-US" sz="2400" dirty="0" err="1" smtClean="0"/>
              <a:t>granulosa</a:t>
            </a:r>
            <a:r>
              <a:rPr lang="en-US" sz="2400" dirty="0" smtClean="0"/>
              <a:t> cells which form the </a:t>
            </a:r>
            <a:r>
              <a:rPr lang="en-US" sz="2400" i="1" dirty="0" smtClean="0"/>
              <a:t>corona </a:t>
            </a:r>
            <a:r>
              <a:rPr lang="en-US" sz="2400" i="1" dirty="0" err="1" smtClean="0"/>
              <a:t>radiata</a:t>
            </a:r>
            <a:r>
              <a:rPr lang="en-US" sz="2400" dirty="0" smtClean="0"/>
              <a:t>. </a:t>
            </a:r>
            <a:br>
              <a:rPr lang="en-US" sz="2400" dirty="0" smtClean="0"/>
            </a:br>
            <a:r>
              <a:rPr lang="en-US" sz="2400" dirty="0" smtClean="0"/>
              <a:t>The follicle finally ruptures at the stigma and the </a:t>
            </a:r>
            <a:r>
              <a:rPr lang="en-US" sz="2400" dirty="0" err="1" smtClean="0"/>
              <a:t>oocyte</a:t>
            </a:r>
            <a:r>
              <a:rPr lang="en-US" sz="2400" dirty="0" smtClean="0"/>
              <a:t> is released from the ovary.</a:t>
            </a:r>
            <a:br>
              <a:rPr lang="en-US" sz="2400" dirty="0" smtClean="0"/>
            </a:br>
            <a:endParaRPr lang="en-US"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TotalTime>
  <Words>209</Words>
  <Application>Microsoft Office PowerPoint</Application>
  <PresentationFormat>On-screen Show (4:3)</PresentationFormat>
  <Paragraphs>19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HISTOLOGY OF GENITAL ORGANS PART-3</vt:lpstr>
      <vt:lpstr>Female reproductive organ Ovary</vt:lpstr>
      <vt:lpstr>Ovary with follicle</vt:lpstr>
      <vt:lpstr>The ovaries have two functions - "production" and ovulation and oocytes and the production and secretion of hormones.  The ovary is attached to the broad ligament by a short fold of peritoneum, called the mesovarium (or ligament of the ovary), through which vessels and nerves pass to the ovary and enter it at the hilus of the ovary. The surface of the ovary is covered by a single layer of cuboidal epithelium, also called germinal epithelium. It is continuous with the peritoneal mesothelium. Fibrous connective tissue forms a thin capsule, the tunica albuginea, immediately beneath the epithelium.  </vt:lpstr>
      <vt:lpstr>Like so many other organs the ovary is divided into an outer cortex and an inner medulla. The cortex consists of a very cellular connective tissue stroma in which the ovarian follicles are embedded. The medulla is composed of loose connective tissue, which contains blood vessels and nerves. Ovarian Follicles  Ovarian follicles consist of one oocyte and surrounding follicular cells. Follicular development can be divided into a number of stages.</vt:lpstr>
      <vt:lpstr>The primary follicleis are the first morphological stage that marks the onset of follicular maturation  The previously flattened cell surrounding the oocyte now form a cuboidal or columnar epithelium surrounding the oocyte.  Their cytoplasm may have a granular appearance, and they are for this reason also called granulosa cells.  The continued proliferation of these cells will result in the formation of a stratified epithelium (with a distinct basement membrane) surrounding the oocyte.  The zona pellucida (glycoproteins between interdigitating processes of oocyte and granulosa cells) becomes visible. Parenchymal cells of the ovary surrounding the growing follicle become organised in concentric sheaths, the theca folliculi. </vt:lpstr>
      <vt:lpstr>Oocyte surrounded by cells</vt:lpstr>
      <vt:lpstr>Secondary follicle are small fluid-filled spaces become visible between the granulosa cells as the follicle reaches a diameter of about 400 µm.  These spaces enlarge and fuse to form the follicular antrum, which is the defining feature of the secondary follicle.  The oocyte is now located eccentric in the follicle in the cumulus oophorus, where it is surrounded by granulosa cells.  The theca folliculi differentiates with the continued growth of the follicle into a theca interna and a theca externa. Vascularization of the theca interna improves, and the spindle-shaped or polyhedral cells in this layer start to produce oestrogens.  The theca externa retains the characteristics of a highly cellular connective tissue with smooth muscle cells.  </vt:lpstr>
      <vt:lpstr>The mature or tertiary or preovulatory or Graafian follicle increases further in size   The Graafian follicle forms a small "bump" on the surface of the ovary, the stigma (or macula pellucida).  The stigma is characterised by a thinning of the capsule and a progressive restriction of the blood flow to it. Prior to ovulation the cumulus oophorus separates from the follicular wall.  The oocyte is now floating freely in the follicular antrum. It is still surrounded by granulosa cells which form the corona radiata.  The follicle finally ruptures at the stigma and the oocyte is released from the ovary. </vt:lpstr>
      <vt:lpstr>Follicle along with corpus leuteum</vt:lpstr>
      <vt:lpstr>Primordial follicles are located in the cortex just beneath tunica albuginea. One layer of flattened follicular cells surround the oocyte (about 30 µm in diameter). The nucleus of the oocyte is positioned eccentric in the cell. It appears very light and contains a prominent nucleolus. Most organelles of the oocyte aggregate in the centre of the cell, where they form the vitelline body </vt:lpstr>
      <vt:lpstr>Theca cells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Female reproductive organ Ovary</dc:title>
  <dc:creator>user</dc:creator>
  <cp:lastModifiedBy>user</cp:lastModifiedBy>
  <cp:revision>10</cp:revision>
  <dcterms:created xsi:type="dcterms:W3CDTF">2006-08-16T00:00:00Z</dcterms:created>
  <dcterms:modified xsi:type="dcterms:W3CDTF">2020-06-10T15:51:00Z</dcterms:modified>
</cp:coreProperties>
</file>