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3" r:id="rId18"/>
    <p:sldId id="272" r:id="rId19"/>
    <p:sldId id="274" r:id="rId20"/>
    <p:sldId id="275" r:id="rId21"/>
    <p:sldId id="276" r:id="rId22"/>
    <p:sldId id="277" r:id="rId2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72" d="100"/>
          <a:sy n="72" d="100"/>
        </p:scale>
        <p:origin x="660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981C26F-B6AA-426C-8E8D-A6B876A093A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588540EE-047D-4D3D-84C3-FD0841072D1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DEB8169-BAAB-4FBC-BB98-11D2B626F7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2835D3C-078C-4641-A12A-75BFA7698D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ED6A89A-6911-4855-AF70-5949488003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6923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5287BB-B51A-4D4B-92CA-8FDF2F336E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48AD6F1-1CA8-4A71-9B67-1AADFF58741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E17A721-44B8-4B2C-9603-D5204D1A07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9D9833B-2184-460F-87C0-055C62A457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7E49CE8-F453-4D51-A7FC-2FDBF77E77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717235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34988B-2404-462E-A45F-FA5BDD216B0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21396F8-8A19-4F2D-9EC1-8DF14D18247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FE613F-DB48-4A85-A9BA-DA3DD6065E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EA386B6-B5A1-4EE7-B41A-47D75AAF73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E42F2B6-6F29-42F3-9062-37F0A54C9D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4715865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CB4502-1983-4B92-B10D-D1E155E647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2E700-0322-4070-95FB-A692AED54FE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95EC62E-0B82-475C-A330-9CF3F885B6A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35EE0B1-1564-48CE-BE16-387A5A0C88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275AE6A-21B5-4E0B-BFA9-685180D501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574C624-ADCC-4A13-A723-4738921302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1295352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CD6EA0-3B9C-495B-A713-9AAD4FA69D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7F4DFAC-5758-4E80-A802-637D8EE658D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F68A044-2BCA-4EA8-9D66-D69CCD8585A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89E294F-D46E-4155-8AF7-30752B9984A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EB7B78F-44E3-4FB4-AD81-184D561F4E8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5541B73-17E3-40A0-BCA1-44908B3F62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4A8963D-08D7-4DCF-9F41-FDAE2CFF3F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6F36FAA-2977-44B6-869E-DE5F5BBEB4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402931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A9AF869-25B7-454F-8118-7FB3E66F63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48B9030-1B75-4077-9EF1-9B0BC9877A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763D31D-C7D4-4ED6-92E8-957698D428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CFB8DA3-3392-4AFD-9311-A0D281FEB3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9011327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6F0F0F4-41DD-44B4-982A-60014864CE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A3F7670-DFF4-4DED-B6B9-792C17DF2A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9256256-A655-4D74-8073-ACEF6982D4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4778478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2C577E-BDA2-4B9E-9142-BF6DEAEBFE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0751485-13C8-4177-B418-277D55C95A5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9F85317-ED6D-4367-9822-C312E39D848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B954011-C639-48BB-9CDE-5605FB3A96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30F3804-8E42-4F24-B598-4FD6E18F43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BA614BA-C5DA-4C43-8CD3-B4F8193D9A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66705754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BA2C3A-0781-4689-811B-67DC0C48F9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52A8863-DEC4-4463-868C-662E074D474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3A2657E-70F2-4F80-B2D9-FF5746CEFB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ACB2C72-6046-4AAC-ADC3-73448B85E79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C1AD255-1F9F-47D5-B38C-96D9D216ED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A6BE648-0906-45FC-95EE-F2AD06DEF6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70400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1EC991-EEF3-4FE3-8CCF-086AE20DB2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C0D678B-B382-4FDA-B099-832DEF99426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3DB38E-F623-42A3-85AD-AE16179F75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20F4DFA-BA96-4544-89A0-32637C74D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88EA58E-43D0-4B5E-BC2A-A38C81B918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0704071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74C8F53C-3934-45F0-8B3C-72D81513C82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511C862-7D60-4E82-A9FB-AF4D39B7C2C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288604E-1587-4E2C-AB24-D376CFA100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A7EEEAB-A88B-4724-909B-1E14DB75680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AB4438E-D824-43FD-9218-91E9B47FEA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9588002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C307CDE-2FF3-434B-A720-48E08D1694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8AD79FD-E5B7-447D-B451-48A3EB43140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0407950-DAFB-49B6-A55B-9C4298436DD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8E3EE9C-3BC4-428F-9A39-66C22C7E7C12}" type="datetimeFigureOut">
              <a:rPr lang="en-IN" smtClean="0"/>
              <a:t>13-06-2020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759024A-EA09-4B11-96B3-359AE494B45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887F855-A210-4A11-974B-28AB02B9E10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26DB510-60F2-4B5A-8DC4-98BC45B3307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640646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537FA6-FE58-4CE6-9AF4-BD0C5B8583B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0" y="0"/>
            <a:ext cx="12192000" cy="2544417"/>
          </a:xfrm>
        </p:spPr>
        <p:txBody>
          <a:bodyPr/>
          <a:lstStyle/>
          <a:p>
            <a:r>
              <a:rPr lang="en-US" dirty="0">
                <a:solidFill>
                  <a:srgbClr val="00B050"/>
                </a:solidFill>
              </a:rPr>
              <a:t>Preservation of Raw Milk</a:t>
            </a:r>
            <a:br>
              <a:rPr lang="en-US" dirty="0">
                <a:solidFill>
                  <a:srgbClr val="00B050"/>
                </a:solidFill>
              </a:rPr>
            </a:br>
            <a:r>
              <a:rPr lang="en-US" dirty="0">
                <a:solidFill>
                  <a:srgbClr val="00B050"/>
                </a:solidFill>
              </a:rPr>
              <a:t>LPT- 608</a:t>
            </a:r>
            <a:endParaRPr lang="en-IN" dirty="0">
              <a:solidFill>
                <a:srgbClr val="00B050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9AB7200-04FD-4443-8EBD-89384C3D156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0" y="3602038"/>
            <a:ext cx="12192000" cy="3255962"/>
          </a:xfrm>
        </p:spPr>
        <p:txBody>
          <a:bodyPr>
            <a:normAutofit/>
          </a:bodyPr>
          <a:lstStyle/>
          <a:p>
            <a:r>
              <a:rPr lang="en-US" sz="2800" dirty="0">
                <a:solidFill>
                  <a:srgbClr val="0070C0"/>
                </a:solidFill>
              </a:rPr>
              <a:t>                                                 By-</a:t>
            </a:r>
          </a:p>
          <a:p>
            <a:r>
              <a:rPr lang="en-US" sz="2800" dirty="0">
                <a:solidFill>
                  <a:srgbClr val="0070C0"/>
                </a:solidFill>
              </a:rPr>
              <a:t>                                                                                          </a:t>
            </a:r>
            <a:r>
              <a:rPr lang="en-US" sz="2800" dirty="0" err="1">
                <a:solidFill>
                  <a:srgbClr val="0070C0"/>
                </a:solidFill>
              </a:rPr>
              <a:t>Dr.SUSHMA</a:t>
            </a:r>
            <a:r>
              <a:rPr lang="en-US" sz="2800" dirty="0">
                <a:solidFill>
                  <a:srgbClr val="0070C0"/>
                </a:solidFill>
              </a:rPr>
              <a:t> KUMARI</a:t>
            </a:r>
          </a:p>
          <a:p>
            <a:r>
              <a:rPr lang="en-US" sz="2800" dirty="0">
                <a:solidFill>
                  <a:srgbClr val="0070C0"/>
                </a:solidFill>
              </a:rPr>
              <a:t>                                                                                 ASST. PROF., DEPT. OF LPT,BVC</a:t>
            </a:r>
          </a:p>
          <a:p>
            <a:r>
              <a:rPr lang="en-US" sz="2800" dirty="0">
                <a:solidFill>
                  <a:srgbClr val="0070C0"/>
                </a:solidFill>
              </a:rPr>
              <a:t>                                                                             BIHAR ANIMAL SCIENCES UNIVERSITY</a:t>
            </a:r>
            <a:endParaRPr lang="en-IN" sz="2800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0801806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EE6BEB-EFB3-4E90-A67B-7FECCFE06F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"/>
            <a:ext cx="11353800" cy="1272208"/>
          </a:xfrm>
        </p:spPr>
        <p:txBody>
          <a:bodyPr/>
          <a:lstStyle/>
          <a:p>
            <a:r>
              <a:rPr lang="en-US" dirty="0"/>
              <a:t>Methods of Milk Preservation</a:t>
            </a:r>
            <a:endParaRPr lang="en-IN" dirty="0"/>
          </a:p>
        </p:txBody>
      </p:sp>
      <p:pic>
        <p:nvPicPr>
          <p:cNvPr id="1026" name="Picture 2" descr=" Pasteurization is a process of heating a food,&#10;which is usually a liquid(milk), to a specific&#10;temperature for a predefin...">
            <a:extLst>
              <a:ext uri="{FF2B5EF4-FFF2-40B4-BE49-F238E27FC236}">
                <a16:creationId xmlns:a16="http://schemas.microsoft.com/office/drawing/2014/main" id="{C711B567-A14C-4567-B1D9-AFAC5ECF076A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79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341649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A74B54-8E6B-4AAD-AE5C-A7C4ECD4C67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2050" name="Picture 2">
            <a:extLst>
              <a:ext uri="{FF2B5EF4-FFF2-40B4-BE49-F238E27FC236}">
                <a16:creationId xmlns:a16="http://schemas.microsoft.com/office/drawing/2014/main" id="{979EF436-6B98-4206-8F36-9A9892D77FE1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"/>
            <a:ext cx="12192000" cy="68751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240642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602FBB-3E32-4DE0-B6B6-1456845414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3074" name="Picture 2" descr="1&#10;• Low Temperature, Long Time(LTLT method)&#10;2&#10;• High Temperature, Short Time(HTST method)&#10;3&#10;• Ultra High Temperature Paste...">
            <a:extLst>
              <a:ext uri="{FF2B5EF4-FFF2-40B4-BE49-F238E27FC236}">
                <a16:creationId xmlns:a16="http://schemas.microsoft.com/office/drawing/2014/main" id="{FFD8329B-564F-4459-B6D0-CF80FEC3A320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682"/>
            <a:ext cx="12192000" cy="6835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4737983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AE7CCA-6179-4DAF-835C-B87CFF16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4098" name="Picture 2" descr=" Temperature of about 63ºc(145ºF) maintained&#10;for 30 minutes is called holding method (or)&#10;LTLT method&#10; ">
            <a:extLst>
              <a:ext uri="{FF2B5EF4-FFF2-40B4-BE49-F238E27FC236}">
                <a16:creationId xmlns:a16="http://schemas.microsoft.com/office/drawing/2014/main" id="{2D36AFBC-B78A-4633-AE69-AF0E61CD11CD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732"/>
            <a:ext cx="12192000" cy="68452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4286690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30DB12-B616-4371-B031-777850C4A7C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5122" name="Picture 2" descr="↓&#10;It is held for 30 min at 65ºc&#10;↓&#10;This tank is preferably fitted with a temperature&#10;recorder clamped to a clock to ensure ...">
            <a:extLst>
              <a:ext uri="{FF2B5EF4-FFF2-40B4-BE49-F238E27FC236}">
                <a16:creationId xmlns:a16="http://schemas.microsoft.com/office/drawing/2014/main" id="{0313E4C5-21EE-457B-8458-22D90937FF86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4211747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51F967-6CC8-4A33-9938-78EA22321BA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6146" name="Picture 2" descr=" The HTST pasteurization standard was designed to&#10;achieve a five-log reduction, killing 99.999% of the&#10;number of viable m...">
            <a:extLst>
              <a:ext uri="{FF2B5EF4-FFF2-40B4-BE49-F238E27FC236}">
                <a16:creationId xmlns:a16="http://schemas.microsoft.com/office/drawing/2014/main" id="{12E22328-EDFA-45BD-B1ED-244A2FF4BC4B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2434249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537336-8249-4B89-8FF3-4B395FEF09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7170" name="Picture 2" descr=" Vat Pasteurization is the most gentle type&#10;of pasteurization.&#10; The milk is held in a heated vat at 145&#10;degrees for 30 m...">
            <a:extLst>
              <a:ext uri="{FF2B5EF4-FFF2-40B4-BE49-F238E27FC236}">
                <a16:creationId xmlns:a16="http://schemas.microsoft.com/office/drawing/2014/main" id="{EEEA16F9-8F8B-432D-BCC9-345705DFCE6C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9606532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5805B3E-56A2-45D9-BF8C-C9CF3F6745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8194" name="Picture 2" descr=" Sterilization is a term referring to any process that&#10;eliminates or kills all forms of microbial life, including&#10;transmi...">
            <a:extLst>
              <a:ext uri="{FF2B5EF4-FFF2-40B4-BE49-F238E27FC236}">
                <a16:creationId xmlns:a16="http://schemas.microsoft.com/office/drawing/2014/main" id="{6541FFD6-FF5E-4807-BF38-72556E554290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7117"/>
            <a:ext cx="12192000" cy="68751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9047938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1087FA-782C-474E-B493-A3A0A51E0D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9218" name="Picture 2" descr=" Boiling milk or heating in flowing steam&#10;destroys all microorganisms except spores of&#10;bacteria and changes the appearanc...">
            <a:extLst>
              <a:ext uri="{FF2B5EF4-FFF2-40B4-BE49-F238E27FC236}">
                <a16:creationId xmlns:a16="http://schemas.microsoft.com/office/drawing/2014/main" id="{0DBDF8AA-68DE-4E78-8D63-4FAB6264C579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1341"/>
            <a:ext cx="12192000" cy="68353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81533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872346-203C-4926-976B-F256235DE4C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0242" name="Picture 2" descr=" A Raw milk for pasteurization should be&#10;cooled at 10ºc or less within 2 hr after being&#10;drawn and kept that cold until pr...">
            <a:extLst>
              <a:ext uri="{FF2B5EF4-FFF2-40B4-BE49-F238E27FC236}">
                <a16:creationId xmlns:a16="http://schemas.microsoft.com/office/drawing/2014/main" id="{9E4CD037-6BAE-4D50-B952-5DA820E6F4F1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782"/>
            <a:ext cx="12192000" cy="68552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689860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6F96D6-7587-45A3-B1DF-054E0960D65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1266" name="Picture 2" descr=" Microfiltration is the process of filtration&#10;with a micrometre sized filter.&#10; Microfiltration is a membrane&#10;technical f...">
            <a:extLst>
              <a:ext uri="{FF2B5EF4-FFF2-40B4-BE49-F238E27FC236}">
                <a16:creationId xmlns:a16="http://schemas.microsoft.com/office/drawing/2014/main" id="{F4054095-75DC-4682-B005-1D09F5180818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7117"/>
            <a:ext cx="12192000" cy="68751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0145288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D9CD66-B594-4ED2-9548-EB21C8A766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2290" name="Picture 2" descr="Milk&#10;MILK&#10;Milk&#10; ">
            <a:extLst>
              <a:ext uri="{FF2B5EF4-FFF2-40B4-BE49-F238E27FC236}">
                <a16:creationId xmlns:a16="http://schemas.microsoft.com/office/drawing/2014/main" id="{0DDFF9C2-DDF1-487D-824B-B1DE3F48F75F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2631"/>
            <a:ext cx="12192000" cy="68253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7292035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4DA0B8-5D10-4F75-A702-03E04A2080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3314" name="Picture 2" descr=" Dehydrated milk is manufactured dairy product made by&#10;evaporating milk to dryness.&#10; Purpose- to preserve it; milk powde...">
            <a:extLst>
              <a:ext uri="{FF2B5EF4-FFF2-40B4-BE49-F238E27FC236}">
                <a16:creationId xmlns:a16="http://schemas.microsoft.com/office/drawing/2014/main" id="{BB330CC9-C52E-45C1-AF2F-3EA9F39B2CBB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2732"/>
            <a:ext cx="12192000" cy="68452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2266474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DB68DF3-E696-4397-980E-90E5531119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4338" name="Picture 2" descr="Milk&#10;drying&#10;methods&#10;Spray&#10;Drying&#10;Drum&#10;Drying&#10;Freeze&#10;Drying&#10; ">
            <a:extLst>
              <a:ext uri="{FF2B5EF4-FFF2-40B4-BE49-F238E27FC236}">
                <a16:creationId xmlns:a16="http://schemas.microsoft.com/office/drawing/2014/main" id="{63283B88-DFF1-4920-AF8D-A12107A45544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-17117"/>
            <a:ext cx="12192000" cy="68751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140361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EB10F3-1740-4F25-AE4C-D44E179D64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5362" name="Picture 2" descr=" sweetened condensed milk is the preferred milk to be added to&#10;coffee or tea.&#10; Many countries in Southeast Asia, use con...">
            <a:extLst>
              <a:ext uri="{FF2B5EF4-FFF2-40B4-BE49-F238E27FC236}">
                <a16:creationId xmlns:a16="http://schemas.microsoft.com/office/drawing/2014/main" id="{76A70573-5875-4C4C-9599-05E6EAA2A116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12192001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5025748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18906F-CC01-4062-9AB3-D28DB73D251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F44027-DDE8-4C02-A1B2-BB04AD4FBE6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5" name="Picture 2" descr=" Lactose is the most dominant carbohydrate in&#10;the milk. The presence of lactose in some&#10;food preparation is desirable to ...">
            <a:extLst>
              <a:ext uri="{FF2B5EF4-FFF2-40B4-BE49-F238E27FC236}">
                <a16:creationId xmlns:a16="http://schemas.microsoft.com/office/drawing/2014/main" id="{AE5FCFA1-5836-453B-9D43-631239DC8CF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 Lactose is the most dominant carbohydrate in&#10;the milk. The presence of lactose in some&#10;food preparation is desirable to ...">
            <a:extLst>
              <a:ext uri="{FF2B5EF4-FFF2-40B4-BE49-F238E27FC236}">
                <a16:creationId xmlns:a16="http://schemas.microsoft.com/office/drawing/2014/main" id="{79A64DDD-52A3-4EB9-80B4-8ACCAB3BA86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15240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78443743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DCDFB6-57D9-42DA-931C-1BA69FEB295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DRYING</a:t>
            </a:r>
            <a:endParaRPr lang="en-IN" dirty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6386" name="Picture 2" descr=" Sodium chloride or common salt is added in&#10;the manufacture of various kinds of cheese,&#10;but usually it is more of flavour...">
            <a:extLst>
              <a:ext uri="{FF2B5EF4-FFF2-40B4-BE49-F238E27FC236}">
                <a16:creationId xmlns:a16="http://schemas.microsoft.com/office/drawing/2014/main" id="{4003B28F-6C3E-4CF1-8A3D-D670823C6DF8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497496"/>
            <a:ext cx="12192000" cy="53605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8460797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203DF5-20AB-4FE5-88EF-9390370627F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8434" name="Picture 2" descr=" Salting acts as an antiseptic, slows down&#10;the development of microorganisms,&#10;improves the storage life of the cheese and...">
            <a:extLst>
              <a:ext uri="{FF2B5EF4-FFF2-40B4-BE49-F238E27FC236}">
                <a16:creationId xmlns:a16="http://schemas.microsoft.com/office/drawing/2014/main" id="{52DC8227-78A1-4520-9763-4CCCC4633E9B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1294545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D270A6-AB0A-43B8-A229-93CB2A89F8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19458" name="Picture 2" descr="●Curd(dahi) ●Buttermilk&#10;●Butter ●Ghee&#10;●Evaporated milk ●Condensed milk&#10;●Toned milk ●Dry milk&#10;●cheese&#10; ">
            <a:extLst>
              <a:ext uri="{FF2B5EF4-FFF2-40B4-BE49-F238E27FC236}">
                <a16:creationId xmlns:a16="http://schemas.microsoft.com/office/drawing/2014/main" id="{78AACEB7-675F-40DF-AC65-125178AC63B7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0"/>
            <a:ext cx="12099235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0490855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FCCFAC-EDBD-4FB7-A170-BA477FD3F2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20482" name="Picture 2" descr=" Cheese&#10;• Cheese is a food derived from milk that is produced in a&#10;wide range of flavors, textures, and forms by&#10;coagulat...">
            <a:extLst>
              <a:ext uri="{FF2B5EF4-FFF2-40B4-BE49-F238E27FC236}">
                <a16:creationId xmlns:a16="http://schemas.microsoft.com/office/drawing/2014/main" id="{6F8A0CD2-DCBF-4822-8EDA-26983FBA5FE9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7728089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CDBCDB-EF1E-440F-AAAD-5F8000B57C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5081518"/>
          </a:xfrm>
        </p:spPr>
        <p:txBody>
          <a:bodyPr>
            <a:normAutofit/>
          </a:bodyPr>
          <a:lstStyle/>
          <a:p>
            <a:pPr algn="ctr"/>
            <a:r>
              <a:rPr lang="en-US" sz="8000" dirty="0">
                <a:solidFill>
                  <a:schemeClr val="accent1">
                    <a:lumMod val="75000"/>
                  </a:schemeClr>
                </a:solidFill>
                <a:latin typeface="Algerian" panose="04020705040A02060702" pitchFamily="82" charset="0"/>
              </a:rPr>
              <a:t>THANKYOU</a:t>
            </a:r>
            <a:endParaRPr lang="en-IN" sz="8000" dirty="0">
              <a:solidFill>
                <a:schemeClr val="accent1">
                  <a:lumMod val="75000"/>
                </a:schemeClr>
              </a:solidFill>
              <a:latin typeface="Algerian" panose="04020705040A02060702" pitchFamily="82" charset="0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D5B5A83-DDCA-4A04-AAC4-9784120C6BA3}"/>
              </a:ext>
            </a:extLst>
          </p:cNvPr>
          <p:cNvSpPr>
            <a:spLocks noGrp="1"/>
          </p:cNvSpPr>
          <p:nvPr>
            <p:ph idx="1"/>
          </p:nvPr>
        </p:nvSpPr>
        <p:spPr>
          <a:xfrm flipV="1">
            <a:off x="838200" y="7541936"/>
            <a:ext cx="10515600" cy="64811"/>
          </a:xfrm>
        </p:spPr>
        <p:txBody>
          <a:bodyPr>
            <a:normAutofit fontScale="25000" lnSpcReduction="20000"/>
          </a:bodyPr>
          <a:lstStyle/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62764764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28</TotalTime>
  <Words>36</Words>
  <Application>Microsoft Office PowerPoint</Application>
  <PresentationFormat>Widescreen</PresentationFormat>
  <Paragraphs>8</Paragraphs>
  <Slides>22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7" baseType="lpstr">
      <vt:lpstr>Algerian</vt:lpstr>
      <vt:lpstr>Arial</vt:lpstr>
      <vt:lpstr>Calibri</vt:lpstr>
      <vt:lpstr>Calibri Light</vt:lpstr>
      <vt:lpstr>Office Theme</vt:lpstr>
      <vt:lpstr>Preservation of Raw Milk LPT- 608</vt:lpstr>
      <vt:lpstr>Methods of Milk Preservation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DRYING</vt:lpstr>
      <vt:lpstr>PowerPoint Presentation</vt:lpstr>
      <vt:lpstr>PowerPoint Presentation</vt:lpstr>
      <vt:lpstr>PowerPoint Presentation</vt:lpstr>
      <vt:lpstr>THANKYOU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Preservation of Raw Milk LPT- 608</dc:title>
  <dc:creator>saket sharma</dc:creator>
  <cp:lastModifiedBy>saket sharma</cp:lastModifiedBy>
  <cp:revision>5</cp:revision>
  <dcterms:created xsi:type="dcterms:W3CDTF">2020-06-12T15:56:41Z</dcterms:created>
  <dcterms:modified xsi:type="dcterms:W3CDTF">2020-06-13T08:31:34Z</dcterms:modified>
</cp:coreProperties>
</file>