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5" r:id="rId9"/>
    <p:sldId id="266" r:id="rId10"/>
    <p:sldId id="267" r:id="rId11"/>
    <p:sldId id="268" r:id="rId12"/>
    <p:sldId id="269" r:id="rId13"/>
    <p:sldId id="270" r:id="rId14"/>
    <p:sldId id="271" r:id="rId15"/>
    <p:sldId id="273" r:id="rId16"/>
    <p:sldId id="272" r:id="rId17"/>
    <p:sldId id="274" r:id="rId18"/>
    <p:sldId id="275" r:id="rId19"/>
    <p:sldId id="276" r:id="rId20"/>
    <p:sldId id="277" r:id="rId21"/>
    <p:sldId id="279" r:id="rId22"/>
    <p:sldId id="281" r:id="rId23"/>
    <p:sldId id="282" r:id="rId24"/>
    <p:sldId id="278" r:id="rId25"/>
    <p:sldId id="283" r:id="rId26"/>
    <p:sldId id="284" r:id="rId27"/>
    <p:sldId id="291" r:id="rId28"/>
    <p:sldId id="294" r:id="rId29"/>
    <p:sldId id="285" r:id="rId30"/>
    <p:sldId id="286" r:id="rId31"/>
    <p:sldId id="288" r:id="rId32"/>
    <p:sldId id="287" r:id="rId33"/>
    <p:sldId id="289" r:id="rId34"/>
    <p:sldId id="290" r:id="rId35"/>
    <p:sldId id="292" r:id="rId36"/>
    <p:sldId id="293" r:id="rId37"/>
    <p:sldId id="295" r:id="rId38"/>
    <p:sldId id="296" r:id="rId39"/>
    <p:sldId id="297" r:id="rId40"/>
    <p:sldId id="298" r:id="rId41"/>
    <p:sldId id="299" r:id="rId42"/>
    <p:sldId id="300" r:id="rId43"/>
    <p:sldId id="301" r:id="rId44"/>
    <p:sldId id="30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416F29-9BA9-45EE-BC0E-7EB49345B75C}"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IN"/>
        </a:p>
      </dgm:t>
    </dgm:pt>
    <dgm:pt modelId="{D8B1F73C-4C88-4610-B1B9-B21C3567EF01}">
      <dgm:prSet phldrT="[Text]"/>
      <dgm:spPr/>
      <dgm:t>
        <a:bodyPr/>
        <a:lstStyle/>
        <a:p>
          <a:pPr algn="ctr"/>
          <a:r>
            <a:rPr lang="en-IN" dirty="0" smtClean="0"/>
            <a:t>Moisture Control</a:t>
          </a:r>
          <a:endParaRPr lang="en-IN" dirty="0"/>
        </a:p>
      </dgm:t>
    </dgm:pt>
    <dgm:pt modelId="{162B3E90-32CA-4B77-9DD3-32AA2134EB5D}" type="parTrans" cxnId="{364719A2-14EA-48B0-B042-E2D214E85C66}">
      <dgm:prSet/>
      <dgm:spPr/>
      <dgm:t>
        <a:bodyPr/>
        <a:lstStyle/>
        <a:p>
          <a:endParaRPr lang="en-IN"/>
        </a:p>
      </dgm:t>
    </dgm:pt>
    <dgm:pt modelId="{8D3A38D7-919E-45E2-A50C-B464415FC1A9}" type="sibTrans" cxnId="{364719A2-14EA-48B0-B042-E2D214E85C66}">
      <dgm:prSet/>
      <dgm:spPr/>
      <dgm:t>
        <a:bodyPr/>
        <a:lstStyle/>
        <a:p>
          <a:endParaRPr lang="en-IN"/>
        </a:p>
      </dgm:t>
    </dgm:pt>
    <dgm:pt modelId="{D880E21F-BA15-4C12-8579-A74A080F426B}">
      <dgm:prSet phldrT="[Text]"/>
      <dgm:spPr/>
      <dgm:t>
        <a:bodyPr/>
        <a:lstStyle/>
        <a:p>
          <a:endParaRPr lang="en-IN" dirty="0"/>
        </a:p>
      </dgm:t>
    </dgm:pt>
    <dgm:pt modelId="{85C578E4-29EF-4ADD-B535-08FDC8C42492}" type="parTrans" cxnId="{B401BDE6-1896-4BF8-ADE0-F0F396CF1EC1}">
      <dgm:prSet/>
      <dgm:spPr/>
      <dgm:t>
        <a:bodyPr/>
        <a:lstStyle/>
        <a:p>
          <a:endParaRPr lang="en-IN"/>
        </a:p>
      </dgm:t>
    </dgm:pt>
    <dgm:pt modelId="{AC1DBBB5-A43D-42A7-8875-7D895736DDBE}" type="sibTrans" cxnId="{B401BDE6-1896-4BF8-ADE0-F0F396CF1EC1}">
      <dgm:prSet/>
      <dgm:spPr/>
      <dgm:t>
        <a:bodyPr/>
        <a:lstStyle/>
        <a:p>
          <a:endParaRPr lang="en-IN"/>
        </a:p>
      </dgm:t>
    </dgm:pt>
    <dgm:pt modelId="{9297C875-2B28-4D35-AF1A-59CDAE355306}">
      <dgm:prSet phldrT="[Text]"/>
      <dgm:spPr/>
      <dgm:t>
        <a:bodyPr/>
        <a:lstStyle/>
        <a:p>
          <a:pPr algn="ctr"/>
          <a:r>
            <a:rPr lang="en-IN" dirty="0" smtClean="0"/>
            <a:t>Temperature Control</a:t>
          </a:r>
          <a:endParaRPr lang="en-IN" dirty="0"/>
        </a:p>
      </dgm:t>
    </dgm:pt>
    <dgm:pt modelId="{4CBAAE3F-4DC5-42B0-BAE3-B8FCB78F3DFE}" type="parTrans" cxnId="{FDC5605C-376F-4D82-8893-C0416DA43939}">
      <dgm:prSet/>
      <dgm:spPr/>
      <dgm:t>
        <a:bodyPr/>
        <a:lstStyle/>
        <a:p>
          <a:endParaRPr lang="en-IN"/>
        </a:p>
      </dgm:t>
    </dgm:pt>
    <dgm:pt modelId="{54C760E4-3CC7-43E6-9AC3-E5E9957DAF74}" type="sibTrans" cxnId="{FDC5605C-376F-4D82-8893-C0416DA43939}">
      <dgm:prSet/>
      <dgm:spPr/>
      <dgm:t>
        <a:bodyPr/>
        <a:lstStyle/>
        <a:p>
          <a:endParaRPr lang="en-IN"/>
        </a:p>
      </dgm:t>
    </dgm:pt>
    <dgm:pt modelId="{6B5C33F3-5F21-4DC3-B7B4-BF22A99C1FEB}">
      <dgm:prSet phldrT="[Text]"/>
      <dgm:spPr/>
      <dgm:t>
        <a:bodyPr/>
        <a:lstStyle/>
        <a:p>
          <a:endParaRPr lang="en-IN" dirty="0"/>
        </a:p>
      </dgm:t>
    </dgm:pt>
    <dgm:pt modelId="{A6572898-B2B5-4CEF-A50A-056D6954301C}" type="parTrans" cxnId="{1E004E2C-AD70-4151-BC4C-A6628CBC1049}">
      <dgm:prSet/>
      <dgm:spPr/>
      <dgm:t>
        <a:bodyPr/>
        <a:lstStyle/>
        <a:p>
          <a:endParaRPr lang="en-IN"/>
        </a:p>
      </dgm:t>
    </dgm:pt>
    <dgm:pt modelId="{C9D16C85-6F3E-483B-A11A-9F28FAC3AFC5}" type="sibTrans" cxnId="{1E004E2C-AD70-4151-BC4C-A6628CBC1049}">
      <dgm:prSet/>
      <dgm:spPr/>
      <dgm:t>
        <a:bodyPr/>
        <a:lstStyle/>
        <a:p>
          <a:endParaRPr lang="en-IN"/>
        </a:p>
      </dgm:t>
    </dgm:pt>
    <dgm:pt modelId="{476DA394-9B84-461F-98CA-ED58ECDC0F8E}">
      <dgm:prSet phldrT="[Text]"/>
      <dgm:spPr/>
      <dgm:t>
        <a:bodyPr/>
        <a:lstStyle/>
        <a:p>
          <a:pPr algn="ctr"/>
          <a:r>
            <a:rPr lang="en-IN" dirty="0" smtClean="0"/>
            <a:t>Direct Microbial Inhibition</a:t>
          </a:r>
          <a:endParaRPr lang="en-IN" dirty="0"/>
        </a:p>
      </dgm:t>
    </dgm:pt>
    <dgm:pt modelId="{A8370531-96DA-488D-BEDA-83F373449BFC}" type="parTrans" cxnId="{221C9973-2E39-4CC8-932C-FD89574A5CB6}">
      <dgm:prSet/>
      <dgm:spPr/>
      <dgm:t>
        <a:bodyPr/>
        <a:lstStyle/>
        <a:p>
          <a:endParaRPr lang="en-IN"/>
        </a:p>
      </dgm:t>
    </dgm:pt>
    <dgm:pt modelId="{8D722E38-3128-47C9-A3D1-866796C32474}" type="sibTrans" cxnId="{221C9973-2E39-4CC8-932C-FD89574A5CB6}">
      <dgm:prSet/>
      <dgm:spPr/>
      <dgm:t>
        <a:bodyPr/>
        <a:lstStyle/>
        <a:p>
          <a:endParaRPr lang="en-IN"/>
        </a:p>
      </dgm:t>
    </dgm:pt>
    <dgm:pt modelId="{43DF5C54-39EF-48F8-AD58-6993F30D65B4}">
      <dgm:prSet phldrT="[Text]"/>
      <dgm:spPr/>
      <dgm:t>
        <a:bodyPr/>
        <a:lstStyle/>
        <a:p>
          <a:endParaRPr lang="en-IN" dirty="0"/>
        </a:p>
      </dgm:t>
    </dgm:pt>
    <dgm:pt modelId="{D920BDF0-AA0F-4D1F-86BF-75E6771D625F}" type="parTrans" cxnId="{2EDBDF15-4AEF-4CD0-AAF1-D08ED2035545}">
      <dgm:prSet/>
      <dgm:spPr/>
      <dgm:t>
        <a:bodyPr/>
        <a:lstStyle/>
        <a:p>
          <a:endParaRPr lang="en-IN"/>
        </a:p>
      </dgm:t>
    </dgm:pt>
    <dgm:pt modelId="{0F55FB9D-344E-4E01-A5B2-643114F79ED2}" type="sibTrans" cxnId="{2EDBDF15-4AEF-4CD0-AAF1-D08ED2035545}">
      <dgm:prSet/>
      <dgm:spPr/>
      <dgm:t>
        <a:bodyPr/>
        <a:lstStyle/>
        <a:p>
          <a:endParaRPr lang="en-IN"/>
        </a:p>
      </dgm:t>
    </dgm:pt>
    <dgm:pt modelId="{7049F387-84A7-497B-B623-6A438B1FB697}">
      <dgm:prSet/>
      <dgm:spPr/>
      <dgm:t>
        <a:bodyPr/>
        <a:lstStyle/>
        <a:p>
          <a:r>
            <a:rPr lang="en-US" smtClean="0"/>
            <a:t>Drying</a:t>
          </a:r>
          <a:endParaRPr lang="en-IN"/>
        </a:p>
      </dgm:t>
    </dgm:pt>
    <dgm:pt modelId="{80A59FA2-10E8-43C1-9EFC-FAA56C1049BF}" type="parTrans" cxnId="{C22DEB7F-8FB9-4D59-859D-1CF44F10422D}">
      <dgm:prSet/>
      <dgm:spPr/>
      <dgm:t>
        <a:bodyPr/>
        <a:lstStyle/>
        <a:p>
          <a:endParaRPr lang="en-IN"/>
        </a:p>
      </dgm:t>
    </dgm:pt>
    <dgm:pt modelId="{9EE9A5EF-2BC7-451C-A22D-6F0A887CB333}" type="sibTrans" cxnId="{C22DEB7F-8FB9-4D59-859D-1CF44F10422D}">
      <dgm:prSet/>
      <dgm:spPr/>
      <dgm:t>
        <a:bodyPr/>
        <a:lstStyle/>
        <a:p>
          <a:endParaRPr lang="en-IN"/>
        </a:p>
      </dgm:t>
    </dgm:pt>
    <dgm:pt modelId="{FE014B48-73A9-45EF-90E9-E8CCDDED743D}">
      <dgm:prSet/>
      <dgm:spPr/>
      <dgm:t>
        <a:bodyPr/>
        <a:lstStyle/>
        <a:p>
          <a:r>
            <a:rPr lang="en-US" smtClean="0"/>
            <a:t>Intermediate Moisture Foods</a:t>
          </a:r>
          <a:endParaRPr lang="en-IN"/>
        </a:p>
      </dgm:t>
    </dgm:pt>
    <dgm:pt modelId="{302A4800-C524-4556-B76A-4145D12A651D}" type="parTrans" cxnId="{3A0A9406-B007-457B-A340-7A526996B634}">
      <dgm:prSet/>
      <dgm:spPr/>
      <dgm:t>
        <a:bodyPr/>
        <a:lstStyle/>
        <a:p>
          <a:endParaRPr lang="en-IN"/>
        </a:p>
      </dgm:t>
    </dgm:pt>
    <dgm:pt modelId="{FE1C68F6-BB47-46AF-A17B-A11F7DC87D7D}" type="sibTrans" cxnId="{3A0A9406-B007-457B-A340-7A526996B634}">
      <dgm:prSet/>
      <dgm:spPr/>
      <dgm:t>
        <a:bodyPr/>
        <a:lstStyle/>
        <a:p>
          <a:endParaRPr lang="en-IN"/>
        </a:p>
      </dgm:t>
    </dgm:pt>
    <dgm:pt modelId="{AF620524-7941-4369-971F-6EBF7099C0BC}">
      <dgm:prSet/>
      <dgm:spPr/>
      <dgm:t>
        <a:bodyPr/>
        <a:lstStyle/>
        <a:p>
          <a:r>
            <a:rPr lang="en-US" smtClean="0"/>
            <a:t>Freeze Drying or Lyophilisation</a:t>
          </a:r>
          <a:endParaRPr lang="en-IN"/>
        </a:p>
      </dgm:t>
    </dgm:pt>
    <dgm:pt modelId="{C7978961-BA8C-418C-9DC2-8CCFF088F6E5}" type="parTrans" cxnId="{878A21B4-C9E2-4DE2-B539-FCFC248C0BF1}">
      <dgm:prSet/>
      <dgm:spPr/>
      <dgm:t>
        <a:bodyPr/>
        <a:lstStyle/>
        <a:p>
          <a:endParaRPr lang="en-IN"/>
        </a:p>
      </dgm:t>
    </dgm:pt>
    <dgm:pt modelId="{2F2BC438-4CB1-4831-9899-B6F44123E1CB}" type="sibTrans" cxnId="{878A21B4-C9E2-4DE2-B539-FCFC248C0BF1}">
      <dgm:prSet/>
      <dgm:spPr/>
      <dgm:t>
        <a:bodyPr/>
        <a:lstStyle/>
        <a:p>
          <a:endParaRPr lang="en-IN"/>
        </a:p>
      </dgm:t>
    </dgm:pt>
    <dgm:pt modelId="{21E89FEE-7959-4929-8635-DDB190F6620F}">
      <dgm:prSet/>
      <dgm:spPr/>
      <dgm:t>
        <a:bodyPr/>
        <a:lstStyle/>
        <a:p>
          <a:r>
            <a:rPr lang="en-US" smtClean="0"/>
            <a:t>Salting</a:t>
          </a:r>
          <a:endParaRPr lang="en-IN"/>
        </a:p>
      </dgm:t>
    </dgm:pt>
    <dgm:pt modelId="{A9CE2EA4-5118-4A87-BFCC-90281E6536B9}" type="parTrans" cxnId="{D1ECAFB1-DC4E-4B35-BC37-AB01A26A95A5}">
      <dgm:prSet/>
      <dgm:spPr/>
      <dgm:t>
        <a:bodyPr/>
        <a:lstStyle/>
        <a:p>
          <a:endParaRPr lang="en-IN"/>
        </a:p>
      </dgm:t>
    </dgm:pt>
    <dgm:pt modelId="{C4587A1F-39F3-4760-8AD8-720EE8B0D23B}" type="sibTrans" cxnId="{D1ECAFB1-DC4E-4B35-BC37-AB01A26A95A5}">
      <dgm:prSet/>
      <dgm:spPr/>
      <dgm:t>
        <a:bodyPr/>
        <a:lstStyle/>
        <a:p>
          <a:endParaRPr lang="en-IN"/>
        </a:p>
      </dgm:t>
    </dgm:pt>
    <dgm:pt modelId="{0BE46D05-C269-46E2-8447-9E227C25FA15}">
      <dgm:prSet/>
      <dgm:spPr/>
      <dgm:t>
        <a:bodyPr/>
        <a:lstStyle/>
        <a:p>
          <a:r>
            <a:rPr lang="en-US" dirty="0" smtClean="0"/>
            <a:t>Curing and smoking</a:t>
          </a:r>
          <a:endParaRPr lang="en-IN" dirty="0"/>
        </a:p>
      </dgm:t>
    </dgm:pt>
    <dgm:pt modelId="{4FCC1AA5-EFA8-481A-BBB9-0B752B58C950}" type="parTrans" cxnId="{1A54135E-59DE-4EC6-93CE-23E97924C9C6}">
      <dgm:prSet/>
      <dgm:spPr/>
      <dgm:t>
        <a:bodyPr/>
        <a:lstStyle/>
        <a:p>
          <a:endParaRPr lang="en-IN"/>
        </a:p>
      </dgm:t>
    </dgm:pt>
    <dgm:pt modelId="{0253B596-C0F1-4916-A746-9C8917BD7A25}" type="sibTrans" cxnId="{1A54135E-59DE-4EC6-93CE-23E97924C9C6}">
      <dgm:prSet/>
      <dgm:spPr/>
      <dgm:t>
        <a:bodyPr/>
        <a:lstStyle/>
        <a:p>
          <a:endParaRPr lang="en-IN"/>
        </a:p>
      </dgm:t>
    </dgm:pt>
    <dgm:pt modelId="{BC745F5B-07A0-4BD7-BD7D-D2B98C123F99}">
      <dgm:prSet/>
      <dgm:spPr/>
      <dgm:t>
        <a:bodyPr/>
        <a:lstStyle/>
        <a:p>
          <a:r>
            <a:rPr lang="en-US" dirty="0" smtClean="0"/>
            <a:t>Freezing</a:t>
          </a:r>
          <a:endParaRPr lang="en-IN" dirty="0"/>
        </a:p>
      </dgm:t>
    </dgm:pt>
    <dgm:pt modelId="{7C18E8F9-36BC-439C-A940-BBA461DE791F}" type="parTrans" cxnId="{F7959352-82F7-416F-863F-6F61B123B91D}">
      <dgm:prSet/>
      <dgm:spPr/>
      <dgm:t>
        <a:bodyPr/>
        <a:lstStyle/>
        <a:p>
          <a:endParaRPr lang="en-IN"/>
        </a:p>
      </dgm:t>
    </dgm:pt>
    <dgm:pt modelId="{80CF056F-CE3E-47BA-BFA7-A0C003D6DCA3}" type="sibTrans" cxnId="{F7959352-82F7-416F-863F-6F61B123B91D}">
      <dgm:prSet/>
      <dgm:spPr/>
      <dgm:t>
        <a:bodyPr/>
        <a:lstStyle/>
        <a:p>
          <a:endParaRPr lang="en-IN"/>
        </a:p>
      </dgm:t>
    </dgm:pt>
    <dgm:pt modelId="{AC6BAE35-06DC-4E07-9704-5ACFED3058CF}">
      <dgm:prSet/>
      <dgm:spPr/>
      <dgm:t>
        <a:bodyPr/>
        <a:lstStyle/>
        <a:p>
          <a:r>
            <a:rPr lang="en-US" smtClean="0"/>
            <a:t>Preservation by High Temperature</a:t>
          </a:r>
          <a:endParaRPr lang="en-IN"/>
        </a:p>
      </dgm:t>
    </dgm:pt>
    <dgm:pt modelId="{6D7EB93E-6D1E-407B-9A60-C1D4F14E1F3E}" type="parTrans" cxnId="{9BA2E8D7-3E44-49A2-AD90-1DD2E4623956}">
      <dgm:prSet/>
      <dgm:spPr/>
      <dgm:t>
        <a:bodyPr/>
        <a:lstStyle/>
        <a:p>
          <a:endParaRPr lang="en-IN"/>
        </a:p>
      </dgm:t>
    </dgm:pt>
    <dgm:pt modelId="{C7ABCEC0-83D2-4310-AA75-CF277E067270}" type="sibTrans" cxnId="{9BA2E8D7-3E44-49A2-AD90-1DD2E4623956}">
      <dgm:prSet/>
      <dgm:spPr/>
      <dgm:t>
        <a:bodyPr/>
        <a:lstStyle/>
        <a:p>
          <a:endParaRPr lang="en-IN"/>
        </a:p>
      </dgm:t>
    </dgm:pt>
    <dgm:pt modelId="{65899BB4-F3A7-4352-9326-AB3C83226016}">
      <dgm:prSet/>
      <dgm:spPr/>
      <dgm:t>
        <a:bodyPr/>
        <a:lstStyle/>
        <a:p>
          <a:r>
            <a:rPr lang="en-US" smtClean="0"/>
            <a:t>Canning</a:t>
          </a:r>
          <a:endParaRPr lang="en-IN"/>
        </a:p>
      </dgm:t>
    </dgm:pt>
    <dgm:pt modelId="{0C642335-B0EA-425A-807F-7AD71FE18BCB}" type="parTrans" cxnId="{3EFD278B-B162-45BE-B01D-7A85CAB98E4E}">
      <dgm:prSet/>
      <dgm:spPr/>
      <dgm:t>
        <a:bodyPr/>
        <a:lstStyle/>
        <a:p>
          <a:endParaRPr lang="en-IN"/>
        </a:p>
      </dgm:t>
    </dgm:pt>
    <dgm:pt modelId="{1132B878-736C-4EA8-B444-48DDEC39B8CE}" type="sibTrans" cxnId="{3EFD278B-B162-45BE-B01D-7A85CAB98E4E}">
      <dgm:prSet/>
      <dgm:spPr/>
      <dgm:t>
        <a:bodyPr/>
        <a:lstStyle/>
        <a:p>
          <a:endParaRPr lang="en-IN"/>
        </a:p>
      </dgm:t>
    </dgm:pt>
    <dgm:pt modelId="{38972929-B3F4-4F7D-9C9B-65C208C56622}">
      <dgm:prSet/>
      <dgm:spPr/>
      <dgm:t>
        <a:bodyPr/>
        <a:lstStyle/>
        <a:p>
          <a:r>
            <a:rPr lang="en-US" dirty="0" smtClean="0"/>
            <a:t>Retort Processing</a:t>
          </a:r>
          <a:endParaRPr lang="en-IN" dirty="0"/>
        </a:p>
      </dgm:t>
    </dgm:pt>
    <dgm:pt modelId="{C594BDA7-1B3A-402E-B390-B871AB84346E}" type="parTrans" cxnId="{9BA2FF1A-E922-4C17-87B6-24352187ACE3}">
      <dgm:prSet/>
      <dgm:spPr/>
      <dgm:t>
        <a:bodyPr/>
        <a:lstStyle/>
        <a:p>
          <a:endParaRPr lang="en-IN"/>
        </a:p>
      </dgm:t>
    </dgm:pt>
    <dgm:pt modelId="{F42DC396-1169-45F5-A070-976F25EC0480}" type="sibTrans" cxnId="{9BA2FF1A-E922-4C17-87B6-24352187ACE3}">
      <dgm:prSet/>
      <dgm:spPr/>
      <dgm:t>
        <a:bodyPr/>
        <a:lstStyle/>
        <a:p>
          <a:endParaRPr lang="en-IN"/>
        </a:p>
      </dgm:t>
    </dgm:pt>
    <dgm:pt modelId="{E0C79983-8BA6-42E6-ACDB-F67846F6A116}">
      <dgm:prSet/>
      <dgm:spPr/>
      <dgm:t>
        <a:bodyPr/>
        <a:lstStyle/>
        <a:p>
          <a:r>
            <a:rPr lang="en-US" smtClean="0"/>
            <a:t>Irradiation</a:t>
          </a:r>
          <a:endParaRPr lang="en-IN"/>
        </a:p>
      </dgm:t>
    </dgm:pt>
    <dgm:pt modelId="{1511CE33-4C56-4A78-AEA8-9BF13AE9CF3B}" type="parTrans" cxnId="{0A51DD58-21B9-45C7-9888-74B43CB684A6}">
      <dgm:prSet/>
      <dgm:spPr/>
      <dgm:t>
        <a:bodyPr/>
        <a:lstStyle/>
        <a:p>
          <a:endParaRPr lang="en-IN"/>
        </a:p>
      </dgm:t>
    </dgm:pt>
    <dgm:pt modelId="{234932F9-603E-469C-8394-D7D0AC1E1DC9}" type="sibTrans" cxnId="{0A51DD58-21B9-45C7-9888-74B43CB684A6}">
      <dgm:prSet/>
      <dgm:spPr/>
      <dgm:t>
        <a:bodyPr/>
        <a:lstStyle/>
        <a:p>
          <a:endParaRPr lang="en-IN"/>
        </a:p>
      </dgm:t>
    </dgm:pt>
    <dgm:pt modelId="{0C3375A4-0416-4EF1-9101-5E1E05D403B0}">
      <dgm:prSet/>
      <dgm:spPr/>
      <dgm:t>
        <a:bodyPr/>
        <a:lstStyle/>
        <a:p>
          <a:r>
            <a:rPr lang="en-US" smtClean="0"/>
            <a:t>Antibiotics</a:t>
          </a:r>
          <a:endParaRPr lang="en-IN"/>
        </a:p>
      </dgm:t>
    </dgm:pt>
    <dgm:pt modelId="{C04EF9A7-2D66-4485-9F88-8E9B377D4C20}" type="parTrans" cxnId="{C2C6C3DF-3808-444E-9D54-B8DCE210A211}">
      <dgm:prSet/>
      <dgm:spPr/>
      <dgm:t>
        <a:bodyPr/>
        <a:lstStyle/>
        <a:p>
          <a:endParaRPr lang="en-IN"/>
        </a:p>
      </dgm:t>
    </dgm:pt>
    <dgm:pt modelId="{36650B36-3645-4B16-BEBE-4D1FE16A5DD1}" type="sibTrans" cxnId="{C2C6C3DF-3808-444E-9D54-B8DCE210A211}">
      <dgm:prSet/>
      <dgm:spPr/>
      <dgm:t>
        <a:bodyPr/>
        <a:lstStyle/>
        <a:p>
          <a:endParaRPr lang="en-IN"/>
        </a:p>
      </dgm:t>
    </dgm:pt>
    <dgm:pt modelId="{E9F91735-5C01-4683-9FF3-836DD02F67E1}">
      <dgm:prSet/>
      <dgm:spPr/>
      <dgm:t>
        <a:bodyPr/>
        <a:lstStyle/>
        <a:p>
          <a:r>
            <a:rPr lang="en-US" dirty="0" smtClean="0"/>
            <a:t>Chemicals</a:t>
          </a:r>
          <a:endParaRPr lang="en-IN" dirty="0"/>
        </a:p>
      </dgm:t>
    </dgm:pt>
    <dgm:pt modelId="{E95027BB-5C9E-4ADF-8564-039ABB9463BE}" type="parTrans" cxnId="{19BE96C1-BCB4-4149-BE96-F89213BBE9C0}">
      <dgm:prSet/>
      <dgm:spPr/>
      <dgm:t>
        <a:bodyPr/>
        <a:lstStyle/>
        <a:p>
          <a:endParaRPr lang="en-IN"/>
        </a:p>
      </dgm:t>
    </dgm:pt>
    <dgm:pt modelId="{5663EB3F-F4E1-4D0B-BAA1-F5C87AB6404C}" type="sibTrans" cxnId="{19BE96C1-BCB4-4149-BE96-F89213BBE9C0}">
      <dgm:prSet/>
      <dgm:spPr/>
      <dgm:t>
        <a:bodyPr/>
        <a:lstStyle/>
        <a:p>
          <a:endParaRPr lang="en-IN"/>
        </a:p>
      </dgm:t>
    </dgm:pt>
    <dgm:pt modelId="{3430E4E1-1CC2-4025-983C-652C94FD07DB}">
      <dgm:prSet/>
      <dgm:spPr/>
      <dgm:t>
        <a:bodyPr/>
        <a:lstStyle/>
        <a:p>
          <a:r>
            <a:rPr lang="en-US" dirty="0" smtClean="0"/>
            <a:t>Preservation by </a:t>
          </a:r>
          <a:r>
            <a:rPr lang="en-US" smtClean="0"/>
            <a:t>Low Temperature</a:t>
          </a:r>
          <a:endParaRPr lang="en-IN" dirty="0"/>
        </a:p>
      </dgm:t>
    </dgm:pt>
    <dgm:pt modelId="{934334CC-640A-4B16-838D-0144E619781B}" type="sibTrans" cxnId="{2CEF8E36-F43C-47C6-AC42-7E11236803EE}">
      <dgm:prSet/>
      <dgm:spPr/>
      <dgm:t>
        <a:bodyPr/>
        <a:lstStyle/>
        <a:p>
          <a:endParaRPr lang="en-IN"/>
        </a:p>
      </dgm:t>
    </dgm:pt>
    <dgm:pt modelId="{D5F0C535-764E-45CE-97FD-36547871F42E}" type="parTrans" cxnId="{2CEF8E36-F43C-47C6-AC42-7E11236803EE}">
      <dgm:prSet/>
      <dgm:spPr/>
      <dgm:t>
        <a:bodyPr/>
        <a:lstStyle/>
        <a:p>
          <a:endParaRPr lang="en-IN"/>
        </a:p>
      </dgm:t>
    </dgm:pt>
    <dgm:pt modelId="{980FB996-3D02-4D3E-A4BA-A6F15A7AEFDC}">
      <dgm:prSet/>
      <dgm:spPr/>
      <dgm:t>
        <a:bodyPr/>
        <a:lstStyle/>
        <a:p>
          <a:r>
            <a:rPr lang="en-US" dirty="0" smtClean="0"/>
            <a:t>Chilling</a:t>
          </a:r>
          <a:endParaRPr lang="en-IN" dirty="0"/>
        </a:p>
      </dgm:t>
    </dgm:pt>
    <dgm:pt modelId="{4A9B8708-C716-4B0C-8CB5-91DEEB208E84}" type="sibTrans" cxnId="{43C56D24-62BC-4E98-A680-7A85C953B1EC}">
      <dgm:prSet/>
      <dgm:spPr/>
      <dgm:t>
        <a:bodyPr/>
        <a:lstStyle/>
        <a:p>
          <a:endParaRPr lang="en-IN"/>
        </a:p>
      </dgm:t>
    </dgm:pt>
    <dgm:pt modelId="{2F093C10-186A-41D7-A4F8-3684EB76564C}" type="parTrans" cxnId="{43C56D24-62BC-4E98-A680-7A85C953B1EC}">
      <dgm:prSet/>
      <dgm:spPr/>
      <dgm:t>
        <a:bodyPr/>
        <a:lstStyle/>
        <a:p>
          <a:endParaRPr lang="en-IN"/>
        </a:p>
      </dgm:t>
    </dgm:pt>
    <dgm:pt modelId="{320C9782-9DDC-4A9E-9D60-F5583ED90A31}" type="pres">
      <dgm:prSet presAssocID="{F0416F29-9BA9-45EE-BC0E-7EB49345B75C}" presName="linearFlow" presStyleCnt="0">
        <dgm:presLayoutVars>
          <dgm:dir/>
          <dgm:animLvl val="lvl"/>
          <dgm:resizeHandles/>
        </dgm:presLayoutVars>
      </dgm:prSet>
      <dgm:spPr/>
      <dgm:t>
        <a:bodyPr/>
        <a:lstStyle/>
        <a:p>
          <a:endParaRPr lang="en-IN"/>
        </a:p>
      </dgm:t>
    </dgm:pt>
    <dgm:pt modelId="{67FDC182-EE5E-4702-8039-D4D733221A00}" type="pres">
      <dgm:prSet presAssocID="{D8B1F73C-4C88-4610-B1B9-B21C3567EF01}" presName="compositeNode" presStyleCnt="0">
        <dgm:presLayoutVars>
          <dgm:bulletEnabled val="1"/>
        </dgm:presLayoutVars>
      </dgm:prSet>
      <dgm:spPr/>
    </dgm:pt>
    <dgm:pt modelId="{F6A0E52E-C753-477D-8F51-F804E949336B}" type="pres">
      <dgm:prSet presAssocID="{D8B1F73C-4C88-4610-B1B9-B21C3567EF01}" presName="image" presStyleLbl="fgImgPlace1" presStyleIdx="0" presStyleCnt="3"/>
      <dgm:spPr>
        <a:blipFill rotWithShape="1">
          <a:blip xmlns:r="http://schemas.openxmlformats.org/officeDocument/2006/relationships" r:embed="rId1"/>
          <a:stretch>
            <a:fillRect/>
          </a:stretch>
        </a:blipFill>
      </dgm:spPr>
      <dgm:t>
        <a:bodyPr/>
        <a:lstStyle/>
        <a:p>
          <a:endParaRPr lang="en-IN"/>
        </a:p>
      </dgm:t>
    </dgm:pt>
    <dgm:pt modelId="{A923C679-73E3-40D1-BF14-C8E1EFB94282}" type="pres">
      <dgm:prSet presAssocID="{D8B1F73C-4C88-4610-B1B9-B21C3567EF01}" presName="childNode" presStyleLbl="node1" presStyleIdx="0" presStyleCnt="3">
        <dgm:presLayoutVars>
          <dgm:bulletEnabled val="1"/>
        </dgm:presLayoutVars>
      </dgm:prSet>
      <dgm:spPr/>
      <dgm:t>
        <a:bodyPr/>
        <a:lstStyle/>
        <a:p>
          <a:endParaRPr lang="en-IN"/>
        </a:p>
      </dgm:t>
    </dgm:pt>
    <dgm:pt modelId="{696B50DC-BAD9-4527-99A5-638A51086460}" type="pres">
      <dgm:prSet presAssocID="{D8B1F73C-4C88-4610-B1B9-B21C3567EF01}" presName="parentNode" presStyleLbl="revTx" presStyleIdx="0" presStyleCnt="3">
        <dgm:presLayoutVars>
          <dgm:chMax val="0"/>
          <dgm:bulletEnabled val="1"/>
        </dgm:presLayoutVars>
      </dgm:prSet>
      <dgm:spPr/>
      <dgm:t>
        <a:bodyPr/>
        <a:lstStyle/>
        <a:p>
          <a:endParaRPr lang="en-IN"/>
        </a:p>
      </dgm:t>
    </dgm:pt>
    <dgm:pt modelId="{1C65404E-DD28-4309-929E-FFD628E6638D}" type="pres">
      <dgm:prSet presAssocID="{8D3A38D7-919E-45E2-A50C-B464415FC1A9}" presName="sibTrans" presStyleCnt="0"/>
      <dgm:spPr/>
    </dgm:pt>
    <dgm:pt modelId="{75F6B9AA-7DBC-40FF-8ADB-181D3E38C112}" type="pres">
      <dgm:prSet presAssocID="{9297C875-2B28-4D35-AF1A-59CDAE355306}" presName="compositeNode" presStyleCnt="0">
        <dgm:presLayoutVars>
          <dgm:bulletEnabled val="1"/>
        </dgm:presLayoutVars>
      </dgm:prSet>
      <dgm:spPr/>
    </dgm:pt>
    <dgm:pt modelId="{1B072E2F-B53E-4F09-A31C-105503E395BB}" type="pres">
      <dgm:prSet presAssocID="{9297C875-2B28-4D35-AF1A-59CDAE355306}" presName="image" presStyleLbl="fgImgPlace1" presStyleIdx="1" presStyleCnt="3"/>
      <dgm:spPr>
        <a:blipFill rotWithShape="1">
          <a:blip xmlns:r="http://schemas.openxmlformats.org/officeDocument/2006/relationships" r:embed="rId2"/>
          <a:stretch>
            <a:fillRect/>
          </a:stretch>
        </a:blipFill>
      </dgm:spPr>
      <dgm:t>
        <a:bodyPr/>
        <a:lstStyle/>
        <a:p>
          <a:endParaRPr lang="en-IN"/>
        </a:p>
      </dgm:t>
    </dgm:pt>
    <dgm:pt modelId="{A0BBD2E6-D493-4845-87C5-D0F02E5D608C}" type="pres">
      <dgm:prSet presAssocID="{9297C875-2B28-4D35-AF1A-59CDAE355306}" presName="childNode" presStyleLbl="node1" presStyleIdx="1" presStyleCnt="3">
        <dgm:presLayoutVars>
          <dgm:bulletEnabled val="1"/>
        </dgm:presLayoutVars>
      </dgm:prSet>
      <dgm:spPr/>
      <dgm:t>
        <a:bodyPr/>
        <a:lstStyle/>
        <a:p>
          <a:endParaRPr lang="en-IN"/>
        </a:p>
      </dgm:t>
    </dgm:pt>
    <dgm:pt modelId="{9823E4C6-39BD-4047-88B1-FF2549231567}" type="pres">
      <dgm:prSet presAssocID="{9297C875-2B28-4D35-AF1A-59CDAE355306}" presName="parentNode" presStyleLbl="revTx" presStyleIdx="1" presStyleCnt="3">
        <dgm:presLayoutVars>
          <dgm:chMax val="0"/>
          <dgm:bulletEnabled val="1"/>
        </dgm:presLayoutVars>
      </dgm:prSet>
      <dgm:spPr/>
      <dgm:t>
        <a:bodyPr/>
        <a:lstStyle/>
        <a:p>
          <a:endParaRPr lang="en-IN"/>
        </a:p>
      </dgm:t>
    </dgm:pt>
    <dgm:pt modelId="{31B012E0-52D8-4282-8231-CBF5A09AE7D5}" type="pres">
      <dgm:prSet presAssocID="{54C760E4-3CC7-43E6-9AC3-E5E9957DAF74}" presName="sibTrans" presStyleCnt="0"/>
      <dgm:spPr/>
    </dgm:pt>
    <dgm:pt modelId="{317832BD-A533-4E2A-A1F0-9B6914FB948D}" type="pres">
      <dgm:prSet presAssocID="{476DA394-9B84-461F-98CA-ED58ECDC0F8E}" presName="compositeNode" presStyleCnt="0">
        <dgm:presLayoutVars>
          <dgm:bulletEnabled val="1"/>
        </dgm:presLayoutVars>
      </dgm:prSet>
      <dgm:spPr/>
    </dgm:pt>
    <dgm:pt modelId="{474E8E52-5C96-4D5D-BB5A-95CA83521A71}" type="pres">
      <dgm:prSet presAssocID="{476DA394-9B84-461F-98CA-ED58ECDC0F8E}" presName="image" presStyleLbl="fgImgPlace1" presStyleIdx="2" presStyleCnt="3"/>
      <dgm:spPr>
        <a:blipFill rotWithShape="1">
          <a:blip xmlns:r="http://schemas.openxmlformats.org/officeDocument/2006/relationships" r:embed="rId3"/>
          <a:stretch>
            <a:fillRect/>
          </a:stretch>
        </a:blipFill>
      </dgm:spPr>
      <dgm:t>
        <a:bodyPr/>
        <a:lstStyle/>
        <a:p>
          <a:endParaRPr lang="en-IN"/>
        </a:p>
      </dgm:t>
    </dgm:pt>
    <dgm:pt modelId="{A02598CF-E1CB-4F8B-8696-EEC9606B55D8}" type="pres">
      <dgm:prSet presAssocID="{476DA394-9B84-461F-98CA-ED58ECDC0F8E}" presName="childNode" presStyleLbl="node1" presStyleIdx="2" presStyleCnt="3">
        <dgm:presLayoutVars>
          <dgm:bulletEnabled val="1"/>
        </dgm:presLayoutVars>
      </dgm:prSet>
      <dgm:spPr/>
      <dgm:t>
        <a:bodyPr/>
        <a:lstStyle/>
        <a:p>
          <a:endParaRPr lang="en-IN"/>
        </a:p>
      </dgm:t>
    </dgm:pt>
    <dgm:pt modelId="{BED6995F-048D-4482-97CB-65435B9EF09D}" type="pres">
      <dgm:prSet presAssocID="{476DA394-9B84-461F-98CA-ED58ECDC0F8E}" presName="parentNode" presStyleLbl="revTx" presStyleIdx="2" presStyleCnt="3">
        <dgm:presLayoutVars>
          <dgm:chMax val="0"/>
          <dgm:bulletEnabled val="1"/>
        </dgm:presLayoutVars>
      </dgm:prSet>
      <dgm:spPr/>
      <dgm:t>
        <a:bodyPr/>
        <a:lstStyle/>
        <a:p>
          <a:endParaRPr lang="en-IN"/>
        </a:p>
      </dgm:t>
    </dgm:pt>
  </dgm:ptLst>
  <dgm:cxnLst>
    <dgm:cxn modelId="{9BA2E8D7-3E44-49A2-AD90-1DD2E4623956}" srcId="{6B5C33F3-5F21-4DC3-B7B4-BF22A99C1FEB}" destId="{AC6BAE35-06DC-4E07-9704-5ACFED3058CF}" srcOrd="3" destOrd="0" parTransId="{6D7EB93E-6D1E-407B-9A60-C1D4F14E1F3E}" sibTransId="{C7ABCEC0-83D2-4310-AA75-CF277E067270}"/>
    <dgm:cxn modelId="{CAD91DE7-1367-4327-B3B1-78EB900DCD84}" type="presOf" srcId="{E9F91735-5C01-4683-9FF3-836DD02F67E1}" destId="{A02598CF-E1CB-4F8B-8696-EEC9606B55D8}" srcOrd="0" destOrd="3" presId="urn:microsoft.com/office/officeart/2005/8/layout/hList2"/>
    <dgm:cxn modelId="{19BE96C1-BCB4-4149-BE96-F89213BBE9C0}" srcId="{43DF5C54-39EF-48F8-AD58-6993F30D65B4}" destId="{E9F91735-5C01-4683-9FF3-836DD02F67E1}" srcOrd="2" destOrd="0" parTransId="{E95027BB-5C9E-4ADF-8564-039ABB9463BE}" sibTransId="{5663EB3F-F4E1-4D0B-BAA1-F5C87AB6404C}"/>
    <dgm:cxn modelId="{F5E417A5-0BFA-46D4-9093-4EE12EDFE240}" type="presOf" srcId="{E0C79983-8BA6-42E6-ACDB-F67846F6A116}" destId="{A02598CF-E1CB-4F8B-8696-EEC9606B55D8}" srcOrd="0" destOrd="1" presId="urn:microsoft.com/office/officeart/2005/8/layout/hList2"/>
    <dgm:cxn modelId="{C2C6C3DF-3808-444E-9D54-B8DCE210A211}" srcId="{43DF5C54-39EF-48F8-AD58-6993F30D65B4}" destId="{0C3375A4-0416-4EF1-9101-5E1E05D403B0}" srcOrd="1" destOrd="0" parTransId="{C04EF9A7-2D66-4485-9F88-8E9B377D4C20}" sibTransId="{36650B36-3645-4B16-BEBE-4D1FE16A5DD1}"/>
    <dgm:cxn modelId="{455552F8-4780-4EF8-A41D-02701DC997F6}" type="presOf" srcId="{FE014B48-73A9-45EF-90E9-E8CCDDED743D}" destId="{A923C679-73E3-40D1-BF14-C8E1EFB94282}" srcOrd="0" destOrd="2" presId="urn:microsoft.com/office/officeart/2005/8/layout/hList2"/>
    <dgm:cxn modelId="{327BC88B-C927-4A17-877D-75603421F687}" type="presOf" srcId="{43DF5C54-39EF-48F8-AD58-6993F30D65B4}" destId="{A02598CF-E1CB-4F8B-8696-EEC9606B55D8}" srcOrd="0" destOrd="0" presId="urn:microsoft.com/office/officeart/2005/8/layout/hList2"/>
    <dgm:cxn modelId="{24617846-12E9-4185-8EAD-3EAC8C1FC785}" type="presOf" srcId="{980FB996-3D02-4D3E-A4BA-A6F15A7AEFDC}" destId="{A0BBD2E6-D493-4845-87C5-D0F02E5D608C}" srcOrd="0" destOrd="2" presId="urn:microsoft.com/office/officeart/2005/8/layout/hList2"/>
    <dgm:cxn modelId="{D1ECAFB1-DC4E-4B35-BC37-AB01A26A95A5}" srcId="{D880E21F-BA15-4C12-8579-A74A080F426B}" destId="{21E89FEE-7959-4929-8635-DDB190F6620F}" srcOrd="3" destOrd="0" parTransId="{A9CE2EA4-5118-4A87-BFCC-90281E6536B9}" sibTransId="{C4587A1F-39F3-4760-8AD8-720EE8B0D23B}"/>
    <dgm:cxn modelId="{2EDBDF15-4AEF-4CD0-AAF1-D08ED2035545}" srcId="{476DA394-9B84-461F-98CA-ED58ECDC0F8E}" destId="{43DF5C54-39EF-48F8-AD58-6993F30D65B4}" srcOrd="0" destOrd="0" parTransId="{D920BDF0-AA0F-4D1F-86BF-75E6771D625F}" sibTransId="{0F55FB9D-344E-4E01-A5B2-643114F79ED2}"/>
    <dgm:cxn modelId="{040CA0B6-FC80-434F-BB31-2910D8FAC4F7}" type="presOf" srcId="{7049F387-84A7-497B-B623-6A438B1FB697}" destId="{A923C679-73E3-40D1-BF14-C8E1EFB94282}" srcOrd="0" destOrd="1" presId="urn:microsoft.com/office/officeart/2005/8/layout/hList2"/>
    <dgm:cxn modelId="{221C9973-2E39-4CC8-932C-FD89574A5CB6}" srcId="{F0416F29-9BA9-45EE-BC0E-7EB49345B75C}" destId="{476DA394-9B84-461F-98CA-ED58ECDC0F8E}" srcOrd="2" destOrd="0" parTransId="{A8370531-96DA-488D-BEDA-83F373449BFC}" sibTransId="{8D722E38-3128-47C9-A3D1-866796C32474}"/>
    <dgm:cxn modelId="{F7959352-82F7-416F-863F-6F61B123B91D}" srcId="{6B5C33F3-5F21-4DC3-B7B4-BF22A99C1FEB}" destId="{BC745F5B-07A0-4BD7-BD7D-D2B98C123F99}" srcOrd="2" destOrd="0" parTransId="{7C18E8F9-36BC-439C-A940-BBA461DE791F}" sibTransId="{80CF056F-CE3E-47BA-BFA7-A0C003D6DCA3}"/>
    <dgm:cxn modelId="{AC36AE95-95FC-4929-9625-C170BC6662CE}" type="presOf" srcId="{476DA394-9B84-461F-98CA-ED58ECDC0F8E}" destId="{BED6995F-048D-4482-97CB-65435B9EF09D}" srcOrd="0" destOrd="0" presId="urn:microsoft.com/office/officeart/2005/8/layout/hList2"/>
    <dgm:cxn modelId="{9BA2FF1A-E922-4C17-87B6-24352187ACE3}" srcId="{6B5C33F3-5F21-4DC3-B7B4-BF22A99C1FEB}" destId="{38972929-B3F4-4F7D-9C9B-65C208C56622}" srcOrd="5" destOrd="0" parTransId="{C594BDA7-1B3A-402E-B390-B871AB84346E}" sibTransId="{F42DC396-1169-45F5-A070-976F25EC0480}"/>
    <dgm:cxn modelId="{E9096564-1C37-4F3D-82F9-5FD65C3D392A}" type="presOf" srcId="{0BE46D05-C269-46E2-8447-9E227C25FA15}" destId="{A923C679-73E3-40D1-BF14-C8E1EFB94282}" srcOrd="0" destOrd="5" presId="urn:microsoft.com/office/officeart/2005/8/layout/hList2"/>
    <dgm:cxn modelId="{AF94C69B-8558-4868-92CF-89144DB6167B}" type="presOf" srcId="{9297C875-2B28-4D35-AF1A-59CDAE355306}" destId="{9823E4C6-39BD-4047-88B1-FF2549231567}" srcOrd="0" destOrd="0" presId="urn:microsoft.com/office/officeart/2005/8/layout/hList2"/>
    <dgm:cxn modelId="{13BD8D20-1A41-4FDC-A41A-72506FAA3987}" type="presOf" srcId="{65899BB4-F3A7-4352-9326-AB3C83226016}" destId="{A0BBD2E6-D493-4845-87C5-D0F02E5D608C}" srcOrd="0" destOrd="5" presId="urn:microsoft.com/office/officeart/2005/8/layout/hList2"/>
    <dgm:cxn modelId="{78C50E6C-852B-4A17-A5AA-EDDA946043D5}" type="presOf" srcId="{3430E4E1-1CC2-4025-983C-652C94FD07DB}" destId="{A0BBD2E6-D493-4845-87C5-D0F02E5D608C}" srcOrd="0" destOrd="1" presId="urn:microsoft.com/office/officeart/2005/8/layout/hList2"/>
    <dgm:cxn modelId="{1E004E2C-AD70-4151-BC4C-A6628CBC1049}" srcId="{9297C875-2B28-4D35-AF1A-59CDAE355306}" destId="{6B5C33F3-5F21-4DC3-B7B4-BF22A99C1FEB}" srcOrd="0" destOrd="0" parTransId="{A6572898-B2B5-4CEF-A50A-056D6954301C}" sibTransId="{C9D16C85-6F3E-483B-A11A-9F28FAC3AFC5}"/>
    <dgm:cxn modelId="{FDC5605C-376F-4D82-8893-C0416DA43939}" srcId="{F0416F29-9BA9-45EE-BC0E-7EB49345B75C}" destId="{9297C875-2B28-4D35-AF1A-59CDAE355306}" srcOrd="1" destOrd="0" parTransId="{4CBAAE3F-4DC5-42B0-BAE3-B8FCB78F3DFE}" sibTransId="{54C760E4-3CC7-43E6-9AC3-E5E9957DAF74}"/>
    <dgm:cxn modelId="{2887FC20-5F10-4631-B463-5AFD3A3CDCA1}" type="presOf" srcId="{D8B1F73C-4C88-4610-B1B9-B21C3567EF01}" destId="{696B50DC-BAD9-4527-99A5-638A51086460}" srcOrd="0" destOrd="0" presId="urn:microsoft.com/office/officeart/2005/8/layout/hList2"/>
    <dgm:cxn modelId="{C22DEB7F-8FB9-4D59-859D-1CF44F10422D}" srcId="{D880E21F-BA15-4C12-8579-A74A080F426B}" destId="{7049F387-84A7-497B-B623-6A438B1FB697}" srcOrd="0" destOrd="0" parTransId="{80A59FA2-10E8-43C1-9EFC-FAA56C1049BF}" sibTransId="{9EE9A5EF-2BC7-451C-A22D-6F0A887CB333}"/>
    <dgm:cxn modelId="{3A0A9406-B007-457B-A340-7A526996B634}" srcId="{D880E21F-BA15-4C12-8579-A74A080F426B}" destId="{FE014B48-73A9-45EF-90E9-E8CCDDED743D}" srcOrd="1" destOrd="0" parTransId="{302A4800-C524-4556-B76A-4145D12A651D}" sibTransId="{FE1C68F6-BB47-46AF-A17B-A11F7DC87D7D}"/>
    <dgm:cxn modelId="{364719A2-14EA-48B0-B042-E2D214E85C66}" srcId="{F0416F29-9BA9-45EE-BC0E-7EB49345B75C}" destId="{D8B1F73C-4C88-4610-B1B9-B21C3567EF01}" srcOrd="0" destOrd="0" parTransId="{162B3E90-32CA-4B77-9DD3-32AA2134EB5D}" sibTransId="{8D3A38D7-919E-45E2-A50C-B464415FC1A9}"/>
    <dgm:cxn modelId="{FBD5C058-C879-44EF-96BE-AECDF0B1E457}" type="presOf" srcId="{BC745F5B-07A0-4BD7-BD7D-D2B98C123F99}" destId="{A0BBD2E6-D493-4845-87C5-D0F02E5D608C}" srcOrd="0" destOrd="3" presId="urn:microsoft.com/office/officeart/2005/8/layout/hList2"/>
    <dgm:cxn modelId="{7CD2B081-CB57-4AFD-B2E2-8BB8A5BB43B9}" type="presOf" srcId="{0C3375A4-0416-4EF1-9101-5E1E05D403B0}" destId="{A02598CF-E1CB-4F8B-8696-EEC9606B55D8}" srcOrd="0" destOrd="2" presId="urn:microsoft.com/office/officeart/2005/8/layout/hList2"/>
    <dgm:cxn modelId="{43C56D24-62BC-4E98-A680-7A85C953B1EC}" srcId="{6B5C33F3-5F21-4DC3-B7B4-BF22A99C1FEB}" destId="{980FB996-3D02-4D3E-A4BA-A6F15A7AEFDC}" srcOrd="1" destOrd="0" parTransId="{2F093C10-186A-41D7-A4F8-3684EB76564C}" sibTransId="{4A9B8708-C716-4B0C-8CB5-91DEEB208E84}"/>
    <dgm:cxn modelId="{D6B5AF0B-33F2-426E-A1B9-AD0C2F2C084A}" type="presOf" srcId="{AC6BAE35-06DC-4E07-9704-5ACFED3058CF}" destId="{A0BBD2E6-D493-4845-87C5-D0F02E5D608C}" srcOrd="0" destOrd="4" presId="urn:microsoft.com/office/officeart/2005/8/layout/hList2"/>
    <dgm:cxn modelId="{1A54135E-59DE-4EC6-93CE-23E97924C9C6}" srcId="{D880E21F-BA15-4C12-8579-A74A080F426B}" destId="{0BE46D05-C269-46E2-8447-9E227C25FA15}" srcOrd="4" destOrd="0" parTransId="{4FCC1AA5-EFA8-481A-BBB9-0B752B58C950}" sibTransId="{0253B596-C0F1-4916-A746-9C8917BD7A25}"/>
    <dgm:cxn modelId="{878A21B4-C9E2-4DE2-B539-FCFC248C0BF1}" srcId="{D880E21F-BA15-4C12-8579-A74A080F426B}" destId="{AF620524-7941-4369-971F-6EBF7099C0BC}" srcOrd="2" destOrd="0" parTransId="{C7978961-BA8C-418C-9DC2-8CCFF088F6E5}" sibTransId="{2F2BC438-4CB1-4831-9899-B6F44123E1CB}"/>
    <dgm:cxn modelId="{6399AB7D-FD6B-4BD0-84D5-B3ECB4C665A8}" type="presOf" srcId="{D880E21F-BA15-4C12-8579-A74A080F426B}" destId="{A923C679-73E3-40D1-BF14-C8E1EFB94282}" srcOrd="0" destOrd="0" presId="urn:microsoft.com/office/officeart/2005/8/layout/hList2"/>
    <dgm:cxn modelId="{0A51DD58-21B9-45C7-9888-74B43CB684A6}" srcId="{43DF5C54-39EF-48F8-AD58-6993F30D65B4}" destId="{E0C79983-8BA6-42E6-ACDB-F67846F6A116}" srcOrd="0" destOrd="0" parTransId="{1511CE33-4C56-4A78-AEA8-9BF13AE9CF3B}" sibTransId="{234932F9-603E-469C-8394-D7D0AC1E1DC9}"/>
    <dgm:cxn modelId="{3F03D8EA-ED7C-41A3-B037-30EF5B01EE13}" type="presOf" srcId="{6B5C33F3-5F21-4DC3-B7B4-BF22A99C1FEB}" destId="{A0BBD2E6-D493-4845-87C5-D0F02E5D608C}" srcOrd="0" destOrd="0" presId="urn:microsoft.com/office/officeart/2005/8/layout/hList2"/>
    <dgm:cxn modelId="{6EB55C23-147F-4E98-B70E-F8AD7F90CC91}" type="presOf" srcId="{AF620524-7941-4369-971F-6EBF7099C0BC}" destId="{A923C679-73E3-40D1-BF14-C8E1EFB94282}" srcOrd="0" destOrd="3" presId="urn:microsoft.com/office/officeart/2005/8/layout/hList2"/>
    <dgm:cxn modelId="{5F4E6E9D-E89F-4584-8597-A4E65A3E8AF4}" type="presOf" srcId="{F0416F29-9BA9-45EE-BC0E-7EB49345B75C}" destId="{320C9782-9DDC-4A9E-9D60-F5583ED90A31}" srcOrd="0" destOrd="0" presId="urn:microsoft.com/office/officeart/2005/8/layout/hList2"/>
    <dgm:cxn modelId="{ACB57A34-3034-4EFA-B49B-0AFCDF3EA8DC}" type="presOf" srcId="{21E89FEE-7959-4929-8635-DDB190F6620F}" destId="{A923C679-73E3-40D1-BF14-C8E1EFB94282}" srcOrd="0" destOrd="4" presId="urn:microsoft.com/office/officeart/2005/8/layout/hList2"/>
    <dgm:cxn modelId="{B401BDE6-1896-4BF8-ADE0-F0F396CF1EC1}" srcId="{D8B1F73C-4C88-4610-B1B9-B21C3567EF01}" destId="{D880E21F-BA15-4C12-8579-A74A080F426B}" srcOrd="0" destOrd="0" parTransId="{85C578E4-29EF-4ADD-B535-08FDC8C42492}" sibTransId="{AC1DBBB5-A43D-42A7-8875-7D895736DDBE}"/>
    <dgm:cxn modelId="{2CEF8E36-F43C-47C6-AC42-7E11236803EE}" srcId="{6B5C33F3-5F21-4DC3-B7B4-BF22A99C1FEB}" destId="{3430E4E1-1CC2-4025-983C-652C94FD07DB}" srcOrd="0" destOrd="0" parTransId="{D5F0C535-764E-45CE-97FD-36547871F42E}" sibTransId="{934334CC-640A-4B16-838D-0144E619781B}"/>
    <dgm:cxn modelId="{3EFD278B-B162-45BE-B01D-7A85CAB98E4E}" srcId="{6B5C33F3-5F21-4DC3-B7B4-BF22A99C1FEB}" destId="{65899BB4-F3A7-4352-9326-AB3C83226016}" srcOrd="4" destOrd="0" parTransId="{0C642335-B0EA-425A-807F-7AD71FE18BCB}" sibTransId="{1132B878-736C-4EA8-B444-48DDEC39B8CE}"/>
    <dgm:cxn modelId="{D8A8086E-2785-40A8-86DD-D23C120844B2}" type="presOf" srcId="{38972929-B3F4-4F7D-9C9B-65C208C56622}" destId="{A0BBD2E6-D493-4845-87C5-D0F02E5D608C}" srcOrd="0" destOrd="6" presId="urn:microsoft.com/office/officeart/2005/8/layout/hList2"/>
    <dgm:cxn modelId="{F2158215-D5FE-4585-B5FE-12C6E5E60927}" type="presParOf" srcId="{320C9782-9DDC-4A9E-9D60-F5583ED90A31}" destId="{67FDC182-EE5E-4702-8039-D4D733221A00}" srcOrd="0" destOrd="0" presId="urn:microsoft.com/office/officeart/2005/8/layout/hList2"/>
    <dgm:cxn modelId="{9CA4ED4B-6A6C-4F76-9916-79B7A9B56C38}" type="presParOf" srcId="{67FDC182-EE5E-4702-8039-D4D733221A00}" destId="{F6A0E52E-C753-477D-8F51-F804E949336B}" srcOrd="0" destOrd="0" presId="urn:microsoft.com/office/officeart/2005/8/layout/hList2"/>
    <dgm:cxn modelId="{22ECADA7-A117-4CD3-BBC4-3B30F9681FDC}" type="presParOf" srcId="{67FDC182-EE5E-4702-8039-D4D733221A00}" destId="{A923C679-73E3-40D1-BF14-C8E1EFB94282}" srcOrd="1" destOrd="0" presId="urn:microsoft.com/office/officeart/2005/8/layout/hList2"/>
    <dgm:cxn modelId="{24FC9256-1888-4FEE-8A17-91F464DC2BB4}" type="presParOf" srcId="{67FDC182-EE5E-4702-8039-D4D733221A00}" destId="{696B50DC-BAD9-4527-99A5-638A51086460}" srcOrd="2" destOrd="0" presId="urn:microsoft.com/office/officeart/2005/8/layout/hList2"/>
    <dgm:cxn modelId="{42140EFE-1EB6-47BF-99C9-A8731E357595}" type="presParOf" srcId="{320C9782-9DDC-4A9E-9D60-F5583ED90A31}" destId="{1C65404E-DD28-4309-929E-FFD628E6638D}" srcOrd="1" destOrd="0" presId="urn:microsoft.com/office/officeart/2005/8/layout/hList2"/>
    <dgm:cxn modelId="{91E9CF84-43BA-4E9A-9719-C184F39D8D51}" type="presParOf" srcId="{320C9782-9DDC-4A9E-9D60-F5583ED90A31}" destId="{75F6B9AA-7DBC-40FF-8ADB-181D3E38C112}" srcOrd="2" destOrd="0" presId="urn:microsoft.com/office/officeart/2005/8/layout/hList2"/>
    <dgm:cxn modelId="{4ADE3C41-A658-434D-82AA-E8CF3741A93E}" type="presParOf" srcId="{75F6B9AA-7DBC-40FF-8ADB-181D3E38C112}" destId="{1B072E2F-B53E-4F09-A31C-105503E395BB}" srcOrd="0" destOrd="0" presId="urn:microsoft.com/office/officeart/2005/8/layout/hList2"/>
    <dgm:cxn modelId="{C419AA19-05BF-4F9A-8121-B22255EEA8DE}" type="presParOf" srcId="{75F6B9AA-7DBC-40FF-8ADB-181D3E38C112}" destId="{A0BBD2E6-D493-4845-87C5-D0F02E5D608C}" srcOrd="1" destOrd="0" presId="urn:microsoft.com/office/officeart/2005/8/layout/hList2"/>
    <dgm:cxn modelId="{8348BA2F-27B3-454D-9459-69AD3D9EF0D2}" type="presParOf" srcId="{75F6B9AA-7DBC-40FF-8ADB-181D3E38C112}" destId="{9823E4C6-39BD-4047-88B1-FF2549231567}" srcOrd="2" destOrd="0" presId="urn:microsoft.com/office/officeart/2005/8/layout/hList2"/>
    <dgm:cxn modelId="{8A7D05C9-D62C-40D7-AB43-5514E133B0DB}" type="presParOf" srcId="{320C9782-9DDC-4A9E-9D60-F5583ED90A31}" destId="{31B012E0-52D8-4282-8231-CBF5A09AE7D5}" srcOrd="3" destOrd="0" presId="urn:microsoft.com/office/officeart/2005/8/layout/hList2"/>
    <dgm:cxn modelId="{E1D66589-F3FA-4050-B862-4452B468E5BF}" type="presParOf" srcId="{320C9782-9DDC-4A9E-9D60-F5583ED90A31}" destId="{317832BD-A533-4E2A-A1F0-9B6914FB948D}" srcOrd="4" destOrd="0" presId="urn:microsoft.com/office/officeart/2005/8/layout/hList2"/>
    <dgm:cxn modelId="{CEE09C6A-1CB4-4287-98E4-63DD25FFC218}" type="presParOf" srcId="{317832BD-A533-4E2A-A1F0-9B6914FB948D}" destId="{474E8E52-5C96-4D5D-BB5A-95CA83521A71}" srcOrd="0" destOrd="0" presId="urn:microsoft.com/office/officeart/2005/8/layout/hList2"/>
    <dgm:cxn modelId="{FB24C743-1A34-42A2-AA50-65B246DB7F20}" type="presParOf" srcId="{317832BD-A533-4E2A-A1F0-9B6914FB948D}" destId="{A02598CF-E1CB-4F8B-8696-EEC9606B55D8}" srcOrd="1" destOrd="0" presId="urn:microsoft.com/office/officeart/2005/8/layout/hList2"/>
    <dgm:cxn modelId="{AECCB12C-0966-4D6D-89BF-C8AAC3A9581E}" type="presParOf" srcId="{317832BD-A533-4E2A-A1F0-9B6914FB948D}" destId="{BED6995F-048D-4482-97CB-65435B9EF09D}"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B50DC-BAD9-4527-99A5-638A51086460}">
      <dsp:nvSpPr>
        <dsp:cNvPr id="0" name=""/>
        <dsp:cNvSpPr/>
      </dsp:nvSpPr>
      <dsp:spPr>
        <a:xfrm rot="16200000">
          <a:off x="-1516044" y="2326353"/>
          <a:ext cx="3530251"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16" bIns="0" numCol="1" spcCol="1270" anchor="t" anchorCtr="0">
          <a:noAutofit/>
        </a:bodyPr>
        <a:lstStyle/>
        <a:p>
          <a:pPr lvl="0" algn="ctr" defTabSz="1022350">
            <a:lnSpc>
              <a:spcPct val="90000"/>
            </a:lnSpc>
            <a:spcBef>
              <a:spcPct val="0"/>
            </a:spcBef>
            <a:spcAft>
              <a:spcPct val="35000"/>
            </a:spcAft>
          </a:pPr>
          <a:r>
            <a:rPr lang="en-IN" sz="2300" kern="1200" dirty="0" smtClean="0"/>
            <a:t>Moisture Control</a:t>
          </a:r>
          <a:endParaRPr lang="en-IN" sz="2300" kern="1200" dirty="0"/>
        </a:p>
      </dsp:txBody>
      <dsp:txXfrm>
        <a:off x="-1516044" y="2326353"/>
        <a:ext cx="3530251" cy="396075"/>
      </dsp:txXfrm>
    </dsp:sp>
    <dsp:sp modelId="{A923C679-73E3-40D1-BF14-C8E1EFB94282}">
      <dsp:nvSpPr>
        <dsp:cNvPr id="0" name=""/>
        <dsp:cNvSpPr/>
      </dsp:nvSpPr>
      <dsp:spPr>
        <a:xfrm>
          <a:off x="447118" y="759265"/>
          <a:ext cx="1972874" cy="35302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49316" rIns="149352" bIns="149352" numCol="1" spcCol="1270" anchor="t" anchorCtr="0">
          <a:noAutofit/>
        </a:bodyPr>
        <a:lstStyle/>
        <a:p>
          <a:pPr marL="171450" lvl="1" indent="-171450" algn="l" defTabSz="711200">
            <a:lnSpc>
              <a:spcPct val="90000"/>
            </a:lnSpc>
            <a:spcBef>
              <a:spcPct val="0"/>
            </a:spcBef>
            <a:spcAft>
              <a:spcPct val="15000"/>
            </a:spcAft>
            <a:buChar char="••"/>
          </a:pPr>
          <a:endParaRPr lang="en-IN" sz="1600" kern="1200" dirty="0"/>
        </a:p>
        <a:p>
          <a:pPr marL="342900" lvl="2" indent="-171450" algn="l" defTabSz="711200">
            <a:lnSpc>
              <a:spcPct val="90000"/>
            </a:lnSpc>
            <a:spcBef>
              <a:spcPct val="0"/>
            </a:spcBef>
            <a:spcAft>
              <a:spcPct val="15000"/>
            </a:spcAft>
            <a:buChar char="••"/>
          </a:pPr>
          <a:r>
            <a:rPr lang="en-US" sz="1600" kern="1200" smtClean="0"/>
            <a:t>Drying</a:t>
          </a:r>
          <a:endParaRPr lang="en-IN" sz="1600" kern="1200"/>
        </a:p>
        <a:p>
          <a:pPr marL="342900" lvl="2" indent="-171450" algn="l" defTabSz="711200">
            <a:lnSpc>
              <a:spcPct val="90000"/>
            </a:lnSpc>
            <a:spcBef>
              <a:spcPct val="0"/>
            </a:spcBef>
            <a:spcAft>
              <a:spcPct val="15000"/>
            </a:spcAft>
            <a:buChar char="••"/>
          </a:pPr>
          <a:r>
            <a:rPr lang="en-US" sz="1600" kern="1200" smtClean="0"/>
            <a:t>Intermediate Moisture Foods</a:t>
          </a:r>
          <a:endParaRPr lang="en-IN" sz="1600" kern="1200"/>
        </a:p>
        <a:p>
          <a:pPr marL="342900" lvl="2" indent="-171450" algn="l" defTabSz="711200">
            <a:lnSpc>
              <a:spcPct val="90000"/>
            </a:lnSpc>
            <a:spcBef>
              <a:spcPct val="0"/>
            </a:spcBef>
            <a:spcAft>
              <a:spcPct val="15000"/>
            </a:spcAft>
            <a:buChar char="••"/>
          </a:pPr>
          <a:r>
            <a:rPr lang="en-US" sz="1600" kern="1200" smtClean="0"/>
            <a:t>Freeze Drying or Lyophilisation</a:t>
          </a:r>
          <a:endParaRPr lang="en-IN" sz="1600" kern="1200"/>
        </a:p>
        <a:p>
          <a:pPr marL="342900" lvl="2" indent="-171450" algn="l" defTabSz="711200">
            <a:lnSpc>
              <a:spcPct val="90000"/>
            </a:lnSpc>
            <a:spcBef>
              <a:spcPct val="0"/>
            </a:spcBef>
            <a:spcAft>
              <a:spcPct val="15000"/>
            </a:spcAft>
            <a:buChar char="••"/>
          </a:pPr>
          <a:r>
            <a:rPr lang="en-US" sz="1600" kern="1200" smtClean="0"/>
            <a:t>Salting</a:t>
          </a:r>
          <a:endParaRPr lang="en-IN" sz="1600" kern="1200"/>
        </a:p>
        <a:p>
          <a:pPr marL="342900" lvl="2" indent="-171450" algn="l" defTabSz="711200">
            <a:lnSpc>
              <a:spcPct val="90000"/>
            </a:lnSpc>
            <a:spcBef>
              <a:spcPct val="0"/>
            </a:spcBef>
            <a:spcAft>
              <a:spcPct val="15000"/>
            </a:spcAft>
            <a:buChar char="••"/>
          </a:pPr>
          <a:r>
            <a:rPr lang="en-US" sz="1600" kern="1200" dirty="0" smtClean="0"/>
            <a:t>Curing and smoking</a:t>
          </a:r>
          <a:endParaRPr lang="en-IN" sz="1600" kern="1200" dirty="0"/>
        </a:p>
      </dsp:txBody>
      <dsp:txXfrm>
        <a:off x="447118" y="759265"/>
        <a:ext cx="1972874" cy="3530251"/>
      </dsp:txXfrm>
    </dsp:sp>
    <dsp:sp modelId="{F6A0E52E-C753-477D-8F51-F804E949336B}">
      <dsp:nvSpPr>
        <dsp:cNvPr id="0" name=""/>
        <dsp:cNvSpPr/>
      </dsp:nvSpPr>
      <dsp:spPr>
        <a:xfrm>
          <a:off x="51042" y="236446"/>
          <a:ext cx="792150" cy="79215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23E4C6-39BD-4047-88B1-FF2549231567}">
      <dsp:nvSpPr>
        <dsp:cNvPr id="0" name=""/>
        <dsp:cNvSpPr/>
      </dsp:nvSpPr>
      <dsp:spPr>
        <a:xfrm rot="16200000">
          <a:off x="1363236" y="2326353"/>
          <a:ext cx="3530251"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16" bIns="0" numCol="1" spcCol="1270" anchor="t" anchorCtr="0">
          <a:noAutofit/>
        </a:bodyPr>
        <a:lstStyle/>
        <a:p>
          <a:pPr lvl="0" algn="ctr" defTabSz="1022350">
            <a:lnSpc>
              <a:spcPct val="90000"/>
            </a:lnSpc>
            <a:spcBef>
              <a:spcPct val="0"/>
            </a:spcBef>
            <a:spcAft>
              <a:spcPct val="35000"/>
            </a:spcAft>
          </a:pPr>
          <a:r>
            <a:rPr lang="en-IN" sz="2300" kern="1200" dirty="0" smtClean="0"/>
            <a:t>Temperature Control</a:t>
          </a:r>
          <a:endParaRPr lang="en-IN" sz="2300" kern="1200" dirty="0"/>
        </a:p>
      </dsp:txBody>
      <dsp:txXfrm>
        <a:off x="1363236" y="2326353"/>
        <a:ext cx="3530251" cy="396075"/>
      </dsp:txXfrm>
    </dsp:sp>
    <dsp:sp modelId="{A0BBD2E6-D493-4845-87C5-D0F02E5D608C}">
      <dsp:nvSpPr>
        <dsp:cNvPr id="0" name=""/>
        <dsp:cNvSpPr/>
      </dsp:nvSpPr>
      <dsp:spPr>
        <a:xfrm>
          <a:off x="3326400" y="759265"/>
          <a:ext cx="1972874" cy="35302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49316" rIns="149352" bIns="149352" numCol="1" spcCol="1270" anchor="t" anchorCtr="0">
          <a:noAutofit/>
        </a:bodyPr>
        <a:lstStyle/>
        <a:p>
          <a:pPr marL="171450" lvl="1" indent="-171450" algn="l" defTabSz="711200">
            <a:lnSpc>
              <a:spcPct val="90000"/>
            </a:lnSpc>
            <a:spcBef>
              <a:spcPct val="0"/>
            </a:spcBef>
            <a:spcAft>
              <a:spcPct val="15000"/>
            </a:spcAft>
            <a:buChar char="••"/>
          </a:pPr>
          <a:endParaRPr lang="en-IN" sz="1600" kern="1200" dirty="0"/>
        </a:p>
        <a:p>
          <a:pPr marL="342900" lvl="2" indent="-171450" algn="l" defTabSz="711200">
            <a:lnSpc>
              <a:spcPct val="90000"/>
            </a:lnSpc>
            <a:spcBef>
              <a:spcPct val="0"/>
            </a:spcBef>
            <a:spcAft>
              <a:spcPct val="15000"/>
            </a:spcAft>
            <a:buChar char="••"/>
          </a:pPr>
          <a:r>
            <a:rPr lang="en-US" sz="1600" kern="1200" dirty="0" smtClean="0"/>
            <a:t>Preservation by </a:t>
          </a:r>
          <a:r>
            <a:rPr lang="en-US" sz="1600" kern="1200" smtClean="0"/>
            <a:t>Low Temperature</a:t>
          </a:r>
          <a:endParaRPr lang="en-IN" sz="1600" kern="1200" dirty="0"/>
        </a:p>
        <a:p>
          <a:pPr marL="342900" lvl="2" indent="-171450" algn="l" defTabSz="711200">
            <a:lnSpc>
              <a:spcPct val="90000"/>
            </a:lnSpc>
            <a:spcBef>
              <a:spcPct val="0"/>
            </a:spcBef>
            <a:spcAft>
              <a:spcPct val="15000"/>
            </a:spcAft>
            <a:buChar char="••"/>
          </a:pPr>
          <a:r>
            <a:rPr lang="en-US" sz="1600" kern="1200" dirty="0" smtClean="0"/>
            <a:t>Chilling</a:t>
          </a:r>
          <a:endParaRPr lang="en-IN" sz="1600" kern="1200" dirty="0"/>
        </a:p>
        <a:p>
          <a:pPr marL="342900" lvl="2" indent="-171450" algn="l" defTabSz="711200">
            <a:lnSpc>
              <a:spcPct val="90000"/>
            </a:lnSpc>
            <a:spcBef>
              <a:spcPct val="0"/>
            </a:spcBef>
            <a:spcAft>
              <a:spcPct val="15000"/>
            </a:spcAft>
            <a:buChar char="••"/>
          </a:pPr>
          <a:r>
            <a:rPr lang="en-US" sz="1600" kern="1200" dirty="0" smtClean="0"/>
            <a:t>Freezing</a:t>
          </a:r>
          <a:endParaRPr lang="en-IN" sz="1600" kern="1200" dirty="0"/>
        </a:p>
        <a:p>
          <a:pPr marL="342900" lvl="2" indent="-171450" algn="l" defTabSz="711200">
            <a:lnSpc>
              <a:spcPct val="90000"/>
            </a:lnSpc>
            <a:spcBef>
              <a:spcPct val="0"/>
            </a:spcBef>
            <a:spcAft>
              <a:spcPct val="15000"/>
            </a:spcAft>
            <a:buChar char="••"/>
          </a:pPr>
          <a:r>
            <a:rPr lang="en-US" sz="1600" kern="1200" smtClean="0"/>
            <a:t>Preservation by High Temperature</a:t>
          </a:r>
          <a:endParaRPr lang="en-IN" sz="1600" kern="1200"/>
        </a:p>
        <a:p>
          <a:pPr marL="342900" lvl="2" indent="-171450" algn="l" defTabSz="711200">
            <a:lnSpc>
              <a:spcPct val="90000"/>
            </a:lnSpc>
            <a:spcBef>
              <a:spcPct val="0"/>
            </a:spcBef>
            <a:spcAft>
              <a:spcPct val="15000"/>
            </a:spcAft>
            <a:buChar char="••"/>
          </a:pPr>
          <a:r>
            <a:rPr lang="en-US" sz="1600" kern="1200" smtClean="0"/>
            <a:t>Canning</a:t>
          </a:r>
          <a:endParaRPr lang="en-IN" sz="1600" kern="1200"/>
        </a:p>
        <a:p>
          <a:pPr marL="342900" lvl="2" indent="-171450" algn="l" defTabSz="711200">
            <a:lnSpc>
              <a:spcPct val="90000"/>
            </a:lnSpc>
            <a:spcBef>
              <a:spcPct val="0"/>
            </a:spcBef>
            <a:spcAft>
              <a:spcPct val="15000"/>
            </a:spcAft>
            <a:buChar char="••"/>
          </a:pPr>
          <a:r>
            <a:rPr lang="en-US" sz="1600" kern="1200" dirty="0" smtClean="0"/>
            <a:t>Retort Processing</a:t>
          </a:r>
          <a:endParaRPr lang="en-IN" sz="1600" kern="1200" dirty="0"/>
        </a:p>
      </dsp:txBody>
      <dsp:txXfrm>
        <a:off x="3326400" y="759265"/>
        <a:ext cx="1972874" cy="3530251"/>
      </dsp:txXfrm>
    </dsp:sp>
    <dsp:sp modelId="{1B072E2F-B53E-4F09-A31C-105503E395BB}">
      <dsp:nvSpPr>
        <dsp:cNvPr id="0" name=""/>
        <dsp:cNvSpPr/>
      </dsp:nvSpPr>
      <dsp:spPr>
        <a:xfrm>
          <a:off x="2930324" y="236446"/>
          <a:ext cx="792150" cy="792150"/>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D6995F-048D-4482-97CB-65435B9EF09D}">
      <dsp:nvSpPr>
        <dsp:cNvPr id="0" name=""/>
        <dsp:cNvSpPr/>
      </dsp:nvSpPr>
      <dsp:spPr>
        <a:xfrm rot="16200000">
          <a:off x="4242518" y="2326353"/>
          <a:ext cx="3530251"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16" bIns="0" numCol="1" spcCol="1270" anchor="t" anchorCtr="0">
          <a:noAutofit/>
        </a:bodyPr>
        <a:lstStyle/>
        <a:p>
          <a:pPr lvl="0" algn="ctr" defTabSz="1022350">
            <a:lnSpc>
              <a:spcPct val="90000"/>
            </a:lnSpc>
            <a:spcBef>
              <a:spcPct val="0"/>
            </a:spcBef>
            <a:spcAft>
              <a:spcPct val="35000"/>
            </a:spcAft>
          </a:pPr>
          <a:r>
            <a:rPr lang="en-IN" sz="2300" kern="1200" dirty="0" smtClean="0"/>
            <a:t>Direct Microbial Inhibition</a:t>
          </a:r>
          <a:endParaRPr lang="en-IN" sz="2300" kern="1200" dirty="0"/>
        </a:p>
      </dsp:txBody>
      <dsp:txXfrm>
        <a:off x="4242518" y="2326353"/>
        <a:ext cx="3530251" cy="396075"/>
      </dsp:txXfrm>
    </dsp:sp>
    <dsp:sp modelId="{A02598CF-E1CB-4F8B-8696-EEC9606B55D8}">
      <dsp:nvSpPr>
        <dsp:cNvPr id="0" name=""/>
        <dsp:cNvSpPr/>
      </dsp:nvSpPr>
      <dsp:spPr>
        <a:xfrm>
          <a:off x="6205682" y="759265"/>
          <a:ext cx="1972874" cy="35302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49316" rIns="149352" bIns="149352" numCol="1" spcCol="1270" anchor="t" anchorCtr="0">
          <a:noAutofit/>
        </a:bodyPr>
        <a:lstStyle/>
        <a:p>
          <a:pPr marL="171450" lvl="1" indent="-171450" algn="l" defTabSz="711200">
            <a:lnSpc>
              <a:spcPct val="90000"/>
            </a:lnSpc>
            <a:spcBef>
              <a:spcPct val="0"/>
            </a:spcBef>
            <a:spcAft>
              <a:spcPct val="15000"/>
            </a:spcAft>
            <a:buChar char="••"/>
          </a:pPr>
          <a:endParaRPr lang="en-IN" sz="1600" kern="1200" dirty="0"/>
        </a:p>
        <a:p>
          <a:pPr marL="342900" lvl="2" indent="-171450" algn="l" defTabSz="711200">
            <a:lnSpc>
              <a:spcPct val="90000"/>
            </a:lnSpc>
            <a:spcBef>
              <a:spcPct val="0"/>
            </a:spcBef>
            <a:spcAft>
              <a:spcPct val="15000"/>
            </a:spcAft>
            <a:buChar char="••"/>
          </a:pPr>
          <a:r>
            <a:rPr lang="en-US" sz="1600" kern="1200" smtClean="0"/>
            <a:t>Irradiation</a:t>
          </a:r>
          <a:endParaRPr lang="en-IN" sz="1600" kern="1200"/>
        </a:p>
        <a:p>
          <a:pPr marL="342900" lvl="2" indent="-171450" algn="l" defTabSz="711200">
            <a:lnSpc>
              <a:spcPct val="90000"/>
            </a:lnSpc>
            <a:spcBef>
              <a:spcPct val="0"/>
            </a:spcBef>
            <a:spcAft>
              <a:spcPct val="15000"/>
            </a:spcAft>
            <a:buChar char="••"/>
          </a:pPr>
          <a:r>
            <a:rPr lang="en-US" sz="1600" kern="1200" smtClean="0"/>
            <a:t>Antibiotics</a:t>
          </a:r>
          <a:endParaRPr lang="en-IN" sz="1600" kern="1200"/>
        </a:p>
        <a:p>
          <a:pPr marL="342900" lvl="2" indent="-171450" algn="l" defTabSz="711200">
            <a:lnSpc>
              <a:spcPct val="90000"/>
            </a:lnSpc>
            <a:spcBef>
              <a:spcPct val="0"/>
            </a:spcBef>
            <a:spcAft>
              <a:spcPct val="15000"/>
            </a:spcAft>
            <a:buChar char="••"/>
          </a:pPr>
          <a:r>
            <a:rPr lang="en-US" sz="1600" kern="1200" dirty="0" smtClean="0"/>
            <a:t>Chemicals</a:t>
          </a:r>
          <a:endParaRPr lang="en-IN" sz="1600" kern="1200" dirty="0"/>
        </a:p>
      </dsp:txBody>
      <dsp:txXfrm>
        <a:off x="6205682" y="759265"/>
        <a:ext cx="1972874" cy="3530251"/>
      </dsp:txXfrm>
    </dsp:sp>
    <dsp:sp modelId="{474E8E52-5C96-4D5D-BB5A-95CA83521A71}">
      <dsp:nvSpPr>
        <dsp:cNvPr id="0" name=""/>
        <dsp:cNvSpPr/>
      </dsp:nvSpPr>
      <dsp:spPr>
        <a:xfrm>
          <a:off x="5809606" y="236446"/>
          <a:ext cx="792150" cy="792150"/>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images.google.co.in/imgres?imgurl=http://bp0.blogger.com/_L1UB__fiez0/Rz_VQBp_X0I/AAAAAAAAAB8/j7dMPIxrCcs/s320/kevingillespie.jpg&amp;imgrefurl=http://woolypigs.blogspot.com/2007/11/basic-butcher-information-whole-hog.html&amp;h=240&amp;w=320&amp;sz=24&amp;hl=en&amp;start=13&amp;tbnid=FiOKwIJLTaxSBM:&amp;tbnh=89&amp;tbnw=118&amp;prev=/images?q=curing+of++meat+&amp;gbv=2&amp;hl=en" TargetMode="External"/><Relationship Id="rId5" Type="http://schemas.openxmlformats.org/officeDocument/2006/relationships/image" Target="../media/image16.jpeg"/><Relationship Id="rId4" Type="http://schemas.openxmlformats.org/officeDocument/2006/relationships/hyperlink" Target="http://images.google.co.in/imgres?imgurl=http://images.jupiterimages.com/common/detail/39/32/23033239.jpg&amp;imgrefurl=http://www.jupiterimages.com/itemDetail.aspx?itemID=23033239&amp;h=165&amp;w=250&amp;sz=30&amp;hl=en&amp;start=4&amp;tbnid=VKDntu8OiBLVGM:&amp;tbnh=73&amp;tbnw=111&amp;prev=/images?q=curing+of++meat+&amp;gbv=2&amp;hl=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4000" b="1" dirty="0" smtClean="0">
                <a:latin typeface="Times New Roman" pitchFamily="18" charset="0"/>
                <a:cs typeface="Times New Roman" pitchFamily="18" charset="0"/>
              </a:rPr>
              <a:t>Preservation of meat and poultry</a:t>
            </a:r>
            <a:endParaRPr lang="en-IN" sz="4000" b="1" dirty="0">
              <a:latin typeface="Times New Roman" pitchFamily="18" charset="0"/>
              <a:cs typeface="Times New Roman" pitchFamily="18" charset="0"/>
            </a:endParaRPr>
          </a:p>
        </p:txBody>
      </p:sp>
      <p:sp>
        <p:nvSpPr>
          <p:cNvPr id="4" name="Subtitle 2"/>
          <p:cNvSpPr txBox="1">
            <a:spLocks/>
          </p:cNvSpPr>
          <p:nvPr/>
        </p:nvSpPr>
        <p:spPr>
          <a:xfrm>
            <a:off x="1371600" y="4191000"/>
            <a:ext cx="6858000" cy="175260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N" b="1" dirty="0" err="1" smtClean="0">
                <a:solidFill>
                  <a:schemeClr val="tx1"/>
                </a:solidFill>
                <a:latin typeface="Times New Roman" pitchFamily="18" charset="0"/>
                <a:cs typeface="Times New Roman" pitchFamily="18" charset="0"/>
              </a:rPr>
              <a:t>Dr.</a:t>
            </a:r>
            <a:r>
              <a:rPr lang="en-IN" b="1" dirty="0" smtClean="0">
                <a:solidFill>
                  <a:schemeClr val="tx1"/>
                </a:solidFill>
                <a:latin typeface="Times New Roman" pitchFamily="18" charset="0"/>
                <a:cs typeface="Times New Roman" pitchFamily="18" charset="0"/>
              </a:rPr>
              <a:t> R. K. </a:t>
            </a:r>
            <a:r>
              <a:rPr lang="en-IN" b="1" dirty="0" err="1" smtClean="0">
                <a:solidFill>
                  <a:schemeClr val="tx1"/>
                </a:solidFill>
                <a:latin typeface="Times New Roman" pitchFamily="18" charset="0"/>
                <a:cs typeface="Times New Roman" pitchFamily="18" charset="0"/>
              </a:rPr>
              <a:t>Jaiswal</a:t>
            </a:r>
            <a:endParaRPr lang="en-IN" b="1" dirty="0" smtClean="0">
              <a:solidFill>
                <a:schemeClr val="tx1"/>
              </a:solidFill>
              <a:latin typeface="Times New Roman" pitchFamily="18" charset="0"/>
              <a:cs typeface="Times New Roman" pitchFamily="18" charset="0"/>
            </a:endParaRPr>
          </a:p>
          <a:p>
            <a:r>
              <a:rPr lang="en-IN" dirty="0" err="1" smtClean="0">
                <a:solidFill>
                  <a:schemeClr val="tx1"/>
                </a:solidFill>
                <a:latin typeface="Times New Roman" pitchFamily="18" charset="0"/>
                <a:cs typeface="Times New Roman" pitchFamily="18" charset="0"/>
              </a:rPr>
              <a:t>Asstt</a:t>
            </a:r>
            <a:r>
              <a:rPr lang="en-IN" dirty="0" smtClean="0">
                <a:solidFill>
                  <a:schemeClr val="tx1"/>
                </a:solidFill>
                <a:latin typeface="Times New Roman" pitchFamily="18" charset="0"/>
                <a:cs typeface="Times New Roman" pitchFamily="18" charset="0"/>
              </a:rPr>
              <a:t>. Prof.-cum-Jr. Scientist</a:t>
            </a:r>
          </a:p>
          <a:p>
            <a:r>
              <a:rPr lang="en-IN" dirty="0" smtClean="0">
                <a:solidFill>
                  <a:schemeClr val="tx1"/>
                </a:solidFill>
                <a:latin typeface="Times New Roman" pitchFamily="18" charset="0"/>
                <a:cs typeface="Times New Roman" pitchFamily="18" charset="0"/>
              </a:rPr>
              <a:t>Dept. of Livestock Products Technology</a:t>
            </a:r>
          </a:p>
          <a:p>
            <a:r>
              <a:rPr lang="en-IN" dirty="0" smtClean="0">
                <a:solidFill>
                  <a:schemeClr val="tx1"/>
                </a:solidFill>
                <a:latin typeface="Times New Roman" pitchFamily="18" charset="0"/>
                <a:cs typeface="Times New Roman" pitchFamily="18" charset="0"/>
              </a:rPr>
              <a:t>Bihar Veterinary College</a:t>
            </a:r>
          </a:p>
          <a:p>
            <a:r>
              <a:rPr lang="en-IN" dirty="0" smtClean="0">
                <a:solidFill>
                  <a:schemeClr val="tx1"/>
                </a:solidFill>
                <a:latin typeface="Times New Roman" pitchFamily="18" charset="0"/>
                <a:cs typeface="Times New Roman" pitchFamily="18" charset="0"/>
              </a:rPr>
              <a:t>Bihar Animal Sciences University</a:t>
            </a:r>
          </a:p>
          <a:p>
            <a:r>
              <a:rPr lang="en-IN" dirty="0" smtClean="0">
                <a:solidFill>
                  <a:schemeClr val="tx1"/>
                </a:solidFill>
                <a:latin typeface="Times New Roman" pitchFamily="18" charset="0"/>
                <a:cs typeface="Times New Roman" pitchFamily="18" charset="0"/>
              </a:rPr>
              <a:t>Patna-800014 (Bihar)</a:t>
            </a:r>
          </a:p>
          <a:p>
            <a:endParaRPr lang="en-IN"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92117"/>
            <a:ext cx="2857500" cy="150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
            <a:ext cx="1447800" cy="152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575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Curing</a:t>
            </a:r>
            <a:r>
              <a:rPr lang="en-US" b="1" dirty="0"/>
              <a:t> Ingredients</a:t>
            </a:r>
            <a:r>
              <a:rPr lang="en-IN" sz="4000" dirty="0"/>
              <a:t/>
            </a:r>
            <a:br>
              <a:rPr lang="en-IN" sz="4000" dirty="0"/>
            </a:br>
            <a:endParaRPr lang="en-IN" dirty="0"/>
          </a:p>
        </p:txBody>
      </p:sp>
      <p:sp>
        <p:nvSpPr>
          <p:cNvPr id="3" name="Content Placeholder 2"/>
          <p:cNvSpPr>
            <a:spLocks noGrp="1"/>
          </p:cNvSpPr>
          <p:nvPr>
            <p:ph idx="1"/>
          </p:nvPr>
        </p:nvSpPr>
        <p:spPr/>
        <p:txBody>
          <a:bodyPr>
            <a:normAutofit/>
          </a:bodyPr>
          <a:lstStyle/>
          <a:p>
            <a:pPr lvl="1"/>
            <a:r>
              <a:rPr lang="en-US" dirty="0" smtClean="0"/>
              <a:t>Sodium </a:t>
            </a:r>
            <a:r>
              <a:rPr lang="en-US" dirty="0"/>
              <a:t>chloride</a:t>
            </a:r>
            <a:endParaRPr lang="en-IN" sz="2400" dirty="0"/>
          </a:p>
          <a:p>
            <a:pPr lvl="1"/>
            <a:r>
              <a:rPr lang="en-US" dirty="0"/>
              <a:t>Sodium or potassium nitrate</a:t>
            </a:r>
            <a:endParaRPr lang="en-IN" sz="2400" dirty="0"/>
          </a:p>
          <a:p>
            <a:pPr lvl="1"/>
            <a:r>
              <a:rPr lang="en-US" dirty="0"/>
              <a:t>Sodium nitrite </a:t>
            </a:r>
            <a:endParaRPr lang="en-IN" sz="2400" dirty="0"/>
          </a:p>
          <a:p>
            <a:pPr lvl="1"/>
            <a:r>
              <a:rPr lang="en-US" dirty="0"/>
              <a:t>Monosodium glutamate</a:t>
            </a:r>
            <a:endParaRPr lang="en-IN" sz="2400" dirty="0"/>
          </a:p>
          <a:p>
            <a:pPr lvl="1"/>
            <a:r>
              <a:rPr lang="en-US" dirty="0"/>
              <a:t>Sugar</a:t>
            </a:r>
            <a:endParaRPr lang="en-IN" sz="2400" dirty="0"/>
          </a:p>
          <a:p>
            <a:pPr lvl="1"/>
            <a:r>
              <a:rPr lang="en-US" dirty="0"/>
              <a:t>Acetic acid</a:t>
            </a:r>
            <a:endParaRPr lang="en-IN" sz="2400" dirty="0"/>
          </a:p>
          <a:p>
            <a:pPr lvl="1"/>
            <a:r>
              <a:rPr lang="en-US" dirty="0"/>
              <a:t>Vinegar </a:t>
            </a:r>
          </a:p>
          <a:p>
            <a:pPr lvl="1"/>
            <a:r>
              <a:rPr lang="en-US" dirty="0" smtClean="0"/>
              <a:t>Spices</a:t>
            </a:r>
            <a:endParaRPr lang="en-IN"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895600"/>
            <a:ext cx="3581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907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Salt</a:t>
            </a:r>
            <a:endParaRPr lang="en-IN" b="1" dirty="0"/>
          </a:p>
        </p:txBody>
      </p:sp>
      <p:sp>
        <p:nvSpPr>
          <p:cNvPr id="3" name="Content Placeholder 2"/>
          <p:cNvSpPr>
            <a:spLocks noGrp="1"/>
          </p:cNvSpPr>
          <p:nvPr>
            <p:ph idx="1"/>
          </p:nvPr>
        </p:nvSpPr>
        <p:spPr/>
        <p:txBody>
          <a:bodyPr>
            <a:normAutofit/>
          </a:bodyPr>
          <a:lstStyle/>
          <a:p>
            <a:pPr lvl="1" algn="just"/>
            <a:r>
              <a:rPr lang="en-US" sz="2400" dirty="0"/>
              <a:t>A</a:t>
            </a:r>
            <a:r>
              <a:rPr lang="en-US" sz="2400" dirty="0" smtClean="0"/>
              <a:t>cts </a:t>
            </a:r>
            <a:r>
              <a:rPr lang="en-US" sz="2400" dirty="0"/>
              <a:t>by dehydration and alteration of osmotic pressure so that it inhibits bacterial growth and subsequent spoilage.</a:t>
            </a:r>
            <a:endParaRPr lang="en-IN" sz="2400" dirty="0"/>
          </a:p>
          <a:p>
            <a:pPr lvl="1" algn="just"/>
            <a:r>
              <a:rPr lang="en-US" sz="2400" dirty="0" smtClean="0"/>
              <a:t>Ionizes </a:t>
            </a:r>
            <a:r>
              <a:rPr lang="en-US" sz="2400" dirty="0"/>
              <a:t>to yield the chlorine, which is harmful to the organisms.</a:t>
            </a:r>
            <a:endParaRPr lang="en-IN" sz="2400" dirty="0"/>
          </a:p>
          <a:p>
            <a:pPr lvl="1" algn="just"/>
            <a:r>
              <a:rPr lang="en-US" sz="2400" dirty="0"/>
              <a:t>S</a:t>
            </a:r>
            <a:r>
              <a:rPr lang="en-US" sz="2400" dirty="0" smtClean="0"/>
              <a:t>ensitizes </a:t>
            </a:r>
            <a:r>
              <a:rPr lang="en-US" sz="2400" dirty="0"/>
              <a:t>the cells against CO</a:t>
            </a:r>
            <a:r>
              <a:rPr lang="en-US" sz="2400" baseline="-25000" dirty="0"/>
              <a:t>2</a:t>
            </a:r>
            <a:r>
              <a:rPr lang="en-US" sz="2400" dirty="0"/>
              <a:t>.</a:t>
            </a:r>
            <a:endParaRPr lang="en-IN" sz="2400" dirty="0"/>
          </a:p>
          <a:p>
            <a:pPr lvl="1" algn="just"/>
            <a:r>
              <a:rPr lang="en-US" sz="2400" dirty="0" smtClean="0"/>
              <a:t>Interferes </a:t>
            </a:r>
            <a:r>
              <a:rPr lang="en-US" sz="2400" dirty="0"/>
              <a:t>with the </a:t>
            </a:r>
            <a:r>
              <a:rPr lang="en-US" sz="2400" dirty="0" err="1"/>
              <a:t>proteolytic</a:t>
            </a:r>
            <a:r>
              <a:rPr lang="en-US" sz="2400" dirty="0"/>
              <a:t> enzyme action.</a:t>
            </a:r>
            <a:endParaRPr lang="en-IN" sz="2400" dirty="0"/>
          </a:p>
          <a:p>
            <a:pPr lvl="1" algn="just"/>
            <a:r>
              <a:rPr lang="en-US" sz="2400" dirty="0"/>
              <a:t>E</a:t>
            </a:r>
            <a:r>
              <a:rPr lang="en-US" sz="2400" dirty="0" smtClean="0"/>
              <a:t>ffectiveness </a:t>
            </a:r>
            <a:r>
              <a:rPr lang="en-US" sz="2400" dirty="0"/>
              <a:t>of sodium chloride varies directly with its concentration and storage temperature.</a:t>
            </a:r>
            <a:endParaRPr lang="en-IN" sz="2400" dirty="0"/>
          </a:p>
          <a:p>
            <a:pPr lvl="1" algn="just"/>
            <a:r>
              <a:rPr lang="en-US" sz="2400" dirty="0" smtClean="0"/>
              <a:t>Acceptable </a:t>
            </a:r>
            <a:r>
              <a:rPr lang="en-US" sz="2400" dirty="0"/>
              <a:t>level of salts in hams has been reported to be about 3% and about 2% for bacon.</a:t>
            </a:r>
            <a:endParaRPr lang="en-IN" sz="2400" dirty="0"/>
          </a:p>
          <a:p>
            <a:pPr algn="just"/>
            <a:endParaRPr lang="en-IN" sz="2400" dirty="0"/>
          </a:p>
        </p:txBody>
      </p:sp>
    </p:spTree>
    <p:extLst>
      <p:ext uri="{BB962C8B-B14F-4D97-AF65-F5344CB8AC3E}">
        <p14:creationId xmlns:p14="http://schemas.microsoft.com/office/powerpoint/2010/main" val="1269411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
            </a:r>
            <a:br>
              <a:rPr lang="en-US" b="1" dirty="0" smtClean="0"/>
            </a:br>
            <a:r>
              <a:rPr lang="en-US" b="1" dirty="0" smtClean="0"/>
              <a:t>Sugar</a:t>
            </a:r>
            <a:r>
              <a:rPr lang="en-IN" sz="4000" b="1" dirty="0"/>
              <a:t/>
            </a:r>
            <a:br>
              <a:rPr lang="en-IN" sz="4000" b="1" dirty="0"/>
            </a:br>
            <a:endParaRPr lang="en-IN" b="1" dirty="0"/>
          </a:p>
        </p:txBody>
      </p:sp>
      <p:sp>
        <p:nvSpPr>
          <p:cNvPr id="3" name="Content Placeholder 2"/>
          <p:cNvSpPr>
            <a:spLocks noGrp="1"/>
          </p:cNvSpPr>
          <p:nvPr>
            <p:ph idx="1"/>
          </p:nvPr>
        </p:nvSpPr>
        <p:spPr/>
        <p:txBody>
          <a:bodyPr>
            <a:normAutofit/>
          </a:bodyPr>
          <a:lstStyle/>
          <a:p>
            <a:pPr lvl="1" algn="just"/>
            <a:r>
              <a:rPr lang="en-US" sz="2400" dirty="0" smtClean="0"/>
              <a:t>Sugar </a:t>
            </a:r>
            <a:r>
              <a:rPr lang="en-US" sz="2400" dirty="0"/>
              <a:t>softens the products by counteracting the harsh and hardening effects of salt.</a:t>
            </a:r>
            <a:endParaRPr lang="en-IN" sz="2400" dirty="0"/>
          </a:p>
          <a:p>
            <a:pPr lvl="1" algn="just"/>
            <a:r>
              <a:rPr lang="en-US" sz="2400" dirty="0"/>
              <a:t>It interacts with amino groups of the proteins and upon cooking, forms browning of the products, which enhances the </a:t>
            </a:r>
            <a:r>
              <a:rPr lang="en-US" sz="2400" dirty="0" err="1"/>
              <a:t>flavour</a:t>
            </a:r>
            <a:r>
              <a:rPr lang="en-US" sz="2400" dirty="0"/>
              <a:t> of the cured meats.</a:t>
            </a:r>
            <a:endParaRPr lang="en-IN" sz="2400" dirty="0"/>
          </a:p>
          <a:p>
            <a:pPr lvl="1" algn="just"/>
            <a:r>
              <a:rPr lang="en-US" sz="2400" dirty="0"/>
              <a:t>Sugar substitutes have been used in bacon cures to prevent excessive browning during cooking.</a:t>
            </a:r>
            <a:endParaRPr lang="en-IN" sz="2400" dirty="0"/>
          </a:p>
          <a:p>
            <a:pPr lvl="1" algn="just"/>
            <a:r>
              <a:rPr lang="en-US" sz="2400" dirty="0"/>
              <a:t>It acts as a preservative by dehydration.</a:t>
            </a:r>
            <a:endParaRPr lang="en-IN" sz="2400" dirty="0"/>
          </a:p>
          <a:p>
            <a:endParaRPr lang="en-IN" sz="2400" dirty="0"/>
          </a:p>
        </p:txBody>
      </p:sp>
    </p:spTree>
    <p:extLst>
      <p:ext uri="{BB962C8B-B14F-4D97-AF65-F5344CB8AC3E}">
        <p14:creationId xmlns:p14="http://schemas.microsoft.com/office/powerpoint/2010/main" val="2235486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
            </a:r>
            <a:br>
              <a:rPr lang="en-US" b="1" dirty="0" smtClean="0"/>
            </a:br>
            <a:r>
              <a:rPr lang="en-US" b="1" dirty="0" smtClean="0"/>
              <a:t>Nitrates </a:t>
            </a:r>
            <a:r>
              <a:rPr lang="en-US" b="1" dirty="0"/>
              <a:t>and Nitrites</a:t>
            </a:r>
            <a:r>
              <a:rPr lang="en-IN" sz="4000" b="1" dirty="0"/>
              <a:t/>
            </a:r>
            <a:br>
              <a:rPr lang="en-IN" sz="4000" b="1" dirty="0"/>
            </a:br>
            <a:endParaRPr lang="en-IN" b="1" dirty="0"/>
          </a:p>
        </p:txBody>
      </p:sp>
      <p:sp>
        <p:nvSpPr>
          <p:cNvPr id="3" name="Content Placeholder 2"/>
          <p:cNvSpPr>
            <a:spLocks noGrp="1"/>
          </p:cNvSpPr>
          <p:nvPr>
            <p:ph idx="1"/>
          </p:nvPr>
        </p:nvSpPr>
        <p:spPr/>
        <p:txBody>
          <a:bodyPr>
            <a:noAutofit/>
          </a:bodyPr>
          <a:lstStyle/>
          <a:p>
            <a:pPr lvl="1" algn="just"/>
            <a:r>
              <a:rPr lang="en-US" sz="2400" dirty="0" smtClean="0"/>
              <a:t>Nitrates </a:t>
            </a:r>
            <a:r>
              <a:rPr lang="en-US" sz="2400" dirty="0"/>
              <a:t>and nitrites bring about the desired pink colour development – </a:t>
            </a:r>
            <a:r>
              <a:rPr lang="en-US" sz="2400" b="1" dirty="0" err="1"/>
              <a:t>nitrosyl</a:t>
            </a:r>
            <a:r>
              <a:rPr lang="en-US" sz="2400" b="1" dirty="0"/>
              <a:t> </a:t>
            </a:r>
            <a:r>
              <a:rPr lang="en-US" sz="2400" b="1" dirty="0" err="1" smtClean="0"/>
              <a:t>hemochromogen</a:t>
            </a:r>
            <a:r>
              <a:rPr lang="en-US" sz="2400" dirty="0" smtClean="0"/>
              <a:t>.</a:t>
            </a:r>
            <a:endParaRPr lang="en-IN" sz="2400" dirty="0"/>
          </a:p>
          <a:p>
            <a:pPr lvl="1" algn="just"/>
            <a:r>
              <a:rPr lang="en-US" sz="2400" dirty="0"/>
              <a:t>Nitrate raise the oxidation-reduction potential and therefore are more </a:t>
            </a:r>
            <a:r>
              <a:rPr lang="en-US" sz="2400" dirty="0" err="1"/>
              <a:t>favourable</a:t>
            </a:r>
            <a:r>
              <a:rPr lang="en-US" sz="2400" dirty="0"/>
              <a:t> to aerobic than anaerobic organisms.</a:t>
            </a:r>
            <a:endParaRPr lang="en-IN" sz="2400" dirty="0"/>
          </a:p>
          <a:p>
            <a:pPr lvl="1" algn="just"/>
            <a:r>
              <a:rPr lang="en-US" sz="2400" dirty="0"/>
              <a:t>I</a:t>
            </a:r>
            <a:r>
              <a:rPr lang="en-US" sz="2400" dirty="0" smtClean="0"/>
              <a:t>nhibit </a:t>
            </a:r>
            <a:r>
              <a:rPr lang="en-US" sz="2400" dirty="0"/>
              <a:t>the growth of food poisoning and spoilage organisms. </a:t>
            </a:r>
            <a:endParaRPr lang="en-US" sz="2400" dirty="0" smtClean="0"/>
          </a:p>
          <a:p>
            <a:pPr lvl="1" algn="just"/>
            <a:r>
              <a:rPr lang="en-US" sz="2400" dirty="0"/>
              <a:t>E</a:t>
            </a:r>
            <a:r>
              <a:rPr lang="en-US" sz="2400" dirty="0" smtClean="0"/>
              <a:t>ffective </a:t>
            </a:r>
            <a:r>
              <a:rPr lang="en-US" sz="2400" dirty="0"/>
              <a:t>in preventing the growth of </a:t>
            </a:r>
            <a:r>
              <a:rPr lang="en-US" sz="2400" i="1" dirty="0" smtClean="0"/>
              <a:t>Clostridium </a:t>
            </a:r>
            <a:r>
              <a:rPr lang="en-US" sz="2400" i="1" dirty="0" err="1"/>
              <a:t>botulinum</a:t>
            </a:r>
            <a:r>
              <a:rPr lang="en-US" sz="2400" dirty="0"/>
              <a:t> organism.</a:t>
            </a:r>
            <a:endParaRPr lang="en-IN" sz="2400" dirty="0"/>
          </a:p>
          <a:p>
            <a:pPr lvl="1" algn="just"/>
            <a:r>
              <a:rPr lang="en-US" sz="2400" dirty="0" smtClean="0"/>
              <a:t>Retards </a:t>
            </a:r>
            <a:r>
              <a:rPr lang="en-US" sz="2400" dirty="0"/>
              <a:t>development of rancidity.</a:t>
            </a:r>
            <a:endParaRPr lang="en-IN" sz="2400" dirty="0"/>
          </a:p>
          <a:p>
            <a:pPr lvl="1" algn="just"/>
            <a:r>
              <a:rPr lang="en-US" sz="2400" dirty="0"/>
              <a:t>Nitrate or nitrite alone or in combination of both shall not be more than 200 ppm in finished products as it is toxic.</a:t>
            </a:r>
            <a:endParaRPr lang="en-IN" sz="2400" dirty="0"/>
          </a:p>
          <a:p>
            <a:pPr algn="just"/>
            <a:endParaRPr lang="en-IN" sz="2400" dirty="0"/>
          </a:p>
        </p:txBody>
      </p:sp>
    </p:spTree>
    <p:extLst>
      <p:ext uri="{BB962C8B-B14F-4D97-AF65-F5344CB8AC3E}">
        <p14:creationId xmlns:p14="http://schemas.microsoft.com/office/powerpoint/2010/main" val="543385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1095375"/>
            <a:ext cx="91440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2" eaLnBrk="1" hangingPunct="1">
              <a:spcBef>
                <a:spcPct val="50000"/>
              </a:spcBef>
            </a:pPr>
            <a:r>
              <a:rPr lang="en-US" altLang="zh-CN" sz="2800" dirty="0">
                <a:solidFill>
                  <a:srgbClr val="FF0000"/>
                </a:solidFill>
                <a:latin typeface="Times New Roman" pitchFamily="18" charset="0"/>
                <a:ea typeface="SimSun" pitchFamily="2" charset="-122"/>
                <a:cs typeface="Times New Roman" pitchFamily="18" charset="0"/>
              </a:rPr>
              <a:t>NaNO</a:t>
            </a:r>
            <a:r>
              <a:rPr lang="en-US" altLang="zh-CN" sz="2800" baseline="-30000" dirty="0">
                <a:solidFill>
                  <a:srgbClr val="FF0000"/>
                </a:solidFill>
                <a:latin typeface="Times New Roman" pitchFamily="18" charset="0"/>
                <a:ea typeface="SimSun" pitchFamily="2" charset="-122"/>
                <a:cs typeface="Times New Roman" pitchFamily="18" charset="0"/>
              </a:rPr>
              <a:t>3</a:t>
            </a:r>
            <a:r>
              <a:rPr lang="en-US" altLang="zh-CN" sz="2800" dirty="0">
                <a:latin typeface="Times New Roman" pitchFamily="18" charset="0"/>
                <a:ea typeface="SimSun" pitchFamily="2" charset="-122"/>
                <a:cs typeface="Times New Roman" pitchFamily="18" charset="0"/>
              </a:rPr>
              <a:t>	</a:t>
            </a:r>
            <a:r>
              <a:rPr lang="en-US" altLang="zh-CN" sz="2800" dirty="0">
                <a:latin typeface="Times New Roman" pitchFamily="18" charset="0"/>
                <a:ea typeface="SimSun" pitchFamily="2" charset="-122"/>
                <a:cs typeface="Times New Roman" pitchFamily="18" charset="0"/>
                <a:sym typeface="Wingdings" pitchFamily="2" charset="2"/>
              </a:rPr>
              <a:t></a:t>
            </a:r>
            <a:r>
              <a:rPr lang="en-US" altLang="zh-CN" sz="2800" dirty="0">
                <a:latin typeface="Times New Roman" pitchFamily="18" charset="0"/>
                <a:ea typeface="SimSun" pitchFamily="2" charset="-122"/>
                <a:cs typeface="Times New Roman" pitchFamily="18" charset="0"/>
              </a:rPr>
              <a:t>	</a:t>
            </a:r>
            <a:r>
              <a:rPr lang="en-US" altLang="zh-CN" sz="2800" dirty="0">
                <a:solidFill>
                  <a:srgbClr val="220EB8"/>
                </a:solidFill>
                <a:latin typeface="Times New Roman" pitchFamily="18" charset="0"/>
                <a:ea typeface="SimSun" pitchFamily="2" charset="-122"/>
                <a:cs typeface="Times New Roman" pitchFamily="18" charset="0"/>
              </a:rPr>
              <a:t>NaNO</a:t>
            </a:r>
            <a:r>
              <a:rPr lang="en-US" altLang="zh-CN" sz="2800" baseline="-30000" dirty="0">
                <a:solidFill>
                  <a:srgbClr val="220EB8"/>
                </a:solidFill>
                <a:latin typeface="Times New Roman" pitchFamily="18" charset="0"/>
                <a:ea typeface="SimSun" pitchFamily="2" charset="-122"/>
                <a:cs typeface="Times New Roman" pitchFamily="18" charset="0"/>
              </a:rPr>
              <a:t>2</a:t>
            </a:r>
            <a:r>
              <a:rPr lang="en-US" altLang="zh-CN" sz="2800" dirty="0">
                <a:latin typeface="Times New Roman" pitchFamily="18" charset="0"/>
                <a:ea typeface="SimSun" pitchFamily="2" charset="-122"/>
                <a:cs typeface="Times New Roman" pitchFamily="18" charset="0"/>
              </a:rPr>
              <a:t>	</a:t>
            </a:r>
            <a:r>
              <a:rPr lang="en-US" altLang="zh-CN" sz="2800" dirty="0">
                <a:latin typeface="Times New Roman" pitchFamily="18" charset="0"/>
                <a:ea typeface="SimSun" pitchFamily="2" charset="-122"/>
                <a:cs typeface="Times New Roman" pitchFamily="18" charset="0"/>
                <a:sym typeface="Wingdings" pitchFamily="2" charset="2"/>
              </a:rPr>
              <a:t></a:t>
            </a:r>
            <a:r>
              <a:rPr lang="en-US" altLang="zh-CN" sz="2800" dirty="0">
                <a:latin typeface="Times New Roman" pitchFamily="18" charset="0"/>
                <a:ea typeface="SimSun" pitchFamily="2" charset="-122"/>
                <a:cs typeface="Times New Roman" pitchFamily="18" charset="0"/>
              </a:rPr>
              <a:t>	</a:t>
            </a:r>
            <a:r>
              <a:rPr lang="en-US" altLang="zh-CN" sz="2800" dirty="0">
                <a:solidFill>
                  <a:srgbClr val="02C40B"/>
                </a:solidFill>
                <a:latin typeface="Times New Roman" pitchFamily="18" charset="0"/>
                <a:ea typeface="SimSun" pitchFamily="2" charset="-122"/>
                <a:cs typeface="Times New Roman" pitchFamily="18" charset="0"/>
              </a:rPr>
              <a:t>HONO</a:t>
            </a:r>
            <a:r>
              <a:rPr lang="en-US" altLang="zh-CN" sz="2800" dirty="0">
                <a:latin typeface="Times New Roman" pitchFamily="18" charset="0"/>
                <a:ea typeface="SimSun" pitchFamily="2" charset="-122"/>
                <a:cs typeface="Times New Roman" pitchFamily="18" charset="0"/>
              </a:rPr>
              <a:t>	</a:t>
            </a:r>
            <a:r>
              <a:rPr lang="en-US" altLang="zh-CN" sz="2800" dirty="0">
                <a:latin typeface="Times New Roman" pitchFamily="18" charset="0"/>
                <a:ea typeface="SimSun" pitchFamily="2" charset="-122"/>
                <a:cs typeface="Times New Roman" pitchFamily="18" charset="0"/>
                <a:sym typeface="Wingdings" pitchFamily="2" charset="2"/>
              </a:rPr>
              <a:t></a:t>
            </a:r>
            <a:r>
              <a:rPr lang="en-US" altLang="zh-CN" sz="2800" dirty="0">
                <a:latin typeface="Times New Roman" pitchFamily="18" charset="0"/>
                <a:ea typeface="SimSun" pitchFamily="2" charset="-122"/>
                <a:cs typeface="Times New Roman" pitchFamily="18" charset="0"/>
              </a:rPr>
              <a:t>	</a:t>
            </a:r>
            <a:r>
              <a:rPr lang="en-US" altLang="zh-CN" sz="2800" dirty="0">
                <a:solidFill>
                  <a:srgbClr val="FF6600"/>
                </a:solidFill>
                <a:latin typeface="Times New Roman" pitchFamily="18" charset="0"/>
                <a:ea typeface="SimSun" pitchFamily="2" charset="-122"/>
                <a:cs typeface="Times New Roman" pitchFamily="18" charset="0"/>
              </a:rPr>
              <a:t>NO</a:t>
            </a:r>
          </a:p>
          <a:p>
            <a:pPr eaLnBrk="1" hangingPunct="1">
              <a:spcBef>
                <a:spcPct val="50000"/>
              </a:spcBef>
            </a:pPr>
            <a:r>
              <a:rPr lang="en-US" altLang="zh-CN" sz="2400" dirty="0">
                <a:latin typeface="Times New Roman" pitchFamily="18" charset="0"/>
                <a:ea typeface="SimSun" pitchFamily="2" charset="-122"/>
                <a:cs typeface="Times New Roman" pitchFamily="18" charset="0"/>
              </a:rPr>
              <a:t>Sodium nitrate		Sodium nitrite		Nitrous acid	Nitric oxide</a:t>
            </a:r>
          </a:p>
          <a:p>
            <a:pPr eaLnBrk="1" hangingPunct="1">
              <a:spcBef>
                <a:spcPct val="50000"/>
              </a:spcBef>
            </a:pPr>
            <a:r>
              <a:rPr lang="en-US" altLang="zh-CN" sz="1600" dirty="0">
                <a:latin typeface="Times New Roman" pitchFamily="18" charset="0"/>
                <a:ea typeface="SimSun" pitchFamily="2" charset="-122"/>
                <a:cs typeface="Times New Roman" pitchFamily="18" charset="0"/>
              </a:rPr>
              <a:t> </a:t>
            </a:r>
            <a:r>
              <a:rPr lang="en-US" altLang="zh-CN" sz="2000" dirty="0">
                <a:solidFill>
                  <a:srgbClr val="FF6600"/>
                </a:solidFill>
                <a:latin typeface="Times New Roman" pitchFamily="18" charset="0"/>
                <a:ea typeface="SimSun" pitchFamily="2" charset="-122"/>
                <a:cs typeface="Times New Roman" pitchFamily="18" charset="0"/>
              </a:rPr>
              <a:t>Myoglobin</a:t>
            </a:r>
            <a:r>
              <a:rPr lang="en-US" altLang="zh-CN" sz="2000" dirty="0">
                <a:latin typeface="Times New Roman" pitchFamily="18" charset="0"/>
                <a:ea typeface="SimSun" pitchFamily="2" charset="-122"/>
                <a:cs typeface="Times New Roman" pitchFamily="18" charset="0"/>
              </a:rPr>
              <a:t> +Nitric </a:t>
            </a:r>
            <a:r>
              <a:rPr lang="en-US" altLang="zh-CN" sz="2000" dirty="0" err="1">
                <a:latin typeface="Times New Roman" pitchFamily="18" charset="0"/>
                <a:ea typeface="SimSun" pitchFamily="2" charset="-122"/>
                <a:cs typeface="Times New Roman" pitchFamily="18" charset="0"/>
              </a:rPr>
              <a:t>oxide</a:t>
            </a:r>
            <a:r>
              <a:rPr lang="en-US" altLang="zh-CN" sz="2000" dirty="0" err="1">
                <a:latin typeface="Times New Roman" pitchFamily="18" charset="0"/>
                <a:ea typeface="SimSun" pitchFamily="2" charset="-122"/>
                <a:cs typeface="Times New Roman" pitchFamily="18" charset="0"/>
                <a:sym typeface="Wingdings" pitchFamily="2" charset="2"/>
              </a:rPr>
              <a:t></a:t>
            </a:r>
            <a:r>
              <a:rPr lang="en-US" altLang="zh-CN" sz="2000" dirty="0" err="1">
                <a:solidFill>
                  <a:srgbClr val="BC0A2C"/>
                </a:solidFill>
                <a:latin typeface="Times New Roman" pitchFamily="18" charset="0"/>
                <a:ea typeface="SimSun" pitchFamily="2" charset="-122"/>
                <a:cs typeface="Times New Roman" pitchFamily="18" charset="0"/>
              </a:rPr>
              <a:t>Nitric</a:t>
            </a:r>
            <a:r>
              <a:rPr lang="en-US" altLang="zh-CN" sz="2000" dirty="0">
                <a:solidFill>
                  <a:srgbClr val="BC0A2C"/>
                </a:solidFill>
                <a:latin typeface="Times New Roman" pitchFamily="18" charset="0"/>
                <a:ea typeface="SimSun" pitchFamily="2" charset="-122"/>
                <a:cs typeface="Times New Roman" pitchFamily="18" charset="0"/>
              </a:rPr>
              <a:t> oxide myoglobin</a:t>
            </a:r>
            <a:r>
              <a:rPr lang="en-US" altLang="zh-CN" sz="2000" dirty="0">
                <a:latin typeface="Times New Roman" pitchFamily="18" charset="0"/>
                <a:ea typeface="SimSun" pitchFamily="2" charset="-122"/>
                <a:cs typeface="Times New Roman" pitchFamily="18" charset="0"/>
              </a:rPr>
              <a:t> </a:t>
            </a:r>
            <a:r>
              <a:rPr lang="en-US" altLang="zh-CN" sz="2000" dirty="0">
                <a:latin typeface="Times New Roman" pitchFamily="18" charset="0"/>
                <a:ea typeface="SimSun" pitchFamily="2" charset="-122"/>
                <a:cs typeface="Times New Roman" pitchFamily="18" charset="0"/>
                <a:sym typeface="Wingdings" pitchFamily="2" charset="2"/>
              </a:rPr>
              <a:t></a:t>
            </a:r>
            <a:r>
              <a:rPr lang="en-US" altLang="zh-CN" sz="2000" dirty="0" err="1">
                <a:solidFill>
                  <a:srgbClr val="FF66CC"/>
                </a:solidFill>
                <a:latin typeface="Times New Roman" pitchFamily="18" charset="0"/>
                <a:ea typeface="SimSun" pitchFamily="2" charset="-122"/>
                <a:cs typeface="Times New Roman" pitchFamily="18" charset="0"/>
              </a:rPr>
              <a:t>Nitrosyl</a:t>
            </a:r>
            <a:r>
              <a:rPr lang="en-US" altLang="zh-CN" sz="2000" dirty="0">
                <a:solidFill>
                  <a:srgbClr val="FF66CC"/>
                </a:solidFill>
                <a:latin typeface="Times New Roman" pitchFamily="18" charset="0"/>
                <a:ea typeface="SimSun" pitchFamily="2" charset="-122"/>
                <a:cs typeface="Times New Roman" pitchFamily="18" charset="0"/>
              </a:rPr>
              <a:t> </a:t>
            </a:r>
            <a:r>
              <a:rPr lang="en-US" altLang="zh-CN" sz="2000" dirty="0" err="1">
                <a:solidFill>
                  <a:srgbClr val="FF66CC"/>
                </a:solidFill>
                <a:latin typeface="Times New Roman" pitchFamily="18" charset="0"/>
                <a:ea typeface="SimSun" pitchFamily="2" charset="-122"/>
                <a:cs typeface="Times New Roman" pitchFamily="18" charset="0"/>
              </a:rPr>
              <a:t>hemochromogen</a:t>
            </a:r>
            <a:endParaRPr lang="en-US" altLang="zh-CN" sz="2000" dirty="0">
              <a:solidFill>
                <a:srgbClr val="FF66CC"/>
              </a:solidFill>
              <a:latin typeface="Times New Roman" pitchFamily="18" charset="0"/>
              <a:ea typeface="SimSun" pitchFamily="2" charset="-122"/>
              <a:cs typeface="Times New Roman" pitchFamily="18" charset="0"/>
            </a:endParaRPr>
          </a:p>
          <a:p>
            <a:pPr eaLnBrk="1" hangingPunct="1">
              <a:spcBef>
                <a:spcPct val="50000"/>
              </a:spcBef>
            </a:pPr>
            <a:r>
              <a:rPr lang="en-US" altLang="zh-CN" sz="1600" b="1" dirty="0">
                <a:latin typeface="Times New Roman" pitchFamily="18" charset="0"/>
                <a:ea typeface="SimSun" pitchFamily="2" charset="-122"/>
                <a:cs typeface="Times New Roman" pitchFamily="18" charset="0"/>
              </a:rPr>
              <a:t>(purplish red)</a:t>
            </a:r>
            <a:r>
              <a:rPr lang="en-US" altLang="zh-CN" sz="1600" dirty="0">
                <a:latin typeface="Times New Roman" pitchFamily="18" charset="0"/>
                <a:ea typeface="SimSun" pitchFamily="2" charset="-122"/>
                <a:cs typeface="Times New Roman" pitchFamily="18" charset="0"/>
              </a:rPr>
              <a:t>	                              </a:t>
            </a:r>
            <a:r>
              <a:rPr lang="en-US" altLang="zh-CN" sz="1600" b="1" dirty="0">
                <a:latin typeface="Times New Roman" pitchFamily="18" charset="0"/>
                <a:ea typeface="SimSun" pitchFamily="2" charset="-122"/>
                <a:cs typeface="Times New Roman" pitchFamily="18" charset="0"/>
              </a:rPr>
              <a:t>(red)		</a:t>
            </a:r>
            <a:r>
              <a:rPr lang="en-US" altLang="zh-CN" sz="1600" dirty="0">
                <a:latin typeface="Times New Roman" pitchFamily="18" charset="0"/>
                <a:ea typeface="SimSun" pitchFamily="2" charset="-122"/>
                <a:cs typeface="Times New Roman" pitchFamily="18" charset="0"/>
              </a:rPr>
              <a:t>                        </a:t>
            </a:r>
            <a:r>
              <a:rPr lang="en-US" altLang="zh-CN" sz="1600" b="1" dirty="0">
                <a:latin typeface="Times New Roman" pitchFamily="18" charset="0"/>
                <a:ea typeface="SimSun" pitchFamily="2" charset="-122"/>
                <a:cs typeface="Times New Roman" pitchFamily="18" charset="0"/>
              </a:rPr>
              <a:t>(pink in colour)</a:t>
            </a:r>
            <a:endParaRPr lang="en-US" sz="1600" dirty="0">
              <a:latin typeface="Times New Roman" pitchFamily="18" charset="0"/>
            </a:endParaRPr>
          </a:p>
        </p:txBody>
      </p:sp>
      <p:sp>
        <p:nvSpPr>
          <p:cNvPr id="5" name="Rectangle 4"/>
          <p:cNvSpPr>
            <a:spLocks noChangeArrowheads="1"/>
          </p:cNvSpPr>
          <p:nvPr/>
        </p:nvSpPr>
        <p:spPr bwMode="auto">
          <a:xfrm>
            <a:off x="1250830" y="153838"/>
            <a:ext cx="6934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zh-CN" sz="3200" b="1" dirty="0" smtClean="0">
                <a:ea typeface="SimSun" pitchFamily="2" charset="-122"/>
                <a:cs typeface="Times New Roman" pitchFamily="18" charset="0"/>
              </a:rPr>
              <a:t>Development of cured pink </a:t>
            </a:r>
            <a:r>
              <a:rPr lang="en-US" altLang="zh-CN" sz="3200" b="1" dirty="0" err="1" smtClean="0">
                <a:ea typeface="SimSun" pitchFamily="2" charset="-122"/>
                <a:cs typeface="Times New Roman" pitchFamily="18" charset="0"/>
              </a:rPr>
              <a:t>colour</a:t>
            </a:r>
            <a:r>
              <a:rPr lang="en-US" altLang="zh-CN" sz="4800" dirty="0" smtClean="0">
                <a:ea typeface="SimSun" pitchFamily="2" charset="-122"/>
                <a:cs typeface="Times New Roman" pitchFamily="18" charset="0"/>
              </a:rPr>
              <a:t> </a:t>
            </a:r>
            <a:endParaRPr lang="en-US" sz="4800" dirty="0">
              <a:ea typeface="SimSun" pitchFamily="2" charset="-122"/>
              <a:cs typeface="Times New Roman" pitchFamily="18" charset="0"/>
            </a:endParaRPr>
          </a:p>
        </p:txBody>
      </p:sp>
      <p:sp>
        <p:nvSpPr>
          <p:cNvPr id="6" name="TextBox 5"/>
          <p:cNvSpPr txBox="1"/>
          <p:nvPr/>
        </p:nvSpPr>
        <p:spPr>
          <a:xfrm>
            <a:off x="152400" y="3200400"/>
            <a:ext cx="8458200" cy="3908762"/>
          </a:xfrm>
          <a:prstGeom prst="rect">
            <a:avLst/>
          </a:prstGeom>
          <a:noFill/>
        </p:spPr>
        <p:txBody>
          <a:bodyPr wrap="square" rtlCol="0">
            <a:spAutoFit/>
          </a:bodyPr>
          <a:lstStyle/>
          <a:p>
            <a:pPr lvl="0" algn="just"/>
            <a:r>
              <a:rPr lang="en-US" sz="2400" b="1" dirty="0" smtClean="0"/>
              <a:t>                                              </a:t>
            </a:r>
            <a:r>
              <a:rPr lang="en-US" sz="3200" b="1" dirty="0" smtClean="0"/>
              <a:t>Nitrosamine</a:t>
            </a:r>
            <a:endParaRPr lang="en-IN" sz="3200" b="1" dirty="0"/>
          </a:p>
          <a:p>
            <a:pPr marL="800100" lvl="1" indent="-342900" algn="just">
              <a:buFont typeface="Arial" pitchFamily="34" charset="0"/>
              <a:buChar char="•"/>
            </a:pPr>
            <a:r>
              <a:rPr lang="en-US" sz="2400" dirty="0"/>
              <a:t>The reaction of nitrous </a:t>
            </a:r>
            <a:r>
              <a:rPr lang="en-US" sz="2400" dirty="0" smtClean="0"/>
              <a:t>acid with </a:t>
            </a:r>
            <a:r>
              <a:rPr lang="en-US" sz="2400" dirty="0"/>
              <a:t>secondary amides produces </a:t>
            </a:r>
            <a:r>
              <a:rPr lang="en-US" sz="2400" dirty="0" smtClean="0"/>
              <a:t>nitrosamine.</a:t>
            </a:r>
            <a:endParaRPr lang="en-IN" sz="2400" dirty="0"/>
          </a:p>
          <a:p>
            <a:pPr marL="800100" lvl="1" indent="-342900" algn="just">
              <a:buFont typeface="Arial" pitchFamily="34" charset="0"/>
              <a:buChar char="•"/>
            </a:pPr>
            <a:r>
              <a:rPr lang="en-US" sz="2400" dirty="0" smtClean="0"/>
              <a:t>It </a:t>
            </a:r>
            <a:r>
              <a:rPr lang="en-US" sz="2400" dirty="0"/>
              <a:t>is demonstrated that nitrosamine are carcinogenic </a:t>
            </a:r>
            <a:r>
              <a:rPr lang="en-US" sz="2400" dirty="0" smtClean="0"/>
              <a:t>compounds.</a:t>
            </a:r>
            <a:endParaRPr lang="en-IN" sz="2400" dirty="0"/>
          </a:p>
          <a:p>
            <a:pPr marL="800100" lvl="1" indent="-342900" algn="just">
              <a:buFont typeface="Arial" pitchFamily="34" charset="0"/>
              <a:buChar char="•"/>
            </a:pPr>
            <a:r>
              <a:rPr lang="en-US" sz="2400" dirty="0" smtClean="0"/>
              <a:t>They </a:t>
            </a:r>
            <a:r>
              <a:rPr lang="en-US" sz="2400" dirty="0"/>
              <a:t>have been isolated from cured meats in a few </a:t>
            </a:r>
            <a:r>
              <a:rPr lang="en-US" sz="2400" dirty="0" smtClean="0"/>
              <a:t>instances.</a:t>
            </a:r>
            <a:endParaRPr lang="en-IN" sz="2400" dirty="0"/>
          </a:p>
          <a:p>
            <a:pPr marL="800100" lvl="1" indent="-342900" algn="just">
              <a:buFont typeface="Arial" pitchFamily="34" charset="0"/>
              <a:buChar char="•"/>
            </a:pPr>
            <a:r>
              <a:rPr lang="en-US" sz="2400" dirty="0" smtClean="0"/>
              <a:t>Work </a:t>
            </a:r>
            <a:r>
              <a:rPr lang="en-US" sz="2400" dirty="0"/>
              <a:t>is now underway to determine the factor that controls their formation, but the final answer is not available.</a:t>
            </a:r>
            <a:endParaRPr lang="en-IN" sz="2400" dirty="0"/>
          </a:p>
          <a:p>
            <a:pPr algn="just"/>
            <a:endParaRPr lang="en-IN" sz="2400" dirty="0"/>
          </a:p>
        </p:txBody>
      </p:sp>
    </p:spTree>
    <p:extLst>
      <p:ext uri="{BB962C8B-B14F-4D97-AF65-F5344CB8AC3E}">
        <p14:creationId xmlns:p14="http://schemas.microsoft.com/office/powerpoint/2010/main" val="340652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838200" y="3048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900" b="1" dirty="0" smtClean="0">
                <a:latin typeface="+mj-lt"/>
                <a:ea typeface="SimSun" pitchFamily="2" charset="-122"/>
                <a:cs typeface="Times New Roman" pitchFamily="18" charset="0"/>
              </a:rPr>
              <a:t>Different methods of curing</a:t>
            </a:r>
            <a:r>
              <a:rPr lang="en-US" altLang="zh-CN" sz="4200" dirty="0" smtClean="0">
                <a:latin typeface="+mj-lt"/>
                <a:ea typeface="SimSun" pitchFamily="2" charset="-122"/>
                <a:cs typeface="Times New Roman" pitchFamily="18" charset="0"/>
              </a:rPr>
              <a:t> </a:t>
            </a:r>
            <a:endParaRPr lang="en-US" sz="4200" dirty="0">
              <a:latin typeface="+mj-lt"/>
              <a:ea typeface="SimSun" pitchFamily="2" charset="-122"/>
              <a:cs typeface="Times New Roman" pitchFamily="18" charset="0"/>
            </a:endParaRPr>
          </a:p>
        </p:txBody>
      </p:sp>
      <p:sp>
        <p:nvSpPr>
          <p:cNvPr id="17411" name="Rectangle 5"/>
          <p:cNvSpPr>
            <a:spLocks noChangeArrowheads="1"/>
          </p:cNvSpPr>
          <p:nvPr/>
        </p:nvSpPr>
        <p:spPr bwMode="auto">
          <a:xfrm>
            <a:off x="609600" y="1066800"/>
            <a:ext cx="4953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spcBef>
                <a:spcPct val="20000"/>
              </a:spcBef>
              <a:buClr>
                <a:schemeClr val="folHlink"/>
              </a:buClr>
              <a:buSzPct val="90000"/>
              <a:buFont typeface="Wingdings" pitchFamily="2" charset="2"/>
              <a:buBlip>
                <a:blip r:embed="rId2"/>
              </a:buBlip>
            </a:pPr>
            <a:r>
              <a:rPr lang="en-US" altLang="zh-CN" sz="2000" b="1" dirty="0">
                <a:ea typeface="SimSun" pitchFamily="2" charset="-122"/>
                <a:cs typeface="Times New Roman" pitchFamily="18" charset="0"/>
              </a:rPr>
              <a:t>Dry curing</a:t>
            </a:r>
            <a:r>
              <a:rPr lang="en-US" altLang="zh-CN" sz="2000" dirty="0">
                <a:ea typeface="SimSun" pitchFamily="2" charset="-122"/>
                <a:cs typeface="Times New Roman" pitchFamily="18" charset="0"/>
              </a:rPr>
              <a:t>  (dry salt cure, Conventional dry cure)</a:t>
            </a:r>
          </a:p>
          <a:p>
            <a:pPr marL="342900" indent="-342900">
              <a:lnSpc>
                <a:spcPct val="120000"/>
              </a:lnSpc>
              <a:spcBef>
                <a:spcPct val="20000"/>
              </a:spcBef>
              <a:buClr>
                <a:schemeClr val="folHlink"/>
              </a:buClr>
              <a:buSzPct val="90000"/>
              <a:buFont typeface="Wingdings" pitchFamily="2" charset="2"/>
              <a:buBlip>
                <a:blip r:embed="rId2"/>
              </a:buBlip>
            </a:pPr>
            <a:r>
              <a:rPr lang="en-US" altLang="zh-CN" sz="2000" b="1" dirty="0">
                <a:ea typeface="SimSun" pitchFamily="2" charset="-122"/>
                <a:cs typeface="Times New Roman" pitchFamily="18" charset="0"/>
              </a:rPr>
              <a:t>Curing with liquid</a:t>
            </a:r>
          </a:p>
          <a:p>
            <a:pPr marL="342900" indent="-342900">
              <a:lnSpc>
                <a:spcPct val="120000"/>
              </a:lnSpc>
              <a:spcBef>
                <a:spcPct val="20000"/>
              </a:spcBef>
              <a:buClr>
                <a:schemeClr val="folHlink"/>
              </a:buClr>
              <a:buSzPct val="90000"/>
              <a:buFont typeface="Wingdings" pitchFamily="2" charset="2"/>
              <a:buBlip>
                <a:blip r:embed="rId2"/>
              </a:buBlip>
            </a:pPr>
            <a:r>
              <a:rPr lang="en-US" altLang="zh-CN" sz="2000" b="1" i="1" dirty="0">
                <a:ea typeface="SimSun" pitchFamily="2" charset="-122"/>
                <a:cs typeface="Times New Roman" pitchFamily="18" charset="0"/>
              </a:rPr>
              <a:t>Combination curing</a:t>
            </a:r>
            <a:r>
              <a:rPr lang="en-US" altLang="zh-CN" sz="2000" dirty="0">
                <a:ea typeface="SimSun" pitchFamily="2" charset="-122"/>
                <a:cs typeface="Times New Roman" pitchFamily="18" charset="0"/>
              </a:rPr>
              <a:t> </a:t>
            </a:r>
            <a:r>
              <a:rPr lang="en-US" altLang="zh-CN" sz="2000" dirty="0" smtClean="0">
                <a:ea typeface="SimSun" pitchFamily="2" charset="-122"/>
                <a:cs typeface="Times New Roman" pitchFamily="18" charset="0"/>
              </a:rPr>
              <a:t> (</a:t>
            </a:r>
            <a:r>
              <a:rPr lang="en-US" altLang="zh-CN" sz="2000" dirty="0">
                <a:ea typeface="SimSun" pitchFamily="2" charset="-122"/>
                <a:cs typeface="Times New Roman" pitchFamily="18" charset="0"/>
              </a:rPr>
              <a:t>Thermal or hot cures)</a:t>
            </a:r>
          </a:p>
          <a:p>
            <a:pPr marL="342900" indent="-342900">
              <a:lnSpc>
                <a:spcPct val="90000"/>
              </a:lnSpc>
              <a:spcBef>
                <a:spcPct val="20000"/>
              </a:spcBef>
              <a:buClr>
                <a:schemeClr val="folHlink"/>
              </a:buClr>
              <a:buSzPct val="90000"/>
              <a:buFont typeface="Wingdings" pitchFamily="2" charset="2"/>
              <a:buNone/>
            </a:pPr>
            <a:r>
              <a:rPr lang="en-US" altLang="zh-CN" sz="2400" dirty="0">
                <a:ea typeface="SimSun" pitchFamily="2" charset="-122"/>
                <a:cs typeface="Times New Roman" pitchFamily="18" charset="0"/>
              </a:rPr>
              <a:t> </a:t>
            </a:r>
            <a:endParaRPr lang="en-US" sz="2400" dirty="0">
              <a:ea typeface="SimSun" pitchFamily="2" charset="-122"/>
              <a:cs typeface="Times New Roman" pitchFamily="18" charset="0"/>
            </a:endParaRPr>
          </a:p>
        </p:txBody>
      </p:sp>
      <p:sp>
        <p:nvSpPr>
          <p:cNvPr id="17412" name="Text Box 6"/>
          <p:cNvSpPr txBox="1">
            <a:spLocks noChangeArrowheads="1"/>
          </p:cNvSpPr>
          <p:nvPr/>
        </p:nvSpPr>
        <p:spPr bwMode="auto">
          <a:xfrm>
            <a:off x="762000" y="3617913"/>
            <a:ext cx="27432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20000"/>
              </a:spcBef>
              <a:buSzPct val="90000"/>
            </a:pPr>
            <a:r>
              <a:rPr lang="en-US" altLang="zh-CN" sz="2400" b="1" dirty="0">
                <a:latin typeface="+mj-lt"/>
                <a:ea typeface="SimSun" pitchFamily="2" charset="-122"/>
                <a:cs typeface="Times New Roman" pitchFamily="18" charset="0"/>
              </a:rPr>
              <a:t>Curing with liquid</a:t>
            </a:r>
            <a:endParaRPr lang="en-US" sz="2400" dirty="0">
              <a:latin typeface="+mj-lt"/>
              <a:ea typeface="SimSun" pitchFamily="2" charset="-122"/>
              <a:cs typeface="Times New Roman" pitchFamily="18" charset="0"/>
            </a:endParaRPr>
          </a:p>
        </p:txBody>
      </p:sp>
      <p:sp>
        <p:nvSpPr>
          <p:cNvPr id="17413" name="Text Box 7"/>
          <p:cNvSpPr txBox="1">
            <a:spLocks noChangeArrowheads="1"/>
          </p:cNvSpPr>
          <p:nvPr/>
        </p:nvSpPr>
        <p:spPr bwMode="auto">
          <a:xfrm>
            <a:off x="533400" y="4211638"/>
            <a:ext cx="6477000" cy="18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80000"/>
              </a:lnSpc>
              <a:spcBef>
                <a:spcPct val="50000"/>
              </a:spcBef>
              <a:buFontTx/>
              <a:buBlip>
                <a:blip r:embed="rId3"/>
              </a:buBlip>
            </a:pPr>
            <a:r>
              <a:rPr lang="en-US" altLang="zh-CN" sz="2400" dirty="0">
                <a:latin typeface="+mn-lt"/>
                <a:ea typeface="SimSun" pitchFamily="2" charset="-122"/>
              </a:rPr>
              <a:t>Injection curing </a:t>
            </a:r>
          </a:p>
          <a:p>
            <a:pPr eaLnBrk="1" hangingPunct="1">
              <a:lnSpc>
                <a:spcPct val="80000"/>
              </a:lnSpc>
              <a:spcBef>
                <a:spcPct val="50000"/>
              </a:spcBef>
              <a:buFontTx/>
              <a:buBlip>
                <a:blip r:embed="rId3"/>
              </a:buBlip>
            </a:pPr>
            <a:r>
              <a:rPr lang="en-US" altLang="zh-CN" sz="2400" dirty="0">
                <a:latin typeface="+mn-lt"/>
                <a:ea typeface="SimSun" pitchFamily="2" charset="-122"/>
              </a:rPr>
              <a:t>Artery pumping </a:t>
            </a:r>
          </a:p>
          <a:p>
            <a:pPr eaLnBrk="1" hangingPunct="1">
              <a:lnSpc>
                <a:spcPct val="80000"/>
              </a:lnSpc>
              <a:spcBef>
                <a:spcPct val="50000"/>
              </a:spcBef>
              <a:buFontTx/>
              <a:buBlip>
                <a:blip r:embed="rId3"/>
              </a:buBlip>
            </a:pPr>
            <a:r>
              <a:rPr lang="en-US" altLang="zh-CN" sz="2400" dirty="0">
                <a:latin typeface="+mn-lt"/>
                <a:ea typeface="SimSun" pitchFamily="2" charset="-122"/>
              </a:rPr>
              <a:t>Stitch pumping (Pump pickling) </a:t>
            </a:r>
          </a:p>
          <a:p>
            <a:pPr eaLnBrk="1" hangingPunct="1">
              <a:lnSpc>
                <a:spcPct val="80000"/>
              </a:lnSpc>
              <a:spcBef>
                <a:spcPct val="50000"/>
              </a:spcBef>
              <a:buFontTx/>
              <a:buBlip>
                <a:blip r:embed="rId3"/>
              </a:buBlip>
            </a:pPr>
            <a:r>
              <a:rPr lang="en-US" altLang="zh-CN" sz="2400" dirty="0">
                <a:latin typeface="+mn-lt"/>
                <a:ea typeface="SimSun" pitchFamily="2" charset="-122"/>
              </a:rPr>
              <a:t>Machine pumping (Multiple needles pumping) </a:t>
            </a:r>
            <a:endParaRPr lang="en-US" sz="2400" dirty="0">
              <a:latin typeface="+mn-lt"/>
              <a:ea typeface="SimSun" pitchFamily="2" charset="-122"/>
            </a:endParaRPr>
          </a:p>
        </p:txBody>
      </p:sp>
      <p:grpSp>
        <p:nvGrpSpPr>
          <p:cNvPr id="17414" name="Group 8"/>
          <p:cNvGrpSpPr>
            <a:grpSpLocks/>
          </p:cNvGrpSpPr>
          <p:nvPr/>
        </p:nvGrpSpPr>
        <p:grpSpPr bwMode="auto">
          <a:xfrm>
            <a:off x="6400800" y="1066800"/>
            <a:ext cx="2743200" cy="4572000"/>
            <a:chOff x="3648" y="864"/>
            <a:chExt cx="2112" cy="2496"/>
          </a:xfrm>
        </p:grpSpPr>
        <p:pic>
          <p:nvPicPr>
            <p:cNvPr id="17415" name="Picture 9" descr="2303323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 y="864"/>
              <a:ext cx="211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 descr="kevingillespi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 y="2064"/>
              <a:ext cx="2112"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34574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
            </a:r>
            <a:br>
              <a:rPr lang="en-US" b="1" dirty="0" smtClean="0"/>
            </a:br>
            <a:r>
              <a:rPr lang="en-US" b="1" dirty="0" smtClean="0"/>
              <a:t>Phosphates</a:t>
            </a:r>
            <a:r>
              <a:rPr lang="en-IN" sz="4000" b="1" dirty="0"/>
              <a:t/>
            </a:r>
            <a:br>
              <a:rPr lang="en-IN" sz="4000" b="1" dirty="0"/>
            </a:br>
            <a:endParaRPr lang="en-IN" b="1" dirty="0"/>
          </a:p>
        </p:txBody>
      </p:sp>
      <p:sp>
        <p:nvSpPr>
          <p:cNvPr id="3" name="Content Placeholder 2"/>
          <p:cNvSpPr>
            <a:spLocks noGrp="1"/>
          </p:cNvSpPr>
          <p:nvPr>
            <p:ph idx="1"/>
          </p:nvPr>
        </p:nvSpPr>
        <p:spPr>
          <a:xfrm>
            <a:off x="228600" y="1600200"/>
            <a:ext cx="8763000" cy="4525963"/>
          </a:xfrm>
        </p:spPr>
        <p:txBody>
          <a:bodyPr>
            <a:noAutofit/>
          </a:bodyPr>
          <a:lstStyle/>
          <a:p>
            <a:pPr lvl="1"/>
            <a:r>
              <a:rPr lang="en-US" sz="2400" dirty="0" smtClean="0"/>
              <a:t>Alkaline </a:t>
            </a:r>
            <a:r>
              <a:rPr lang="en-US" sz="2400" dirty="0"/>
              <a:t>phosphates </a:t>
            </a:r>
            <a:r>
              <a:rPr lang="en-US" sz="2400" dirty="0" smtClean="0"/>
              <a:t>are used to increase </a:t>
            </a:r>
            <a:r>
              <a:rPr lang="en-US" sz="2400" dirty="0"/>
              <a:t>the water binding capacity and thereby the yield of the finished product.</a:t>
            </a:r>
            <a:endParaRPr lang="en-IN" sz="2400" dirty="0"/>
          </a:p>
          <a:p>
            <a:pPr lvl="1"/>
            <a:r>
              <a:rPr lang="en-US" sz="2400" dirty="0"/>
              <a:t>Decrease the amount of shrinkage in smoked products when cooked.</a:t>
            </a:r>
            <a:endParaRPr lang="en-IN" sz="2400" dirty="0"/>
          </a:p>
          <a:p>
            <a:pPr lvl="1"/>
            <a:r>
              <a:rPr lang="en-US" sz="2400" dirty="0"/>
              <a:t>To reduce the degree of purge or </a:t>
            </a:r>
            <a:r>
              <a:rPr lang="en-US" sz="2400" dirty="0" smtClean="0"/>
              <a:t>cook-out </a:t>
            </a:r>
            <a:r>
              <a:rPr lang="en-US" sz="2400" dirty="0"/>
              <a:t>in canned </a:t>
            </a:r>
            <a:r>
              <a:rPr lang="en-US" sz="2400" dirty="0" smtClean="0"/>
              <a:t>product.</a:t>
            </a:r>
          </a:p>
          <a:p>
            <a:pPr lvl="1"/>
            <a:r>
              <a:rPr lang="en-US" sz="2400" dirty="0"/>
              <a:t>Legal limits for added residual phosphates are set at 0.5% in the finished products</a:t>
            </a:r>
            <a:r>
              <a:rPr lang="en-US" sz="2400" dirty="0" smtClean="0"/>
              <a:t>.</a:t>
            </a:r>
            <a:endParaRPr lang="en-IN" sz="2400" dirty="0"/>
          </a:p>
          <a:p>
            <a:pPr lvl="1"/>
            <a:r>
              <a:rPr lang="en-US" sz="2400" dirty="0"/>
              <a:t>Approved phosphates are</a:t>
            </a:r>
            <a:endParaRPr lang="en-IN" sz="2400" dirty="0"/>
          </a:p>
          <a:p>
            <a:pPr lvl="2"/>
            <a:r>
              <a:rPr lang="en-US" dirty="0"/>
              <a:t>Sodium </a:t>
            </a:r>
            <a:r>
              <a:rPr lang="en-US" dirty="0" err="1"/>
              <a:t>tripolyphosphate</a:t>
            </a:r>
            <a:endParaRPr lang="en-IN" dirty="0"/>
          </a:p>
          <a:p>
            <a:pPr lvl="2"/>
            <a:r>
              <a:rPr lang="en-US" dirty="0"/>
              <a:t>Sodium </a:t>
            </a:r>
            <a:r>
              <a:rPr lang="en-US" dirty="0" err="1"/>
              <a:t>hexa</a:t>
            </a:r>
            <a:r>
              <a:rPr lang="en-US" dirty="0"/>
              <a:t> </a:t>
            </a:r>
            <a:r>
              <a:rPr lang="en-US" dirty="0" err="1"/>
              <a:t>metaphosphate</a:t>
            </a:r>
            <a:endParaRPr lang="en-IN" dirty="0"/>
          </a:p>
          <a:p>
            <a:pPr lvl="2"/>
            <a:r>
              <a:rPr lang="en-US" dirty="0"/>
              <a:t>Sodium acid pyrophosphate</a:t>
            </a:r>
            <a:endParaRPr lang="en-IN" dirty="0"/>
          </a:p>
          <a:p>
            <a:pPr lvl="2"/>
            <a:r>
              <a:rPr lang="en-US" dirty="0"/>
              <a:t>Disodium phosphate</a:t>
            </a:r>
            <a:endParaRPr lang="en-IN" dirty="0"/>
          </a:p>
          <a:p>
            <a:endParaRPr lang="en-IN" sz="2400" dirty="0"/>
          </a:p>
        </p:txBody>
      </p:sp>
    </p:spTree>
    <p:extLst>
      <p:ext uri="{BB962C8B-B14F-4D97-AF65-F5344CB8AC3E}">
        <p14:creationId xmlns:p14="http://schemas.microsoft.com/office/powerpoint/2010/main" val="476916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600" b="1" dirty="0" smtClean="0"/>
              <a:t/>
            </a:r>
            <a:br>
              <a:rPr lang="en-US" sz="3600" b="1" dirty="0" smtClean="0"/>
            </a:br>
            <a:r>
              <a:rPr lang="en-US" sz="3600" b="1" dirty="0" smtClean="0"/>
              <a:t>Ascorbic </a:t>
            </a:r>
            <a:r>
              <a:rPr lang="en-US" sz="3600" b="1" dirty="0"/>
              <a:t>Acid/ </a:t>
            </a:r>
            <a:r>
              <a:rPr lang="en-US" sz="3600" b="1" dirty="0" err="1"/>
              <a:t>Ascorbates</a:t>
            </a:r>
            <a:r>
              <a:rPr lang="en-IN" sz="3600" b="1" dirty="0"/>
              <a:t/>
            </a:r>
            <a:br>
              <a:rPr lang="en-IN" sz="3600" b="1" dirty="0"/>
            </a:br>
            <a:endParaRPr lang="en-IN" sz="3600" b="1" dirty="0"/>
          </a:p>
        </p:txBody>
      </p:sp>
      <p:sp>
        <p:nvSpPr>
          <p:cNvPr id="3" name="Content Placeholder 2"/>
          <p:cNvSpPr>
            <a:spLocks noGrp="1"/>
          </p:cNvSpPr>
          <p:nvPr>
            <p:ph idx="1"/>
          </p:nvPr>
        </p:nvSpPr>
        <p:spPr/>
        <p:txBody>
          <a:bodyPr>
            <a:normAutofit/>
          </a:bodyPr>
          <a:lstStyle/>
          <a:p>
            <a:pPr lvl="1" algn="just"/>
            <a:r>
              <a:rPr lang="en-US" sz="2400" dirty="0" smtClean="0"/>
              <a:t>Causes reduction </a:t>
            </a:r>
            <a:r>
              <a:rPr lang="en-US" sz="2400" dirty="0"/>
              <a:t>of metmyoglobin to myoglobin, thereby accelerating the rate of curing.</a:t>
            </a:r>
            <a:endParaRPr lang="en-IN" sz="2400" dirty="0"/>
          </a:p>
          <a:p>
            <a:pPr lvl="1" algn="just"/>
            <a:r>
              <a:rPr lang="en-US" sz="2400" dirty="0"/>
              <a:t>R</a:t>
            </a:r>
            <a:r>
              <a:rPr lang="en-US" sz="2400" dirty="0" smtClean="0"/>
              <a:t>eact </a:t>
            </a:r>
            <a:r>
              <a:rPr lang="en-US" sz="2400" dirty="0"/>
              <a:t>with nitrites to increase the yield of nitric oxide from nitrous acid.</a:t>
            </a:r>
            <a:endParaRPr lang="en-IN" sz="2400" dirty="0"/>
          </a:p>
          <a:p>
            <a:pPr lvl="1" algn="just"/>
            <a:r>
              <a:rPr lang="en-US" sz="2400" dirty="0"/>
              <a:t>Excess </a:t>
            </a:r>
            <a:r>
              <a:rPr lang="en-US" sz="2400" dirty="0" err="1"/>
              <a:t>ascorbate</a:t>
            </a:r>
            <a:r>
              <a:rPr lang="en-US" sz="2400" dirty="0"/>
              <a:t> acts as antioxidant, thereby </a:t>
            </a:r>
            <a:r>
              <a:rPr lang="en-US" sz="2400" dirty="0" err="1"/>
              <a:t>stabilising</a:t>
            </a:r>
            <a:r>
              <a:rPr lang="en-US" sz="2400" dirty="0"/>
              <a:t> both colour and </a:t>
            </a:r>
            <a:r>
              <a:rPr lang="en-US" sz="2400" dirty="0" err="1"/>
              <a:t>flavour</a:t>
            </a:r>
            <a:r>
              <a:rPr lang="en-US" sz="2400" dirty="0"/>
              <a:t>.</a:t>
            </a:r>
            <a:endParaRPr lang="en-IN" sz="2400" dirty="0"/>
          </a:p>
          <a:p>
            <a:pPr lvl="1" algn="just"/>
            <a:r>
              <a:rPr lang="en-US" sz="2400" dirty="0"/>
              <a:t>A</a:t>
            </a:r>
            <a:r>
              <a:rPr lang="en-US" sz="2400" dirty="0" smtClean="0"/>
              <a:t>ntioxidant </a:t>
            </a:r>
            <a:r>
              <a:rPr lang="en-US" sz="2400" dirty="0"/>
              <a:t>properties of </a:t>
            </a:r>
            <a:r>
              <a:rPr lang="en-US" sz="2400" dirty="0" err="1"/>
              <a:t>ascorbate</a:t>
            </a:r>
            <a:r>
              <a:rPr lang="en-US" sz="2400" dirty="0"/>
              <a:t> not only prevent development of rancidity but also prevent fading of colour of sliced meats upon exposure to light.</a:t>
            </a:r>
            <a:endParaRPr lang="en-IN" sz="2400" dirty="0"/>
          </a:p>
          <a:p>
            <a:pPr algn="just"/>
            <a:endParaRPr lang="en-IN" sz="2400" dirty="0"/>
          </a:p>
        </p:txBody>
      </p:sp>
    </p:spTree>
    <p:extLst>
      <p:ext uri="{BB962C8B-B14F-4D97-AF65-F5344CB8AC3E}">
        <p14:creationId xmlns:p14="http://schemas.microsoft.com/office/powerpoint/2010/main" val="1403703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
            </a:r>
            <a:br>
              <a:rPr lang="en-US" b="1" dirty="0" smtClean="0"/>
            </a:br>
            <a:r>
              <a:rPr lang="en-US" b="1" dirty="0" smtClean="0"/>
              <a:t>Monosodium </a:t>
            </a:r>
            <a:r>
              <a:rPr lang="en-US" b="1" dirty="0"/>
              <a:t>glutamate (MSG)</a:t>
            </a:r>
            <a:r>
              <a:rPr lang="en-IN" sz="4000" b="1" dirty="0"/>
              <a:t/>
            </a:r>
            <a:br>
              <a:rPr lang="en-IN" sz="4000" b="1" dirty="0"/>
            </a:br>
            <a:endParaRPr lang="en-IN" b="1" dirty="0"/>
          </a:p>
        </p:txBody>
      </p:sp>
      <p:sp>
        <p:nvSpPr>
          <p:cNvPr id="3" name="Content Placeholder 2"/>
          <p:cNvSpPr>
            <a:spLocks noGrp="1"/>
          </p:cNvSpPr>
          <p:nvPr>
            <p:ph idx="1"/>
          </p:nvPr>
        </p:nvSpPr>
        <p:spPr/>
        <p:txBody>
          <a:bodyPr>
            <a:normAutofit/>
          </a:bodyPr>
          <a:lstStyle/>
          <a:p>
            <a:pPr lvl="1"/>
            <a:r>
              <a:rPr lang="en-US" sz="2400" dirty="0" smtClean="0"/>
              <a:t>It </a:t>
            </a:r>
            <a:r>
              <a:rPr lang="en-US" sz="2400" dirty="0"/>
              <a:t>has been used in a number of products to enhance the </a:t>
            </a:r>
            <a:r>
              <a:rPr lang="en-US" sz="2400" dirty="0" err="1"/>
              <a:t>flavour</a:t>
            </a:r>
            <a:r>
              <a:rPr lang="en-US" sz="2400" dirty="0" smtClean="0"/>
              <a:t>.</a:t>
            </a:r>
          </a:p>
          <a:p>
            <a:pPr lvl="1"/>
            <a:r>
              <a:rPr lang="en-US" sz="2400" dirty="0" smtClean="0"/>
              <a:t>Related with umami </a:t>
            </a:r>
            <a:r>
              <a:rPr lang="en-US" sz="2400" dirty="0" err="1" smtClean="0"/>
              <a:t>flavour</a:t>
            </a:r>
            <a:r>
              <a:rPr lang="en-US" sz="2400" dirty="0" smtClean="0"/>
              <a:t> (fifth taste).</a:t>
            </a:r>
            <a:endParaRPr lang="en-IN" sz="2400" dirty="0"/>
          </a:p>
          <a:p>
            <a:pPr lvl="1"/>
            <a:r>
              <a:rPr lang="en-US" sz="2400" dirty="0"/>
              <a:t>There is little advantage of its use in cured meat </a:t>
            </a:r>
            <a:r>
              <a:rPr lang="en-US" sz="2400" dirty="0" smtClean="0"/>
              <a:t>products.</a:t>
            </a:r>
          </a:p>
          <a:p>
            <a:pPr lvl="1"/>
            <a:r>
              <a:rPr lang="en-US" sz="2400" dirty="0"/>
              <a:t>A</a:t>
            </a:r>
            <a:r>
              <a:rPr lang="en-US" sz="2400" dirty="0" smtClean="0"/>
              <a:t>dded </a:t>
            </a:r>
            <a:r>
              <a:rPr lang="en-US" sz="2400" dirty="0"/>
              <a:t>at 0.1% level.  </a:t>
            </a:r>
            <a:endParaRPr lang="en-US" sz="2400" dirty="0" smtClean="0"/>
          </a:p>
          <a:p>
            <a:pPr lvl="1"/>
            <a:r>
              <a:rPr lang="en-US" sz="2400" dirty="0" smtClean="0"/>
              <a:t>Causes Chinese Restaurant Syndrome (CRS)</a:t>
            </a:r>
            <a:endParaRPr lang="en-IN" sz="2400" dirty="0"/>
          </a:p>
          <a:p>
            <a:endParaRPr lang="en-IN"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343400"/>
            <a:ext cx="2362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95800"/>
            <a:ext cx="3429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538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Smoking</a:t>
            </a:r>
            <a:endParaRPr lang="en-IN" b="1" dirty="0"/>
          </a:p>
        </p:txBody>
      </p:sp>
      <p:sp>
        <p:nvSpPr>
          <p:cNvPr id="3" name="Content Placeholder 2"/>
          <p:cNvSpPr>
            <a:spLocks noGrp="1"/>
          </p:cNvSpPr>
          <p:nvPr>
            <p:ph idx="1"/>
          </p:nvPr>
        </p:nvSpPr>
        <p:spPr/>
        <p:txBody>
          <a:bodyPr>
            <a:noAutofit/>
          </a:bodyPr>
          <a:lstStyle/>
          <a:p>
            <a:pPr lvl="0" algn="just"/>
            <a:r>
              <a:rPr lang="en-US" sz="2400" dirty="0"/>
              <a:t>Smoking is done in addition to curing.</a:t>
            </a:r>
            <a:endParaRPr lang="en-IN" sz="2400" dirty="0"/>
          </a:p>
          <a:p>
            <a:pPr lvl="0" algn="just"/>
            <a:r>
              <a:rPr lang="en-US" sz="2400" dirty="0"/>
              <a:t>C</a:t>
            </a:r>
            <a:r>
              <a:rPr lang="en-US" sz="2400" dirty="0" smtClean="0"/>
              <a:t>ured </a:t>
            </a:r>
            <a:r>
              <a:rPr lang="en-US" sz="2400" dirty="0"/>
              <a:t>products are placed in airtight smoke house with heat and smoke simultaneously applied.</a:t>
            </a:r>
            <a:endParaRPr lang="en-IN" sz="2400" dirty="0"/>
          </a:p>
          <a:p>
            <a:pPr lvl="0" algn="just"/>
            <a:r>
              <a:rPr lang="en-US" sz="2400" dirty="0"/>
              <a:t>Hard wood logs and saw dusts are used to generate smoke.</a:t>
            </a:r>
            <a:endParaRPr lang="en-IN" sz="2400" dirty="0"/>
          </a:p>
          <a:p>
            <a:pPr lvl="0" algn="just"/>
            <a:r>
              <a:rPr lang="en-US" sz="2400" dirty="0"/>
              <a:t>K</a:t>
            </a:r>
            <a:r>
              <a:rPr lang="en-US" sz="2400" dirty="0" smtClean="0"/>
              <a:t>ind </a:t>
            </a:r>
            <a:r>
              <a:rPr lang="en-US" sz="2400" dirty="0"/>
              <a:t>of wood varies from country to country depending upon the availability and practice.</a:t>
            </a:r>
            <a:endParaRPr lang="en-IN" sz="2400" dirty="0"/>
          </a:p>
          <a:p>
            <a:pPr lvl="0" algn="just"/>
            <a:r>
              <a:rPr lang="en-US" sz="2400" dirty="0"/>
              <a:t>Smoking gives the products a characteristic colour and </a:t>
            </a:r>
            <a:r>
              <a:rPr lang="en-US" sz="2400" dirty="0" err="1"/>
              <a:t>flavour</a:t>
            </a:r>
            <a:r>
              <a:rPr lang="en-US" sz="2400" dirty="0"/>
              <a:t>.</a:t>
            </a:r>
            <a:endParaRPr lang="en-IN" sz="2400" dirty="0"/>
          </a:p>
          <a:p>
            <a:pPr lvl="0" algn="just"/>
            <a:r>
              <a:rPr lang="en-US" sz="2400" dirty="0"/>
              <a:t>Smoking process extends for 3 days at a temperature of 85°F (29.5°C).</a:t>
            </a:r>
            <a:endParaRPr lang="en-IN" sz="2400" dirty="0"/>
          </a:p>
          <a:p>
            <a:pPr lvl="0" algn="just"/>
            <a:r>
              <a:rPr lang="en-US" sz="2400" dirty="0"/>
              <a:t>It retards fat oxidation.</a:t>
            </a:r>
            <a:endParaRPr lang="en-IN" sz="2400" dirty="0"/>
          </a:p>
          <a:p>
            <a:pPr lvl="0" algn="just"/>
            <a:r>
              <a:rPr lang="en-US" sz="2400" dirty="0" smtClean="0"/>
              <a:t>Reduction </a:t>
            </a:r>
            <a:r>
              <a:rPr lang="en-US" sz="2400" dirty="0"/>
              <a:t>of water content as well as the deposition of components has bacteriostatic effects.</a:t>
            </a:r>
            <a:endParaRPr lang="en-IN" sz="2400" dirty="0"/>
          </a:p>
          <a:p>
            <a:pPr algn="just"/>
            <a:endParaRPr lang="en-IN" sz="2400" dirty="0"/>
          </a:p>
        </p:txBody>
      </p:sp>
    </p:spTree>
    <p:extLst>
      <p:ext uri="{BB962C8B-B14F-4D97-AF65-F5344CB8AC3E}">
        <p14:creationId xmlns:p14="http://schemas.microsoft.com/office/powerpoint/2010/main" val="2030406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Principles of Preservation of Meat</a:t>
            </a:r>
            <a:endParaRPr lang="en-IN" b="1" dirty="0"/>
          </a:p>
        </p:txBody>
      </p:sp>
      <p:sp>
        <p:nvSpPr>
          <p:cNvPr id="3" name="Content Placeholder 2"/>
          <p:cNvSpPr>
            <a:spLocks noGrp="1"/>
          </p:cNvSpPr>
          <p:nvPr>
            <p:ph sz="half" idx="1"/>
          </p:nvPr>
        </p:nvSpPr>
        <p:spPr>
          <a:xfrm>
            <a:off x="457200" y="1600200"/>
            <a:ext cx="4495800" cy="4525963"/>
          </a:xfrm>
        </p:spPr>
        <p:txBody>
          <a:bodyPr>
            <a:normAutofit/>
          </a:bodyPr>
          <a:lstStyle/>
          <a:p>
            <a:r>
              <a:rPr lang="en-US" sz="2400" dirty="0" smtClean="0"/>
              <a:t>Practiced </a:t>
            </a:r>
            <a:r>
              <a:rPr lang="en-US" sz="2400" dirty="0"/>
              <a:t>since time immemorial </a:t>
            </a:r>
            <a:endParaRPr lang="en-US" sz="2400" dirty="0" smtClean="0"/>
          </a:p>
          <a:p>
            <a:r>
              <a:rPr lang="en-US" sz="2400" dirty="0"/>
              <a:t>T</a:t>
            </a:r>
            <a:r>
              <a:rPr lang="en-US" sz="2400" dirty="0" smtClean="0"/>
              <a:t>imes </a:t>
            </a:r>
            <a:r>
              <a:rPr lang="en-US" sz="2400" dirty="0"/>
              <a:t>of </a:t>
            </a:r>
            <a:r>
              <a:rPr lang="en-US" sz="2400" dirty="0" smtClean="0"/>
              <a:t>plenty </a:t>
            </a:r>
            <a:r>
              <a:rPr lang="en-US" sz="2400" dirty="0"/>
              <a:t>to tide over </a:t>
            </a:r>
            <a:r>
              <a:rPr lang="en-US" sz="2400" dirty="0" smtClean="0"/>
              <a:t>scarcity</a:t>
            </a:r>
          </a:p>
          <a:p>
            <a:r>
              <a:rPr lang="en-US" sz="2400" dirty="0"/>
              <a:t>P</a:t>
            </a:r>
            <a:r>
              <a:rPr lang="en-US" sz="2400" dirty="0" smtClean="0"/>
              <a:t>rimary purpose: prevent spoilage </a:t>
            </a:r>
          </a:p>
          <a:p>
            <a:r>
              <a:rPr lang="en-US" sz="2400" dirty="0" smtClean="0"/>
              <a:t>Accomplished through  </a:t>
            </a:r>
            <a:r>
              <a:rPr lang="en-US" sz="2400" dirty="0" err="1" smtClean="0"/>
              <a:t>unfavourable</a:t>
            </a:r>
            <a:r>
              <a:rPr lang="en-US" sz="2400" dirty="0" smtClean="0"/>
              <a:t> immediate micro-environment</a:t>
            </a:r>
          </a:p>
          <a:p>
            <a:r>
              <a:rPr lang="en-US" sz="2400" dirty="0"/>
              <a:t>I</a:t>
            </a:r>
            <a:r>
              <a:rPr lang="en-US" sz="2400" dirty="0" smtClean="0"/>
              <a:t>nitiated </a:t>
            </a:r>
            <a:r>
              <a:rPr lang="en-US" sz="2400" dirty="0"/>
              <a:t>by drying </a:t>
            </a:r>
            <a:r>
              <a:rPr lang="en-US" sz="2400" dirty="0" smtClean="0"/>
              <a:t>meat</a:t>
            </a:r>
            <a:endParaRPr lang="en-IN" sz="2400" dirty="0"/>
          </a:p>
        </p:txBody>
      </p:sp>
      <p:sp>
        <p:nvSpPr>
          <p:cNvPr id="4" name="Content Placeholder 3"/>
          <p:cNvSpPr>
            <a:spLocks noGrp="1"/>
          </p:cNvSpPr>
          <p:nvPr>
            <p:ph sz="half" idx="2"/>
          </p:nvPr>
        </p:nvSpPr>
        <p:spPr/>
        <p:txBody>
          <a:bodyPr>
            <a:normAutofit/>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958" y="3962400"/>
            <a:ext cx="4267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9811"/>
          <a:stretch/>
        </p:blipFill>
        <p:spPr bwMode="auto">
          <a:xfrm>
            <a:off x="4699958" y="1600200"/>
            <a:ext cx="4267200"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324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Purpose of Smoking</a:t>
            </a:r>
            <a:endParaRPr lang="en-IN" b="1" dirty="0"/>
          </a:p>
        </p:txBody>
      </p:sp>
      <p:sp>
        <p:nvSpPr>
          <p:cNvPr id="3" name="Content Placeholder 2"/>
          <p:cNvSpPr>
            <a:spLocks noGrp="1"/>
          </p:cNvSpPr>
          <p:nvPr>
            <p:ph sz="half" idx="1"/>
          </p:nvPr>
        </p:nvSpPr>
        <p:spPr/>
        <p:txBody>
          <a:bodyPr/>
          <a:lstStyle/>
          <a:p>
            <a:pPr lvl="1"/>
            <a:r>
              <a:rPr lang="en-US" dirty="0" smtClean="0"/>
              <a:t>Improved </a:t>
            </a:r>
            <a:r>
              <a:rPr lang="en-US" dirty="0"/>
              <a:t>shelf life</a:t>
            </a:r>
            <a:endParaRPr lang="en-IN" sz="2400" dirty="0"/>
          </a:p>
          <a:p>
            <a:pPr lvl="1"/>
            <a:r>
              <a:rPr lang="en-US" dirty="0"/>
              <a:t>Development of desirable organoleptic characteristics such as </a:t>
            </a:r>
            <a:r>
              <a:rPr lang="en-US" dirty="0" err="1"/>
              <a:t>flavour</a:t>
            </a:r>
            <a:r>
              <a:rPr lang="en-US" dirty="0"/>
              <a:t> and colour .</a:t>
            </a:r>
            <a:endParaRPr lang="en-IN" sz="2400" dirty="0"/>
          </a:p>
          <a:p>
            <a:pPr lvl="1"/>
            <a:r>
              <a:rPr lang="en-US" dirty="0"/>
              <a:t>Protection of fat from oxidation.</a:t>
            </a:r>
            <a:endParaRPr lang="en-IN" sz="2400" dirty="0"/>
          </a:p>
          <a:p>
            <a:pPr lvl="1"/>
            <a:r>
              <a:rPr lang="en-US" dirty="0"/>
              <a:t>Creation of newer product.</a:t>
            </a:r>
            <a:endParaRPr lang="en-IN" sz="2400" dirty="0"/>
          </a:p>
          <a:p>
            <a:endParaRPr lang="en-IN" dirty="0"/>
          </a:p>
        </p:txBody>
      </p:sp>
      <p:sp>
        <p:nvSpPr>
          <p:cNvPr id="4" name="Content Placeholder 3"/>
          <p:cNvSpPr>
            <a:spLocks noGrp="1"/>
          </p:cNvSpPr>
          <p:nvPr>
            <p:ph sz="half" idx="2"/>
          </p:nvPr>
        </p:nvSpPr>
        <p:spPr/>
        <p:txBody>
          <a:bodyPr/>
          <a:lstStyle/>
          <a:p>
            <a:endParaRPr lang="en-IN"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31908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657600"/>
            <a:ext cx="31908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087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ChangeArrowheads="1"/>
          </p:cNvSpPr>
          <p:nvPr/>
        </p:nvSpPr>
        <p:spPr bwMode="auto">
          <a:xfrm>
            <a:off x="1828800" y="304800"/>
            <a:ext cx="5943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4000" b="1" dirty="0" smtClean="0">
                <a:ea typeface="宋体" pitchFamily="2" charset="-122"/>
                <a:cs typeface="Times New Roman" pitchFamily="18" charset="0"/>
              </a:rPr>
              <a:t>Composition of smoke</a:t>
            </a:r>
            <a:r>
              <a:rPr lang="en-US" altLang="zh-CN" sz="5400" dirty="0" smtClean="0">
                <a:ea typeface="宋体" pitchFamily="2" charset="-122"/>
                <a:cs typeface="Times New Roman" pitchFamily="18" charset="0"/>
              </a:rPr>
              <a:t> </a:t>
            </a:r>
            <a:endParaRPr lang="en-US" sz="5400" dirty="0">
              <a:ea typeface="宋体" pitchFamily="2" charset="-122"/>
              <a:cs typeface="Times New Roman" pitchFamily="18" charset="0"/>
            </a:endParaRPr>
          </a:p>
        </p:txBody>
      </p:sp>
      <p:sp>
        <p:nvSpPr>
          <p:cNvPr id="125957" name="Rectangle 5"/>
          <p:cNvSpPr>
            <a:spLocks noChangeArrowheads="1"/>
          </p:cNvSpPr>
          <p:nvPr/>
        </p:nvSpPr>
        <p:spPr bwMode="auto">
          <a:xfrm>
            <a:off x="381000" y="1219200"/>
            <a:ext cx="8458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Clr>
                <a:schemeClr val="folHlink"/>
              </a:buClr>
              <a:buSzPct val="90000"/>
              <a:buFont typeface="Arial" pitchFamily="34" charset="0"/>
              <a:buChar char="•"/>
            </a:pPr>
            <a:r>
              <a:rPr lang="en-US" altLang="zh-CN" sz="2400" b="1" i="1" dirty="0">
                <a:ea typeface="宋体" pitchFamily="2" charset="-122"/>
                <a:cs typeface="Times New Roman" pitchFamily="18" charset="0"/>
              </a:rPr>
              <a:t>Phenols</a:t>
            </a:r>
            <a:r>
              <a:rPr lang="en-US" altLang="zh-CN" sz="2400" b="1" dirty="0">
                <a:ea typeface="宋体" pitchFamily="2" charset="-122"/>
                <a:cs typeface="Times New Roman" pitchFamily="18" charset="0"/>
              </a:rPr>
              <a:t> </a:t>
            </a:r>
            <a:r>
              <a:rPr lang="en-US" altLang="zh-CN" sz="2400" dirty="0">
                <a:ea typeface="宋体" pitchFamily="2" charset="-122"/>
                <a:cs typeface="Times New Roman" pitchFamily="18" charset="0"/>
              </a:rPr>
              <a:t>– act as antioxidant, have bacteriostatic effect, contribute to smoky </a:t>
            </a:r>
            <a:r>
              <a:rPr lang="en-US" altLang="zh-CN" sz="2400" dirty="0" err="1">
                <a:ea typeface="宋体" pitchFamily="2" charset="-122"/>
                <a:cs typeface="Times New Roman" pitchFamily="18" charset="0"/>
              </a:rPr>
              <a:t>flavour</a:t>
            </a:r>
            <a:r>
              <a:rPr lang="en-US" altLang="zh-CN" sz="2400" dirty="0">
                <a:ea typeface="宋体" pitchFamily="2" charset="-122"/>
                <a:cs typeface="Times New Roman" pitchFamily="18" charset="0"/>
              </a:rPr>
              <a:t> and aroma, responsible for surface sheen.</a:t>
            </a:r>
          </a:p>
          <a:p>
            <a:pPr marL="342900" indent="-342900" algn="just">
              <a:spcBef>
                <a:spcPct val="20000"/>
              </a:spcBef>
              <a:buClr>
                <a:schemeClr val="folHlink"/>
              </a:buClr>
              <a:buSzPct val="90000"/>
              <a:buFont typeface="Arial" pitchFamily="34" charset="0"/>
              <a:buChar char="•"/>
            </a:pPr>
            <a:r>
              <a:rPr lang="en-US" altLang="zh-CN" sz="2400" b="1" i="1" dirty="0">
                <a:ea typeface="宋体" pitchFamily="2" charset="-122"/>
                <a:cs typeface="Times New Roman" pitchFamily="18" charset="0"/>
              </a:rPr>
              <a:t>Aldehydes</a:t>
            </a:r>
            <a:r>
              <a:rPr lang="en-US" altLang="zh-CN" sz="2400" dirty="0">
                <a:ea typeface="宋体" pitchFamily="2" charset="-122"/>
                <a:cs typeface="Times New Roman" pitchFamily="18" charset="0"/>
              </a:rPr>
              <a:t> – contribute colour and have bactericidal effect.</a:t>
            </a:r>
          </a:p>
          <a:p>
            <a:pPr marL="342900" indent="-342900" algn="just">
              <a:spcBef>
                <a:spcPct val="20000"/>
              </a:spcBef>
              <a:buClr>
                <a:schemeClr val="folHlink"/>
              </a:buClr>
              <a:buSzPct val="90000"/>
              <a:buFont typeface="Arial" pitchFamily="34" charset="0"/>
              <a:buChar char="•"/>
            </a:pPr>
            <a:r>
              <a:rPr lang="en-US" altLang="zh-CN" sz="2400" b="1" i="1" dirty="0">
                <a:ea typeface="宋体" pitchFamily="2" charset="-122"/>
                <a:cs typeface="Times New Roman" pitchFamily="18" charset="0"/>
              </a:rPr>
              <a:t>Alcohols</a:t>
            </a:r>
            <a:r>
              <a:rPr lang="en-US" altLang="zh-CN" sz="2400" b="1" dirty="0">
                <a:ea typeface="宋体" pitchFamily="2" charset="-122"/>
                <a:cs typeface="Times New Roman" pitchFamily="18" charset="0"/>
              </a:rPr>
              <a:t> </a:t>
            </a:r>
            <a:r>
              <a:rPr lang="en-US" altLang="zh-CN" sz="2400" dirty="0">
                <a:ea typeface="宋体" pitchFamily="2" charset="-122"/>
                <a:cs typeface="Times New Roman" pitchFamily="18" charset="0"/>
              </a:rPr>
              <a:t>– have bactericidal effect.</a:t>
            </a:r>
          </a:p>
          <a:p>
            <a:pPr marL="342900" indent="-342900" algn="just">
              <a:spcBef>
                <a:spcPct val="20000"/>
              </a:spcBef>
              <a:buClr>
                <a:schemeClr val="folHlink"/>
              </a:buClr>
              <a:buSzPct val="90000"/>
              <a:buFont typeface="Arial" pitchFamily="34" charset="0"/>
              <a:buChar char="•"/>
            </a:pPr>
            <a:r>
              <a:rPr lang="en-US" altLang="zh-CN" sz="2400" b="1" i="1" dirty="0">
                <a:ea typeface="宋体" pitchFamily="2" charset="-122"/>
                <a:cs typeface="Times New Roman" pitchFamily="18" charset="0"/>
              </a:rPr>
              <a:t>Organic acids</a:t>
            </a:r>
            <a:r>
              <a:rPr lang="en-US" altLang="zh-CN" sz="2400" dirty="0">
                <a:ea typeface="宋体" pitchFamily="2" charset="-122"/>
                <a:cs typeface="Times New Roman" pitchFamily="18" charset="0"/>
              </a:rPr>
              <a:t> – have antimicrobial effect and accelerate cure reaction.</a:t>
            </a:r>
          </a:p>
          <a:p>
            <a:pPr marL="342900" indent="-342900" algn="just">
              <a:spcBef>
                <a:spcPct val="20000"/>
              </a:spcBef>
              <a:buClr>
                <a:schemeClr val="folHlink"/>
              </a:buClr>
              <a:buSzPct val="90000"/>
              <a:buFont typeface="Arial" pitchFamily="34" charset="0"/>
              <a:buChar char="•"/>
            </a:pPr>
            <a:r>
              <a:rPr lang="en-US" altLang="zh-CN" sz="2400" b="1" i="1" dirty="0" err="1">
                <a:ea typeface="宋体" pitchFamily="2" charset="-122"/>
                <a:cs typeface="Times New Roman" pitchFamily="18" charset="0"/>
              </a:rPr>
              <a:t>Cabonyls</a:t>
            </a:r>
            <a:r>
              <a:rPr lang="en-US" altLang="zh-CN" sz="2400" b="1" dirty="0">
                <a:ea typeface="宋体" pitchFamily="2" charset="-122"/>
                <a:cs typeface="Times New Roman" pitchFamily="18" charset="0"/>
              </a:rPr>
              <a:t> </a:t>
            </a:r>
            <a:r>
              <a:rPr lang="en-US" altLang="zh-CN" sz="2400" dirty="0">
                <a:ea typeface="宋体" pitchFamily="2" charset="-122"/>
                <a:cs typeface="Times New Roman" pitchFamily="18" charset="0"/>
              </a:rPr>
              <a:t>– contribute to smoky colour and browning.</a:t>
            </a:r>
          </a:p>
          <a:p>
            <a:pPr marL="342900" indent="-342900" algn="just">
              <a:spcBef>
                <a:spcPct val="20000"/>
              </a:spcBef>
              <a:buClr>
                <a:schemeClr val="folHlink"/>
              </a:buClr>
              <a:buSzPct val="90000"/>
              <a:buFont typeface="Arial" pitchFamily="34" charset="0"/>
              <a:buChar char="•"/>
            </a:pPr>
            <a:r>
              <a:rPr lang="en-US" altLang="zh-CN" sz="2400" b="1" i="1" dirty="0">
                <a:ea typeface="宋体" pitchFamily="2" charset="-122"/>
                <a:cs typeface="Times New Roman" pitchFamily="18" charset="0"/>
              </a:rPr>
              <a:t>Hydrocarbons</a:t>
            </a:r>
            <a:r>
              <a:rPr lang="en-US" altLang="zh-CN" sz="2400" b="1" dirty="0">
                <a:ea typeface="宋体" pitchFamily="2" charset="-122"/>
                <a:cs typeface="Times New Roman" pitchFamily="18" charset="0"/>
              </a:rPr>
              <a:t> </a:t>
            </a:r>
            <a:r>
              <a:rPr lang="en-US" altLang="zh-CN" sz="2400" dirty="0">
                <a:ea typeface="宋体" pitchFamily="2" charset="-122"/>
                <a:cs typeface="Times New Roman" pitchFamily="18" charset="0"/>
              </a:rPr>
              <a:t>– contribute to undesirable compounds such as </a:t>
            </a:r>
            <a:r>
              <a:rPr lang="en-US" altLang="zh-CN" sz="2400" dirty="0" err="1">
                <a:ea typeface="宋体" pitchFamily="2" charset="-122"/>
                <a:cs typeface="Times New Roman" pitchFamily="18" charset="0"/>
              </a:rPr>
              <a:t>benzopyrene</a:t>
            </a:r>
            <a:r>
              <a:rPr lang="en-US" altLang="zh-CN" sz="2400" dirty="0">
                <a:ea typeface="宋体" pitchFamily="2" charset="-122"/>
                <a:cs typeface="Times New Roman" pitchFamily="18" charset="0"/>
              </a:rPr>
              <a:t> and effect colour and </a:t>
            </a:r>
            <a:r>
              <a:rPr lang="en-US" altLang="zh-CN" sz="2400" dirty="0" err="1">
                <a:ea typeface="宋体" pitchFamily="2" charset="-122"/>
                <a:cs typeface="Times New Roman" pitchFamily="18" charset="0"/>
              </a:rPr>
              <a:t>flavour</a:t>
            </a:r>
            <a:r>
              <a:rPr lang="en-US" altLang="zh-CN" sz="2400" dirty="0">
                <a:ea typeface="宋体" pitchFamily="2" charset="-122"/>
                <a:cs typeface="Times New Roman" pitchFamily="18" charset="0"/>
              </a:rPr>
              <a:t>.</a:t>
            </a:r>
          </a:p>
          <a:p>
            <a:pPr marL="342900" indent="-342900" algn="just">
              <a:spcBef>
                <a:spcPct val="20000"/>
              </a:spcBef>
              <a:buClr>
                <a:schemeClr val="folHlink"/>
              </a:buClr>
              <a:buSzPct val="90000"/>
              <a:buFont typeface="Arial" pitchFamily="34" charset="0"/>
              <a:buChar char="•"/>
            </a:pPr>
            <a:r>
              <a:rPr lang="en-US" altLang="zh-CN" sz="2400" b="1" i="1" dirty="0">
                <a:ea typeface="宋体" pitchFamily="2" charset="-122"/>
                <a:cs typeface="Times New Roman" pitchFamily="18" charset="0"/>
              </a:rPr>
              <a:t>Gases</a:t>
            </a:r>
            <a:r>
              <a:rPr lang="en-US" altLang="zh-CN" sz="2400" i="1" dirty="0">
                <a:ea typeface="宋体" pitchFamily="2" charset="-122"/>
                <a:cs typeface="Times New Roman" pitchFamily="18" charset="0"/>
              </a:rPr>
              <a:t> such as carbon dioxide, carbon monoxide, oxygen, nitrous oxide etc.</a:t>
            </a:r>
            <a:r>
              <a:rPr lang="en-US" altLang="zh-CN" sz="2400" dirty="0">
                <a:ea typeface="宋体" pitchFamily="2" charset="-122"/>
                <a:cs typeface="Times New Roman" pitchFamily="18" charset="0"/>
              </a:rPr>
              <a:t> -  contribute to formation of undesirable compounds such as nitrosamines, also contribute to colour. </a:t>
            </a:r>
            <a:endParaRPr lang="en-US" sz="2400" dirty="0">
              <a:ea typeface="宋体" pitchFamily="2" charset="-122"/>
              <a:cs typeface="Times New Roman" pitchFamily="18" charset="0"/>
            </a:endParaRPr>
          </a:p>
        </p:txBody>
      </p:sp>
    </p:spTree>
    <p:extLst>
      <p:ext uri="{BB962C8B-B14F-4D97-AF65-F5344CB8AC3E}">
        <p14:creationId xmlns:p14="http://schemas.microsoft.com/office/powerpoint/2010/main" val="2215051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Types of fuel used</a:t>
            </a:r>
            <a:endParaRPr lang="en-IN" sz="4000" dirty="0"/>
          </a:p>
        </p:txBody>
      </p:sp>
      <p:sp>
        <p:nvSpPr>
          <p:cNvPr id="3" name="Content Placeholder 2"/>
          <p:cNvSpPr>
            <a:spLocks noGrp="1"/>
          </p:cNvSpPr>
          <p:nvPr>
            <p:ph idx="1"/>
          </p:nvPr>
        </p:nvSpPr>
        <p:spPr>
          <a:xfrm>
            <a:off x="533400" y="1219201"/>
            <a:ext cx="8229600" cy="2895600"/>
          </a:xfrm>
        </p:spPr>
        <p:txBody>
          <a:bodyPr>
            <a:normAutofit/>
          </a:bodyPr>
          <a:lstStyle/>
          <a:p>
            <a:pPr lvl="0" algn="just"/>
            <a:r>
              <a:rPr lang="en-US" sz="2400" dirty="0"/>
              <a:t>Most commercial smoking operations have been using sawdust, which is easier to utilize and gives a greater volume of smoke.</a:t>
            </a:r>
            <a:endParaRPr lang="en-IN" sz="2400" dirty="0"/>
          </a:p>
          <a:p>
            <a:pPr lvl="0" algn="just"/>
            <a:r>
              <a:rPr lang="en-US" sz="2400" dirty="0"/>
              <a:t>Hard woods have been reported to be the best for smoking e.g.  sawdust of hickory, maple, oak , cherry and pecan</a:t>
            </a:r>
            <a:endParaRPr lang="en-IN" sz="2400" dirty="0"/>
          </a:p>
          <a:p>
            <a:pPr lvl="0" algn="just"/>
            <a:r>
              <a:rPr lang="en-US" sz="2400" dirty="0"/>
              <a:t>However, liquid smoke has been produced satisfactorily from both hard and softwood with excellent results.</a:t>
            </a:r>
            <a:endParaRPr lang="en-IN" sz="2400" dirty="0"/>
          </a:p>
          <a:p>
            <a:pPr algn="just"/>
            <a:endParaRPr lang="en-IN" sz="2400" dirty="0"/>
          </a:p>
        </p:txBody>
      </p:sp>
      <p:sp>
        <p:nvSpPr>
          <p:cNvPr id="4" name="TextBox 3"/>
          <p:cNvSpPr txBox="1"/>
          <p:nvPr/>
        </p:nvSpPr>
        <p:spPr>
          <a:xfrm>
            <a:off x="914400" y="4191000"/>
            <a:ext cx="7392868" cy="2092881"/>
          </a:xfrm>
          <a:prstGeom prst="rect">
            <a:avLst/>
          </a:prstGeom>
          <a:noFill/>
        </p:spPr>
        <p:txBody>
          <a:bodyPr wrap="square" rtlCol="0">
            <a:spAutoFit/>
          </a:bodyPr>
          <a:lstStyle/>
          <a:p>
            <a:pPr algn="ctr"/>
            <a:r>
              <a:rPr lang="en-IN" sz="4000" b="1" dirty="0"/>
              <a:t>Methods of </a:t>
            </a:r>
            <a:r>
              <a:rPr lang="en-IN" sz="4000" b="1" dirty="0" smtClean="0"/>
              <a:t>Smoking</a:t>
            </a:r>
          </a:p>
          <a:p>
            <a:pPr algn="just"/>
            <a:r>
              <a:rPr lang="en-US" sz="2400" dirty="0" smtClean="0"/>
              <a:t>1. Natural </a:t>
            </a:r>
            <a:r>
              <a:rPr lang="en-US" sz="2400" dirty="0"/>
              <a:t>air circulation</a:t>
            </a:r>
            <a:endParaRPr lang="en-IN" sz="2400" dirty="0"/>
          </a:p>
          <a:p>
            <a:pPr algn="just"/>
            <a:r>
              <a:rPr lang="en-US" sz="2400" dirty="0" smtClean="0"/>
              <a:t>2. Air-conditioned </a:t>
            </a:r>
            <a:r>
              <a:rPr lang="en-US" sz="2400" dirty="0"/>
              <a:t>smoke house</a:t>
            </a:r>
            <a:endParaRPr lang="en-IN" sz="2400" dirty="0"/>
          </a:p>
          <a:p>
            <a:pPr algn="just"/>
            <a:r>
              <a:rPr lang="en-US" sz="2400" dirty="0" smtClean="0"/>
              <a:t>3. Continuous </a:t>
            </a:r>
            <a:r>
              <a:rPr lang="en-US" sz="2400" dirty="0"/>
              <a:t>smoke house</a:t>
            </a:r>
            <a:endParaRPr lang="en-IN" sz="2400" dirty="0"/>
          </a:p>
          <a:p>
            <a:endParaRPr lang="en-IN" dirty="0"/>
          </a:p>
        </p:txBody>
      </p:sp>
    </p:spTree>
    <p:extLst>
      <p:ext uri="{BB962C8B-B14F-4D97-AF65-F5344CB8AC3E}">
        <p14:creationId xmlns:p14="http://schemas.microsoft.com/office/powerpoint/2010/main" val="157349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Liquid </a:t>
            </a:r>
            <a:r>
              <a:rPr lang="en-US" b="1" dirty="0"/>
              <a:t>smoke</a:t>
            </a:r>
            <a:r>
              <a:rPr lang="en-IN" dirty="0"/>
              <a:t/>
            </a:r>
            <a:br>
              <a:rPr lang="en-IN" dirty="0"/>
            </a:br>
            <a:endParaRPr lang="en-IN" dirty="0"/>
          </a:p>
        </p:txBody>
      </p:sp>
      <p:sp>
        <p:nvSpPr>
          <p:cNvPr id="3" name="Content Placeholder 2"/>
          <p:cNvSpPr>
            <a:spLocks noGrp="1"/>
          </p:cNvSpPr>
          <p:nvPr>
            <p:ph idx="1"/>
          </p:nvPr>
        </p:nvSpPr>
        <p:spPr/>
        <p:txBody>
          <a:bodyPr>
            <a:noAutofit/>
          </a:bodyPr>
          <a:lstStyle/>
          <a:p>
            <a:pPr algn="just">
              <a:lnSpc>
                <a:spcPct val="130000"/>
              </a:lnSpc>
              <a:buClr>
                <a:schemeClr val="folHlink"/>
              </a:buClr>
              <a:buSzPct val="90000"/>
            </a:pPr>
            <a:r>
              <a:rPr lang="en-US" altLang="zh-CN" sz="2400" dirty="0">
                <a:ea typeface="宋体" pitchFamily="2" charset="-122"/>
                <a:cs typeface="Times New Roman" pitchFamily="18" charset="0"/>
              </a:rPr>
              <a:t>Does not contain any carcinogenic or harmful substance.</a:t>
            </a:r>
          </a:p>
          <a:p>
            <a:pPr algn="just">
              <a:lnSpc>
                <a:spcPct val="130000"/>
              </a:lnSpc>
              <a:buClr>
                <a:schemeClr val="folHlink"/>
              </a:buClr>
              <a:buSzPct val="90000"/>
            </a:pPr>
            <a:r>
              <a:rPr lang="en-US" altLang="zh-CN" sz="2400" dirty="0">
                <a:ea typeface="宋体" pitchFamily="2" charset="-122"/>
                <a:cs typeface="Times New Roman" pitchFamily="18" charset="0"/>
              </a:rPr>
              <a:t>Less time is required in preparation of product.</a:t>
            </a:r>
          </a:p>
          <a:p>
            <a:pPr algn="just">
              <a:lnSpc>
                <a:spcPct val="130000"/>
              </a:lnSpc>
              <a:buClr>
                <a:schemeClr val="folHlink"/>
              </a:buClr>
              <a:buSzPct val="90000"/>
            </a:pPr>
            <a:r>
              <a:rPr lang="en-US" altLang="zh-CN" sz="2400" dirty="0">
                <a:ea typeface="宋体" pitchFamily="2" charset="-122"/>
                <a:cs typeface="Times New Roman" pitchFamily="18" charset="0"/>
              </a:rPr>
              <a:t>Minimum variation occurs in different batches because composition of liquid smoke is constant.</a:t>
            </a:r>
          </a:p>
          <a:p>
            <a:pPr algn="just">
              <a:lnSpc>
                <a:spcPct val="130000"/>
              </a:lnSpc>
              <a:buClr>
                <a:schemeClr val="folHlink"/>
              </a:buClr>
              <a:buSzPct val="90000"/>
            </a:pPr>
            <a:r>
              <a:rPr lang="en-US" altLang="zh-CN" sz="2400" dirty="0">
                <a:ea typeface="宋体" pitchFamily="2" charset="-122"/>
                <a:cs typeface="Times New Roman" pitchFamily="18" charset="0"/>
              </a:rPr>
              <a:t>Easy to apply.</a:t>
            </a:r>
          </a:p>
          <a:p>
            <a:pPr algn="just">
              <a:lnSpc>
                <a:spcPct val="130000"/>
              </a:lnSpc>
              <a:buClr>
                <a:schemeClr val="folHlink"/>
              </a:buClr>
              <a:buSzPct val="90000"/>
            </a:pPr>
            <a:r>
              <a:rPr lang="en-US" altLang="zh-CN" sz="2400" dirty="0">
                <a:ea typeface="宋体" pitchFamily="2" charset="-122"/>
                <a:cs typeface="Times New Roman" pitchFamily="18" charset="0"/>
              </a:rPr>
              <a:t>No air pollution occurs in the processing premises as it does not require installation of smoke generator or smoke oven</a:t>
            </a:r>
            <a:r>
              <a:rPr lang="en-US" altLang="zh-CN" sz="2400" dirty="0" smtClean="0">
                <a:ea typeface="宋体" pitchFamily="2" charset="-122"/>
                <a:cs typeface="Times New Roman" pitchFamily="18" charset="0"/>
              </a:rPr>
              <a:t>.</a:t>
            </a:r>
            <a:endParaRPr lang="en-US" altLang="zh-CN" sz="2400" dirty="0">
              <a:ea typeface="宋体" pitchFamily="2" charset="-122"/>
              <a:cs typeface="Times New Roman" pitchFamily="18" charset="0"/>
            </a:endParaRPr>
          </a:p>
        </p:txBody>
      </p:sp>
    </p:spTree>
    <p:extLst>
      <p:ext uri="{BB962C8B-B14F-4D97-AF65-F5344CB8AC3E}">
        <p14:creationId xmlns:p14="http://schemas.microsoft.com/office/powerpoint/2010/main" val="4048035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Autofit/>
          </a:bodyPr>
          <a:lstStyle/>
          <a:p>
            <a:pPr marL="0" indent="0">
              <a:buNone/>
            </a:pPr>
            <a:r>
              <a:rPr lang="en-US" sz="2400" b="1" dirty="0"/>
              <a:t>Application of liquid smoke</a:t>
            </a:r>
            <a:endParaRPr lang="en-IN" sz="2400" dirty="0"/>
          </a:p>
          <a:p>
            <a:pPr lvl="0"/>
            <a:r>
              <a:rPr lang="en-US" sz="2400" dirty="0"/>
              <a:t>It is generally spread on the product just before cooking.</a:t>
            </a:r>
            <a:endParaRPr lang="en-IN" sz="2400" dirty="0"/>
          </a:p>
          <a:p>
            <a:pPr lvl="0"/>
            <a:r>
              <a:rPr lang="en-US" sz="2400" dirty="0"/>
              <a:t>Smoke solutions are diluted with water or frequently with vinegar or citric acid.</a:t>
            </a:r>
            <a:endParaRPr lang="en-IN" sz="2400" dirty="0"/>
          </a:p>
          <a:p>
            <a:pPr marL="0" indent="0">
              <a:buNone/>
            </a:pPr>
            <a:r>
              <a:rPr lang="en-US" sz="2400" b="1" dirty="0"/>
              <a:t>Composition of liquid smoke</a:t>
            </a:r>
            <a:endParaRPr lang="en-IN" sz="2400" dirty="0"/>
          </a:p>
          <a:p>
            <a:pPr lvl="0"/>
            <a:r>
              <a:rPr lang="en-US" sz="2400" dirty="0"/>
              <a:t>20 – 30 parts of liquid smoke</a:t>
            </a:r>
            <a:endParaRPr lang="en-IN" sz="2400" dirty="0"/>
          </a:p>
          <a:p>
            <a:pPr lvl="0"/>
            <a:r>
              <a:rPr lang="en-US" sz="2400" dirty="0"/>
              <a:t>5 parts citric acid or vinegar</a:t>
            </a:r>
            <a:endParaRPr lang="en-IN" sz="2400" dirty="0"/>
          </a:p>
          <a:p>
            <a:pPr lvl="0"/>
            <a:r>
              <a:rPr lang="en-US" sz="2400" dirty="0"/>
              <a:t>65 - 70 parts of water</a:t>
            </a:r>
            <a:endParaRPr lang="en-IN" sz="2400" dirty="0"/>
          </a:p>
          <a:p>
            <a:pPr lvl="0"/>
            <a:r>
              <a:rPr lang="en-US" sz="2400" dirty="0"/>
              <a:t>Citric acid or vinegar is used to enhance the skin formation on skinless frankfurters.</a:t>
            </a:r>
            <a:endParaRPr lang="en-IN" sz="2400" dirty="0"/>
          </a:p>
          <a:p>
            <a:endParaRPr lang="en-IN" sz="2400" dirty="0"/>
          </a:p>
          <a:p>
            <a:endParaRPr lang="en-IN" sz="2400" dirty="0"/>
          </a:p>
        </p:txBody>
      </p:sp>
    </p:spTree>
    <p:extLst>
      <p:ext uri="{BB962C8B-B14F-4D97-AF65-F5344CB8AC3E}">
        <p14:creationId xmlns:p14="http://schemas.microsoft.com/office/powerpoint/2010/main" val="2647636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Chilling/Refrigeration</a:t>
            </a:r>
            <a:endParaRPr lang="en-IN" b="1" dirty="0"/>
          </a:p>
        </p:txBody>
      </p:sp>
      <p:sp>
        <p:nvSpPr>
          <p:cNvPr id="3" name="Content Placeholder 2"/>
          <p:cNvSpPr>
            <a:spLocks noGrp="1"/>
          </p:cNvSpPr>
          <p:nvPr>
            <p:ph idx="1"/>
          </p:nvPr>
        </p:nvSpPr>
        <p:spPr/>
        <p:txBody>
          <a:bodyPr>
            <a:normAutofit lnSpcReduction="10000"/>
          </a:bodyPr>
          <a:lstStyle/>
          <a:p>
            <a:pPr algn="just"/>
            <a:r>
              <a:rPr lang="en-IN" sz="2400" dirty="0" smtClean="0"/>
              <a:t>Most widely used method for short term storage of meat.</a:t>
            </a:r>
          </a:p>
          <a:p>
            <a:pPr algn="just"/>
            <a:r>
              <a:rPr lang="en-IN" sz="2400" dirty="0" smtClean="0"/>
              <a:t>Slows down microbial growth and enzymatic as well as chemical reactions.</a:t>
            </a:r>
          </a:p>
          <a:p>
            <a:pPr algn="just"/>
            <a:r>
              <a:rPr lang="en-IN" sz="2400" dirty="0" smtClean="0"/>
              <a:t>Storage of fresh meat is done at refrigeration temperature of 2-5°C.</a:t>
            </a:r>
          </a:p>
          <a:p>
            <a:pPr algn="just"/>
            <a:r>
              <a:rPr lang="en-IN" sz="2400" dirty="0" smtClean="0"/>
              <a:t>Refrigeration of meat begins with chilling of animal carcasses and continues till ultimate use.</a:t>
            </a:r>
          </a:p>
          <a:p>
            <a:pPr algn="just"/>
            <a:r>
              <a:rPr lang="en-IN" sz="2400" dirty="0" smtClean="0"/>
              <a:t>Relative humidity kept at 90%.</a:t>
            </a:r>
          </a:p>
          <a:p>
            <a:pPr algn="just"/>
            <a:r>
              <a:rPr lang="en-IN" sz="2400" dirty="0" smtClean="0"/>
              <a:t>Carcasses are first held in chill coolers (15</a:t>
            </a:r>
            <a:r>
              <a:rPr lang="en-IN" sz="2400" dirty="0"/>
              <a:t>°C</a:t>
            </a:r>
            <a:r>
              <a:rPr lang="en-IN" sz="2400" dirty="0" smtClean="0"/>
              <a:t>) to remove their body heat and then passed on to holding coolers (5°C).</a:t>
            </a:r>
          </a:p>
          <a:p>
            <a:pPr algn="just"/>
            <a:r>
              <a:rPr lang="en-IN" sz="2400" dirty="0" smtClean="0"/>
              <a:t>Pork and poultry start with a comparatively high microbial load.</a:t>
            </a:r>
          </a:p>
          <a:p>
            <a:pPr algn="just"/>
            <a:endParaRPr lang="en-IN" sz="2400" dirty="0" smtClean="0"/>
          </a:p>
          <a:p>
            <a:pPr algn="just"/>
            <a:endParaRPr lang="en-IN" sz="2400" dirty="0"/>
          </a:p>
        </p:txBody>
      </p:sp>
    </p:spTree>
    <p:extLst>
      <p:ext uri="{BB962C8B-B14F-4D97-AF65-F5344CB8AC3E}">
        <p14:creationId xmlns:p14="http://schemas.microsoft.com/office/powerpoint/2010/main" val="541043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IN" sz="2400" dirty="0" smtClean="0"/>
              <a:t>Refrigerated storage life of meat is influenced by species of origin, initial microbial load, packaging, temperature and humidity.</a:t>
            </a:r>
          </a:p>
          <a:p>
            <a:pPr algn="just"/>
            <a:r>
              <a:rPr lang="en-IN" sz="2400" dirty="0" smtClean="0"/>
              <a:t>Favours growth of </a:t>
            </a:r>
            <a:r>
              <a:rPr lang="en-IN" sz="2400" dirty="0" err="1" smtClean="0"/>
              <a:t>psychrophillic</a:t>
            </a:r>
            <a:r>
              <a:rPr lang="en-IN" sz="2400" dirty="0" smtClean="0"/>
              <a:t> organisms causing spoilage .</a:t>
            </a:r>
          </a:p>
          <a:p>
            <a:pPr algn="just"/>
            <a:r>
              <a:rPr lang="en-IN" sz="2400" dirty="0" smtClean="0"/>
              <a:t>Fresh meat has shelf life of 5-7 days at refrigerated temperature of 4±1°C</a:t>
            </a:r>
            <a:r>
              <a:rPr lang="en-IN" sz="2400" dirty="0" smtClean="0"/>
              <a:t>.</a:t>
            </a:r>
          </a:p>
          <a:p>
            <a:pPr algn="just"/>
            <a:r>
              <a:rPr lang="en-US" sz="2400" dirty="0"/>
              <a:t>Processed </a:t>
            </a:r>
            <a:r>
              <a:rPr lang="en-US" sz="2400" dirty="0" smtClean="0"/>
              <a:t>meat products </a:t>
            </a:r>
            <a:r>
              <a:rPr lang="en-US" sz="2400" dirty="0"/>
              <a:t>are also stored under refrigeration till these are </a:t>
            </a:r>
            <a:r>
              <a:rPr lang="en-US" sz="2400" dirty="0" smtClean="0"/>
              <a:t>finally consumed.</a:t>
            </a:r>
          </a:p>
          <a:p>
            <a:pPr algn="just"/>
            <a:r>
              <a:rPr lang="en-US" sz="2400" dirty="0" smtClean="0"/>
              <a:t> </a:t>
            </a:r>
            <a:r>
              <a:rPr lang="en-US" sz="2400" dirty="0"/>
              <a:t>These meat products are less perishable as compared</a:t>
            </a:r>
            <a:r>
              <a:rPr lang="en-US" sz="2400" dirty="0"/>
              <a:t/>
            </a:r>
            <a:br>
              <a:rPr lang="en-US" sz="2400" dirty="0"/>
            </a:br>
            <a:r>
              <a:rPr lang="en-US" sz="2400" dirty="0"/>
              <a:t>to fresh meat. </a:t>
            </a:r>
            <a:endParaRPr lang="en-IN" sz="2400" dirty="0"/>
          </a:p>
        </p:txBody>
      </p:sp>
    </p:spTree>
    <p:extLst>
      <p:ext uri="{BB962C8B-B14F-4D97-AF65-F5344CB8AC3E}">
        <p14:creationId xmlns:p14="http://schemas.microsoft.com/office/powerpoint/2010/main" val="3765773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Physical changes in chilled meat</a:t>
            </a:r>
            <a:endParaRPr lang="en-IN" dirty="0"/>
          </a:p>
        </p:txBody>
      </p:sp>
      <p:sp>
        <p:nvSpPr>
          <p:cNvPr id="3" name="Content Placeholder 2"/>
          <p:cNvSpPr>
            <a:spLocks noGrp="1"/>
          </p:cNvSpPr>
          <p:nvPr>
            <p:ph idx="1"/>
          </p:nvPr>
        </p:nvSpPr>
        <p:spPr/>
        <p:txBody>
          <a:bodyPr>
            <a:noAutofit/>
          </a:bodyPr>
          <a:lstStyle/>
          <a:p>
            <a:pPr algn="just"/>
            <a:r>
              <a:rPr lang="en-US" sz="2400" b="1" dirty="0" smtClean="0"/>
              <a:t>Shrinkage</a:t>
            </a:r>
            <a:r>
              <a:rPr lang="en-IN" sz="2400" dirty="0" smtClean="0"/>
              <a:t>: </a:t>
            </a:r>
            <a:r>
              <a:rPr lang="en-US" sz="2400" dirty="0" smtClean="0"/>
              <a:t>loss </a:t>
            </a:r>
            <a:r>
              <a:rPr lang="en-US" sz="2400" dirty="0"/>
              <a:t>of weight occurs as a result of evaporation of water from meat surface; carcass cut into quarters dissipate water </a:t>
            </a:r>
            <a:r>
              <a:rPr lang="en-US" sz="2400" dirty="0" err="1"/>
              <a:t>vapour</a:t>
            </a:r>
            <a:r>
              <a:rPr lang="en-US" sz="2400" dirty="0"/>
              <a:t> rapidly and continuously and retail joints even more so</a:t>
            </a:r>
            <a:r>
              <a:rPr lang="en-US" sz="2400" dirty="0" smtClean="0"/>
              <a:t>.</a:t>
            </a:r>
          </a:p>
          <a:p>
            <a:pPr algn="just"/>
            <a:endParaRPr lang="en-US" sz="2400" b="1" dirty="0" smtClean="0"/>
          </a:p>
          <a:p>
            <a:pPr algn="just"/>
            <a:r>
              <a:rPr lang="en-US" sz="2400" b="1" dirty="0" smtClean="0"/>
              <a:t>Sweating</a:t>
            </a:r>
            <a:r>
              <a:rPr lang="en-IN" sz="2400" dirty="0" smtClean="0"/>
              <a:t>: </a:t>
            </a:r>
            <a:r>
              <a:rPr lang="en-US" sz="2400" dirty="0" smtClean="0"/>
              <a:t>Denotes </a:t>
            </a:r>
            <a:r>
              <a:rPr lang="en-US" sz="2400" dirty="0"/>
              <a:t>condensation of water </a:t>
            </a:r>
            <a:r>
              <a:rPr lang="en-US" sz="2400" dirty="0" err="1"/>
              <a:t>vapour</a:t>
            </a:r>
            <a:r>
              <a:rPr lang="en-US" sz="2400" dirty="0"/>
              <a:t> on meat brought from a cold store into ordinary room temperature.</a:t>
            </a:r>
            <a:endParaRPr lang="en-IN" sz="2400" dirty="0"/>
          </a:p>
          <a:p>
            <a:pPr algn="just"/>
            <a:endParaRPr lang="en-US" sz="2400" b="1" dirty="0" smtClean="0"/>
          </a:p>
          <a:p>
            <a:pPr algn="just"/>
            <a:r>
              <a:rPr lang="en-US" sz="2400" b="1" dirty="0" smtClean="0"/>
              <a:t>Loss </a:t>
            </a:r>
            <a:r>
              <a:rPr lang="en-US" sz="2400" b="1" dirty="0"/>
              <a:t>of </a:t>
            </a:r>
            <a:r>
              <a:rPr lang="en-US" sz="2400" b="1" dirty="0" smtClean="0"/>
              <a:t>bloom</a:t>
            </a:r>
            <a:r>
              <a:rPr lang="en-IN" sz="2400" dirty="0" smtClean="0"/>
              <a:t>: </a:t>
            </a:r>
            <a:r>
              <a:rPr lang="en-US" sz="2400" dirty="0" smtClean="0"/>
              <a:t>Bloom </a:t>
            </a:r>
            <a:r>
              <a:rPr lang="en-US" sz="2400" dirty="0"/>
              <a:t>is defined as the </a:t>
            </a:r>
            <a:r>
              <a:rPr lang="en-US" sz="2400" dirty="0" err="1"/>
              <a:t>colour</a:t>
            </a:r>
            <a:r>
              <a:rPr lang="en-US" sz="2400" dirty="0"/>
              <a:t> and general appearance of the carcass surface when viewed through the semitransparent layer of connective tissue, muscle and fat, which form the carcass surface.</a:t>
            </a:r>
            <a:endParaRPr lang="en-IN" sz="2400" dirty="0"/>
          </a:p>
          <a:p>
            <a:pPr algn="just"/>
            <a:endParaRPr lang="en-IN" sz="2400" dirty="0"/>
          </a:p>
          <a:p>
            <a:pPr algn="just"/>
            <a:endParaRPr lang="en-IN" sz="2400" dirty="0"/>
          </a:p>
        </p:txBody>
      </p:sp>
    </p:spTree>
    <p:extLst>
      <p:ext uri="{BB962C8B-B14F-4D97-AF65-F5344CB8AC3E}">
        <p14:creationId xmlns:p14="http://schemas.microsoft.com/office/powerpoint/2010/main" val="2691333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Cold shortening</a:t>
            </a:r>
            <a:endParaRPr lang="en-IN" b="1" dirty="0"/>
          </a:p>
        </p:txBody>
      </p:sp>
      <p:sp>
        <p:nvSpPr>
          <p:cNvPr id="3" name="Content Placeholder 2"/>
          <p:cNvSpPr>
            <a:spLocks noGrp="1"/>
          </p:cNvSpPr>
          <p:nvPr>
            <p:ph idx="1"/>
          </p:nvPr>
        </p:nvSpPr>
        <p:spPr/>
        <p:txBody>
          <a:bodyPr>
            <a:noAutofit/>
          </a:bodyPr>
          <a:lstStyle/>
          <a:p>
            <a:pPr lvl="0" algn="just"/>
            <a:r>
              <a:rPr lang="en-US" sz="2400" dirty="0"/>
              <a:t>U</a:t>
            </a:r>
            <a:r>
              <a:rPr lang="en-US" sz="2400" dirty="0" smtClean="0"/>
              <a:t>ndesirable </a:t>
            </a:r>
            <a:r>
              <a:rPr lang="en-US" sz="2400" dirty="0"/>
              <a:t>change associated with quick chilling</a:t>
            </a:r>
            <a:endParaRPr lang="en-IN" sz="2400" dirty="0"/>
          </a:p>
          <a:p>
            <a:pPr lvl="0" algn="just"/>
            <a:r>
              <a:rPr lang="en-US" sz="2400" dirty="0"/>
              <a:t>N</a:t>
            </a:r>
            <a:r>
              <a:rPr lang="en-US" sz="2400" dirty="0" smtClean="0"/>
              <a:t>oticed </a:t>
            </a:r>
            <a:r>
              <a:rPr lang="en-US" sz="2400" dirty="0"/>
              <a:t>when </a:t>
            </a:r>
            <a:r>
              <a:rPr lang="en-US" sz="2400" dirty="0" smtClean="0"/>
              <a:t>pre-rigor </a:t>
            </a:r>
            <a:r>
              <a:rPr lang="en-US" sz="2400" dirty="0"/>
              <a:t>muscles, </a:t>
            </a:r>
            <a:r>
              <a:rPr lang="en-US" sz="2400" dirty="0" smtClean="0"/>
              <a:t>were </a:t>
            </a:r>
            <a:r>
              <a:rPr lang="en-US" sz="2400" dirty="0"/>
              <a:t>subjected to a temperature of below 10°C, in which the meat is very tough </a:t>
            </a:r>
            <a:r>
              <a:rPr lang="en-US" sz="2400" dirty="0" smtClean="0"/>
              <a:t>due </a:t>
            </a:r>
            <a:r>
              <a:rPr lang="en-US" sz="2400" dirty="0"/>
              <a:t>to extreme contraction.</a:t>
            </a:r>
            <a:endParaRPr lang="en-IN" sz="2400" dirty="0"/>
          </a:p>
          <a:p>
            <a:pPr lvl="0" algn="just"/>
            <a:r>
              <a:rPr lang="en-US" sz="2400" dirty="0"/>
              <a:t>Thus a pH of above 6.2 and presence of ATP is a pre-requisite for cold shortening to occur</a:t>
            </a:r>
            <a:r>
              <a:rPr lang="en-US" sz="2400" dirty="0" smtClean="0"/>
              <a:t>.</a:t>
            </a:r>
          </a:p>
          <a:p>
            <a:pPr algn="just"/>
            <a:r>
              <a:rPr lang="en-US" sz="2400" dirty="0"/>
              <a:t>O</a:t>
            </a:r>
            <a:r>
              <a:rPr lang="en-US" sz="2400" dirty="0" smtClean="0"/>
              <a:t>ccurs </a:t>
            </a:r>
            <a:r>
              <a:rPr lang="en-US" sz="2400" dirty="0"/>
              <a:t>due to the inability of the sarcoplasmic reticulum to sequester </a:t>
            </a:r>
            <a:r>
              <a:rPr lang="en-US" sz="2400" dirty="0" err="1" smtClean="0"/>
              <a:t>Ca</a:t>
            </a:r>
            <a:r>
              <a:rPr lang="en-US" sz="2400" dirty="0" smtClean="0"/>
              <a:t>⁺⁺ </a:t>
            </a:r>
            <a:r>
              <a:rPr lang="en-US" sz="2400" dirty="0"/>
              <a:t>at low temperatures (</a:t>
            </a:r>
            <a:r>
              <a:rPr lang="en-US" sz="2400" dirty="0" smtClean="0"/>
              <a:t>0°C-5°C</a:t>
            </a:r>
            <a:r>
              <a:rPr lang="en-US" sz="2400" dirty="0"/>
              <a:t>) and a decreased binding ability of mitochondria to bind </a:t>
            </a:r>
            <a:r>
              <a:rPr lang="en-US" sz="2400" dirty="0" err="1" smtClean="0"/>
              <a:t>Ca</a:t>
            </a:r>
            <a:r>
              <a:rPr lang="en-US" sz="2400" dirty="0" smtClean="0"/>
              <a:t>⁺⁺.</a:t>
            </a:r>
          </a:p>
          <a:p>
            <a:pPr algn="just"/>
            <a:r>
              <a:rPr lang="en-US" sz="2400" dirty="0"/>
              <a:t>P</a:t>
            </a:r>
            <a:r>
              <a:rPr lang="en-US" sz="2400" dirty="0" smtClean="0"/>
              <a:t>revented </a:t>
            </a:r>
            <a:r>
              <a:rPr lang="en-US" sz="2400" dirty="0"/>
              <a:t>by the use of electrical stimulation, which advances the onset of rigor, tender-stretch method of suspending carcasses and by ageing.</a:t>
            </a:r>
            <a:endParaRPr lang="en-IN" sz="2400" dirty="0"/>
          </a:p>
          <a:p>
            <a:pPr lvl="0" algn="just"/>
            <a:endParaRPr lang="en-IN" sz="2400" dirty="0"/>
          </a:p>
          <a:p>
            <a:pPr algn="just"/>
            <a:endParaRPr lang="en-IN" sz="2400" dirty="0"/>
          </a:p>
        </p:txBody>
      </p:sp>
    </p:spTree>
    <p:extLst>
      <p:ext uri="{BB962C8B-B14F-4D97-AF65-F5344CB8AC3E}">
        <p14:creationId xmlns:p14="http://schemas.microsoft.com/office/powerpoint/2010/main" val="810306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Freezing</a:t>
            </a:r>
            <a:endParaRPr lang="en-IN" b="1" dirty="0"/>
          </a:p>
        </p:txBody>
      </p:sp>
      <p:sp>
        <p:nvSpPr>
          <p:cNvPr id="3" name="Content Placeholder 2"/>
          <p:cNvSpPr>
            <a:spLocks noGrp="1"/>
          </p:cNvSpPr>
          <p:nvPr>
            <p:ph idx="1"/>
          </p:nvPr>
        </p:nvSpPr>
        <p:spPr/>
        <p:txBody>
          <a:bodyPr>
            <a:noAutofit/>
          </a:bodyPr>
          <a:lstStyle/>
          <a:p>
            <a:pPr algn="just"/>
            <a:r>
              <a:rPr lang="en-US" sz="2400" dirty="0" smtClean="0"/>
              <a:t>Freezing </a:t>
            </a:r>
            <a:r>
              <a:rPr lang="en-US" sz="2400" dirty="0"/>
              <a:t>is a method of choice for the long term preservation </a:t>
            </a:r>
            <a:r>
              <a:rPr lang="en-US" sz="2400" dirty="0" smtClean="0"/>
              <a:t>of meat</a:t>
            </a:r>
            <a:r>
              <a:rPr lang="en-US" sz="2400" dirty="0"/>
              <a:t>. </a:t>
            </a:r>
            <a:endParaRPr lang="en-US" sz="2400" dirty="0" smtClean="0"/>
          </a:p>
          <a:p>
            <a:pPr algn="just"/>
            <a:r>
              <a:rPr lang="en-US" sz="2400" dirty="0" smtClean="0"/>
              <a:t>It </a:t>
            </a:r>
            <a:r>
              <a:rPr lang="en-US" sz="2400" dirty="0"/>
              <a:t>stops the microbial growth and retards the action of</a:t>
            </a:r>
            <a:r>
              <a:rPr lang="en-US" sz="2400" dirty="0"/>
              <a:t/>
            </a:r>
            <a:br>
              <a:rPr lang="en-US" sz="2400" dirty="0"/>
            </a:br>
            <a:r>
              <a:rPr lang="en-US" sz="2400" dirty="0"/>
              <a:t>enzymes. </a:t>
            </a:r>
            <a:endParaRPr lang="en-US" sz="2400" dirty="0" smtClean="0"/>
          </a:p>
          <a:p>
            <a:pPr algn="just"/>
            <a:r>
              <a:rPr lang="en-US" sz="2400" dirty="0" smtClean="0"/>
              <a:t>It </a:t>
            </a:r>
            <a:r>
              <a:rPr lang="en-US" sz="2400" dirty="0"/>
              <a:t>has the advantage of retaining most of the nutritive</a:t>
            </a:r>
            <a:r>
              <a:rPr lang="en-US" sz="2400" dirty="0"/>
              <a:t/>
            </a:r>
            <a:br>
              <a:rPr lang="en-US" sz="2400" dirty="0"/>
            </a:br>
            <a:r>
              <a:rPr lang="en-US" sz="2400" dirty="0"/>
              <a:t>value of meat during storage, although a very little loss of </a:t>
            </a:r>
            <a:r>
              <a:rPr lang="en-US" sz="2400" dirty="0" smtClean="0"/>
              <a:t>nutrients does </a:t>
            </a:r>
            <a:r>
              <a:rPr lang="en-US" sz="2400" dirty="0"/>
              <a:t>occur in the drip during thawing process. </a:t>
            </a:r>
            <a:endParaRPr lang="en-US" sz="2400" dirty="0" smtClean="0"/>
          </a:p>
          <a:p>
            <a:pPr algn="just"/>
            <a:r>
              <a:rPr lang="en-US" sz="2400" dirty="0" smtClean="0"/>
              <a:t>Since </a:t>
            </a:r>
            <a:r>
              <a:rPr lang="en-US" sz="2400" dirty="0"/>
              <a:t>drip is </a:t>
            </a:r>
            <a:r>
              <a:rPr lang="en-US" sz="2400" dirty="0" smtClean="0"/>
              <a:t>not possible </a:t>
            </a:r>
            <a:r>
              <a:rPr lang="en-US" sz="2400" dirty="0"/>
              <a:t>in cooked meat products, proper freezing conditions </a:t>
            </a:r>
            <a:r>
              <a:rPr lang="en-US" sz="2400" dirty="0" smtClean="0"/>
              <a:t>result in </a:t>
            </a:r>
            <a:r>
              <a:rPr lang="en-US" sz="2400" dirty="0"/>
              <a:t>retention of most of the nutritional and sensory </a:t>
            </a:r>
            <a:r>
              <a:rPr lang="en-US" sz="2400" dirty="0" smtClean="0"/>
              <a:t>properties. </a:t>
            </a:r>
          </a:p>
        </p:txBody>
      </p:sp>
    </p:spTree>
    <p:extLst>
      <p:ext uri="{BB962C8B-B14F-4D97-AF65-F5344CB8AC3E}">
        <p14:creationId xmlns:p14="http://schemas.microsoft.com/office/powerpoint/2010/main" val="1884594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
            </a:r>
            <a:r>
              <a:rPr lang="en-US" b="1" dirty="0" smtClean="0"/>
              <a:t>ethods </a:t>
            </a:r>
            <a:r>
              <a:rPr lang="en-US" b="1" dirty="0"/>
              <a:t>of </a:t>
            </a:r>
            <a:r>
              <a:rPr lang="en-US" b="1" dirty="0" smtClean="0"/>
              <a:t>Preservation </a:t>
            </a:r>
            <a:r>
              <a:rPr lang="en-US" b="1" dirty="0"/>
              <a:t>of </a:t>
            </a:r>
            <a:r>
              <a:rPr lang="en-US" b="1" dirty="0" smtClean="0"/>
              <a:t>Meat </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27595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4791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US" sz="2400" dirty="0"/>
              <a:t>It is utmost important to wrap fresh meat in suitable </a:t>
            </a:r>
            <a:r>
              <a:rPr lang="en-US" sz="2400" dirty="0" smtClean="0"/>
              <a:t>packaging film </a:t>
            </a:r>
            <a:r>
              <a:rPr lang="en-US" sz="2400" dirty="0"/>
              <a:t>before freezing, otherwise meat undergoes freezer burn</a:t>
            </a:r>
            <a:r>
              <a:rPr lang="en-US" sz="2400" dirty="0" smtClean="0"/>
              <a:t>.</a:t>
            </a:r>
          </a:p>
          <a:p>
            <a:pPr algn="just"/>
            <a:r>
              <a:rPr lang="en-US" sz="2400" b="1" dirty="0" smtClean="0"/>
              <a:t>Freezer Burn: </a:t>
            </a:r>
            <a:r>
              <a:rPr lang="en-US" sz="2400" dirty="0"/>
              <a:t>A</a:t>
            </a:r>
            <a:r>
              <a:rPr lang="en-US" sz="2400" dirty="0" smtClean="0"/>
              <a:t>bnormal </a:t>
            </a:r>
            <a:r>
              <a:rPr lang="en-US" sz="2400" dirty="0"/>
              <a:t>condition occurs due to progressive surface </a:t>
            </a:r>
            <a:r>
              <a:rPr lang="en-US" sz="2400" dirty="0" smtClean="0"/>
              <a:t>dehydration resulting </a:t>
            </a:r>
            <a:r>
              <a:rPr lang="en-US" sz="2400" dirty="0"/>
              <a:t>in the concentration of meat pigments on the surface. </a:t>
            </a:r>
            <a:endParaRPr lang="en-US" sz="2400" dirty="0" smtClean="0"/>
          </a:p>
          <a:p>
            <a:pPr algn="just"/>
            <a:r>
              <a:rPr lang="en-US" sz="2400" dirty="0" smtClean="0"/>
              <a:t>This </a:t>
            </a:r>
            <a:r>
              <a:rPr lang="en-US" sz="2400" dirty="0" err="1" smtClean="0"/>
              <a:t>discolouration</a:t>
            </a:r>
            <a:r>
              <a:rPr lang="en-US" sz="2400" dirty="0" smtClean="0"/>
              <a:t> </a:t>
            </a:r>
            <a:r>
              <a:rPr lang="en-US" sz="2400" dirty="0"/>
              <a:t>in frozen meat due to sublimations of ice crystals, </a:t>
            </a:r>
            <a:r>
              <a:rPr lang="en-US" sz="2400" dirty="0" smtClean="0"/>
              <a:t>is irreversible </a:t>
            </a:r>
            <a:r>
              <a:rPr lang="en-US" sz="2400" dirty="0"/>
              <a:t>condition. </a:t>
            </a:r>
            <a:endParaRPr lang="en-US" sz="2400" dirty="0" smtClean="0"/>
          </a:p>
          <a:p>
            <a:pPr algn="just"/>
            <a:r>
              <a:rPr lang="en-US" sz="2400" dirty="0" smtClean="0"/>
              <a:t>On </a:t>
            </a:r>
            <a:r>
              <a:rPr lang="en-US" sz="2400" dirty="0"/>
              <a:t>cooking, freezer burn meat is quite tough</a:t>
            </a:r>
            <a:r>
              <a:rPr lang="en-US" sz="2400" dirty="0"/>
              <a:t/>
            </a:r>
            <a:br>
              <a:rPr lang="en-US" sz="2400" dirty="0"/>
            </a:br>
            <a:r>
              <a:rPr lang="en-US" sz="2400" dirty="0"/>
              <a:t>and lack juiciness.</a:t>
            </a:r>
            <a:endParaRPr lang="en-IN" sz="2400" dirty="0"/>
          </a:p>
          <a:p>
            <a:pPr algn="just"/>
            <a:endParaRPr lang="en-IN" sz="2400" dirty="0"/>
          </a:p>
        </p:txBody>
      </p:sp>
    </p:spTree>
    <p:extLst>
      <p:ext uri="{BB962C8B-B14F-4D97-AF65-F5344CB8AC3E}">
        <p14:creationId xmlns:p14="http://schemas.microsoft.com/office/powerpoint/2010/main" val="996333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Slow Freezing Vs. Quick Freezing</a:t>
            </a:r>
            <a:endParaRPr lang="en-IN" sz="4000" b="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524000"/>
            <a:ext cx="6846361" cy="4419600"/>
          </a:xfrm>
        </p:spPr>
      </p:pic>
    </p:spTree>
    <p:extLst>
      <p:ext uri="{BB962C8B-B14F-4D97-AF65-F5344CB8AC3E}">
        <p14:creationId xmlns:p14="http://schemas.microsoft.com/office/powerpoint/2010/main" val="2088324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freezing</a:t>
            </a:r>
            <a:endParaRPr lang="en-IN" b="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371600"/>
            <a:ext cx="8014342" cy="4401600"/>
          </a:xfrm>
        </p:spPr>
      </p:pic>
    </p:spTree>
    <p:extLst>
      <p:ext uri="{BB962C8B-B14F-4D97-AF65-F5344CB8AC3E}">
        <p14:creationId xmlns:p14="http://schemas.microsoft.com/office/powerpoint/2010/main" val="1446058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Types of freezer</a:t>
            </a:r>
            <a:endParaRPr lang="en-IN" sz="4000" b="1" dirty="0"/>
          </a:p>
        </p:txBody>
      </p:sp>
      <p:sp>
        <p:nvSpPr>
          <p:cNvPr id="3" name="Content Placeholder 2"/>
          <p:cNvSpPr>
            <a:spLocks noGrp="1"/>
          </p:cNvSpPr>
          <p:nvPr>
            <p:ph idx="1"/>
          </p:nvPr>
        </p:nvSpPr>
        <p:spPr/>
        <p:txBody>
          <a:bodyPr>
            <a:normAutofit/>
          </a:bodyPr>
          <a:lstStyle/>
          <a:p>
            <a:pPr marL="0" indent="0" algn="just">
              <a:buNone/>
            </a:pPr>
            <a:endParaRPr lang="en-US" sz="2400" b="1" dirty="0" smtClean="0"/>
          </a:p>
          <a:p>
            <a:pPr marL="0" indent="0" algn="just">
              <a:buNone/>
            </a:pPr>
            <a:r>
              <a:rPr lang="en-US" sz="2400" b="1" dirty="0" smtClean="0"/>
              <a:t>1. Plate </a:t>
            </a:r>
            <a:r>
              <a:rPr lang="en-US" sz="2400" b="1" dirty="0"/>
              <a:t>type </a:t>
            </a:r>
            <a:r>
              <a:rPr lang="en-US" sz="2400" b="1" dirty="0" smtClean="0"/>
              <a:t>freezers: </a:t>
            </a:r>
            <a:r>
              <a:rPr lang="en-US" sz="2400" dirty="0" smtClean="0"/>
              <a:t>meat </a:t>
            </a:r>
            <a:r>
              <a:rPr lang="en-US" sz="2400" dirty="0"/>
              <a:t>is placed in trays which </a:t>
            </a:r>
            <a:r>
              <a:rPr lang="en-US" sz="2400" dirty="0" smtClean="0"/>
              <a:t>remain direct </a:t>
            </a:r>
            <a:r>
              <a:rPr lang="en-US" sz="2400" dirty="0"/>
              <a:t>contact with metal freezer plates. </a:t>
            </a:r>
            <a:r>
              <a:rPr lang="en-US" sz="2400" dirty="0"/>
              <a:t> </a:t>
            </a:r>
            <a:r>
              <a:rPr lang="en-US" sz="2400" dirty="0" smtClean="0"/>
              <a:t>A </a:t>
            </a:r>
            <a:r>
              <a:rPr lang="en-US" sz="2400" dirty="0"/>
              <a:t>temperature of -</a:t>
            </a:r>
            <a:r>
              <a:rPr lang="en-US" sz="2400" dirty="0" smtClean="0"/>
              <a:t>10°C or </a:t>
            </a:r>
            <a:r>
              <a:rPr lang="en-US" sz="2400" dirty="0"/>
              <a:t>so is achieved. </a:t>
            </a:r>
            <a:endParaRPr lang="en-US" sz="2400" dirty="0" smtClean="0"/>
          </a:p>
          <a:p>
            <a:pPr marL="0" indent="0" algn="just">
              <a:buNone/>
            </a:pPr>
            <a:endParaRPr lang="en-US" sz="2400" b="1" dirty="0" smtClean="0"/>
          </a:p>
          <a:p>
            <a:pPr marL="0" indent="0" algn="just">
              <a:buNone/>
            </a:pPr>
            <a:r>
              <a:rPr lang="en-US" sz="2400" b="1" dirty="0" smtClean="0"/>
              <a:t>2. Blast </a:t>
            </a:r>
            <a:r>
              <a:rPr lang="en-US" sz="2400" b="1" dirty="0"/>
              <a:t>type </a:t>
            </a:r>
            <a:r>
              <a:rPr lang="en-US" sz="2400" b="1" dirty="0" smtClean="0"/>
              <a:t>freezers: </a:t>
            </a:r>
            <a:r>
              <a:rPr lang="en-US" sz="2400" dirty="0" smtClean="0"/>
              <a:t>used </a:t>
            </a:r>
            <a:r>
              <a:rPr lang="en-US" sz="2400" dirty="0"/>
              <a:t>in large meat plants.</a:t>
            </a:r>
            <a:r>
              <a:rPr lang="en-US" sz="2400" dirty="0"/>
              <a:t/>
            </a:r>
            <a:br>
              <a:rPr lang="en-US" sz="2400" dirty="0"/>
            </a:br>
            <a:r>
              <a:rPr lang="en-US" sz="2400" dirty="0"/>
              <a:t>Such freezers render fast freezing of </a:t>
            </a:r>
            <a:r>
              <a:rPr lang="en-US" sz="2400" dirty="0" smtClean="0"/>
              <a:t>meat products </a:t>
            </a:r>
            <a:r>
              <a:rPr lang="en-US" sz="2400" dirty="0"/>
              <a:t>due to rapid </a:t>
            </a:r>
            <a:r>
              <a:rPr lang="en-US" sz="2400" dirty="0" smtClean="0"/>
              <a:t>air movement</a:t>
            </a:r>
            <a:r>
              <a:rPr lang="en-US" sz="2400" dirty="0"/>
              <a:t>. </a:t>
            </a:r>
            <a:r>
              <a:rPr lang="en-US" sz="2400" dirty="0" smtClean="0"/>
              <a:t>A </a:t>
            </a:r>
            <a:r>
              <a:rPr lang="en-US" sz="2400" dirty="0"/>
              <a:t>temperature range of -10 to -30°C is generally</a:t>
            </a:r>
            <a:r>
              <a:rPr lang="en-US" sz="2400" dirty="0"/>
              <a:t/>
            </a:r>
            <a:br>
              <a:rPr lang="en-US" sz="2400" dirty="0"/>
            </a:br>
            <a:r>
              <a:rPr lang="en-US" sz="2400" dirty="0"/>
              <a:t>achieved.</a:t>
            </a:r>
            <a:endParaRPr lang="en-IN" sz="2400" dirty="0"/>
          </a:p>
        </p:txBody>
      </p:sp>
    </p:spTree>
    <p:extLst>
      <p:ext uri="{BB962C8B-B14F-4D97-AF65-F5344CB8AC3E}">
        <p14:creationId xmlns:p14="http://schemas.microsoft.com/office/powerpoint/2010/main" val="323478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Undesirable changes in freezer storage of meat</a:t>
            </a:r>
            <a:endParaRPr lang="en-IN" sz="3200"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600" b="1" dirty="0"/>
              <a:t>Freezer burn</a:t>
            </a:r>
            <a:endParaRPr lang="en-IN" sz="2600" dirty="0"/>
          </a:p>
          <a:p>
            <a:pPr lvl="0" algn="just"/>
            <a:r>
              <a:rPr lang="en-US" sz="2600" dirty="0"/>
              <a:t>Freezer burn is an extension of  surface desiccation associated with freezing.</a:t>
            </a:r>
            <a:endParaRPr lang="en-IN" sz="2600" dirty="0"/>
          </a:p>
          <a:p>
            <a:pPr lvl="0" algn="just"/>
            <a:r>
              <a:rPr lang="en-US" sz="2600" dirty="0"/>
              <a:t>It occurs on the outer surface of imported frozen </a:t>
            </a:r>
            <a:r>
              <a:rPr lang="en-US" sz="2600" dirty="0" err="1"/>
              <a:t>offals</a:t>
            </a:r>
            <a:r>
              <a:rPr lang="en-US" sz="2600" dirty="0"/>
              <a:t>, like kidneys livers.</a:t>
            </a:r>
            <a:endParaRPr lang="en-IN" sz="2600" dirty="0"/>
          </a:p>
          <a:p>
            <a:pPr lvl="0" algn="just"/>
            <a:r>
              <a:rPr lang="en-US" sz="2600" dirty="0"/>
              <a:t>Freezer burn is attributed to loss of moisture from the outer tissues; it may be seen where a carcass is stored close to opening of a cold air duct.</a:t>
            </a:r>
            <a:endParaRPr lang="en-IN" sz="2600" dirty="0"/>
          </a:p>
          <a:p>
            <a:pPr lvl="0" algn="just"/>
            <a:r>
              <a:rPr lang="en-US" sz="2600" dirty="0"/>
              <a:t>The meat or </a:t>
            </a:r>
            <a:r>
              <a:rPr lang="en-US" sz="2600" dirty="0" err="1"/>
              <a:t>offals</a:t>
            </a:r>
            <a:r>
              <a:rPr lang="en-US" sz="2600" dirty="0"/>
              <a:t> have a brown withered </a:t>
            </a:r>
            <a:r>
              <a:rPr lang="en-US" sz="2600" dirty="0" err="1"/>
              <a:t>discolouration</a:t>
            </a:r>
            <a:r>
              <a:rPr lang="en-US" sz="2600" dirty="0"/>
              <a:t>.</a:t>
            </a:r>
            <a:endParaRPr lang="en-IN" sz="2600" dirty="0"/>
          </a:p>
          <a:p>
            <a:pPr lvl="0" algn="just"/>
            <a:r>
              <a:rPr lang="en-US" sz="2600" dirty="0"/>
              <a:t>Storage temperature influences both the rate of desiccation and the development of freezer burn. This can be prevented by using suitable packaging.</a:t>
            </a:r>
            <a:endParaRPr lang="en-IN" sz="2600" dirty="0"/>
          </a:p>
          <a:p>
            <a:endParaRPr lang="en-IN" dirty="0"/>
          </a:p>
        </p:txBody>
      </p:sp>
    </p:spTree>
    <p:extLst>
      <p:ext uri="{BB962C8B-B14F-4D97-AF65-F5344CB8AC3E}">
        <p14:creationId xmlns:p14="http://schemas.microsoft.com/office/powerpoint/2010/main" val="3925871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noAutofit/>
          </a:bodyPr>
          <a:lstStyle/>
          <a:p>
            <a:pPr marL="0" indent="0" algn="just">
              <a:buNone/>
            </a:pPr>
            <a:r>
              <a:rPr lang="en-US" sz="2400" b="1" dirty="0"/>
              <a:t>Bone darkening</a:t>
            </a:r>
            <a:endParaRPr lang="en-IN" sz="2400" dirty="0"/>
          </a:p>
          <a:p>
            <a:pPr lvl="0" algn="just"/>
            <a:r>
              <a:rPr lang="en-US" sz="2400" dirty="0"/>
              <a:t>Bone darkening is a condition, which develops when young poultry is frozen and thawed.</a:t>
            </a:r>
            <a:endParaRPr lang="en-IN" sz="2400" dirty="0"/>
          </a:p>
          <a:p>
            <a:pPr lvl="0" algn="just"/>
            <a:r>
              <a:rPr lang="en-US" sz="2400" dirty="0"/>
              <a:t>Organoleptic properties of the muscle are not affected, but the brown to black appearance of the long bones and the surrounding muscles results from leaching of </a:t>
            </a:r>
            <a:r>
              <a:rPr lang="en-US" sz="2400" dirty="0" err="1"/>
              <a:t>haemoglobin</a:t>
            </a:r>
            <a:r>
              <a:rPr lang="en-US" sz="2400" dirty="0"/>
              <a:t> out of the bone marrow.</a:t>
            </a:r>
            <a:endParaRPr lang="en-IN" sz="2400" dirty="0"/>
          </a:p>
          <a:p>
            <a:pPr lvl="0" algn="just"/>
            <a:r>
              <a:rPr lang="en-US" sz="2400" dirty="0"/>
              <a:t>Subsequent oxidation of the red </a:t>
            </a:r>
            <a:r>
              <a:rPr lang="en-US" sz="2400" dirty="0" err="1"/>
              <a:t>haemoglobin</a:t>
            </a:r>
            <a:r>
              <a:rPr lang="en-US" sz="2400" dirty="0"/>
              <a:t> to </a:t>
            </a:r>
            <a:r>
              <a:rPr lang="en-US" sz="2400" dirty="0" err="1"/>
              <a:t>methaemoglobin</a:t>
            </a:r>
            <a:r>
              <a:rPr lang="en-US" sz="2400" dirty="0"/>
              <a:t> produces the dark </a:t>
            </a:r>
            <a:r>
              <a:rPr lang="en-US" sz="2400" dirty="0" err="1"/>
              <a:t>colour</a:t>
            </a:r>
            <a:r>
              <a:rPr lang="en-US" sz="2400" dirty="0"/>
              <a:t>. </a:t>
            </a:r>
            <a:endParaRPr lang="en-US" sz="2400" dirty="0" smtClean="0"/>
          </a:p>
          <a:p>
            <a:pPr lvl="0" algn="just"/>
            <a:r>
              <a:rPr lang="en-US" sz="2400" dirty="0" smtClean="0"/>
              <a:t>Bone </a:t>
            </a:r>
            <a:r>
              <a:rPr lang="en-US" sz="2400" dirty="0"/>
              <a:t>darkening is a problem only in young birds for two reasons.</a:t>
            </a:r>
            <a:endParaRPr lang="en-IN" sz="2400" dirty="0"/>
          </a:p>
          <a:p>
            <a:pPr lvl="1" algn="just"/>
            <a:r>
              <a:rPr lang="en-US" sz="2400" dirty="0"/>
              <a:t>First, more </a:t>
            </a:r>
            <a:r>
              <a:rPr lang="en-US" sz="2400" dirty="0" err="1"/>
              <a:t>haemoglobin</a:t>
            </a:r>
            <a:r>
              <a:rPr lang="en-US" sz="2400" dirty="0"/>
              <a:t> is present in the bone marrow of young, rapidly growing birds.</a:t>
            </a:r>
            <a:endParaRPr lang="en-IN" sz="2400" dirty="0"/>
          </a:p>
          <a:p>
            <a:pPr lvl="1" algn="just"/>
            <a:r>
              <a:rPr lang="en-US" sz="2400" dirty="0"/>
              <a:t>Secondly, incomplete calcification of the bones allows the </a:t>
            </a:r>
            <a:r>
              <a:rPr lang="en-US" sz="2400" dirty="0" err="1"/>
              <a:t>haemoglobin</a:t>
            </a:r>
            <a:r>
              <a:rPr lang="en-US" sz="2400" dirty="0"/>
              <a:t> to escape from the marrow cavity.</a:t>
            </a:r>
            <a:endParaRPr lang="en-IN" sz="2400" dirty="0"/>
          </a:p>
          <a:p>
            <a:pPr algn="just"/>
            <a:endParaRPr lang="en-IN" sz="2400" dirty="0"/>
          </a:p>
        </p:txBody>
      </p:sp>
    </p:spTree>
    <p:extLst>
      <p:ext uri="{BB962C8B-B14F-4D97-AF65-F5344CB8AC3E}">
        <p14:creationId xmlns:p14="http://schemas.microsoft.com/office/powerpoint/2010/main" val="2484531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lgn="just">
              <a:buNone/>
            </a:pPr>
            <a:r>
              <a:rPr lang="en-US" sz="2400" b="1" dirty="0"/>
              <a:t>Thaw rigor</a:t>
            </a:r>
            <a:endParaRPr lang="en-IN" sz="2400" dirty="0"/>
          </a:p>
          <a:p>
            <a:pPr lvl="0" algn="just"/>
            <a:r>
              <a:rPr lang="en-US" sz="2400" dirty="0"/>
              <a:t>When </a:t>
            </a:r>
            <a:r>
              <a:rPr lang="en-US" sz="2400" dirty="0" err="1"/>
              <a:t>prerigor</a:t>
            </a:r>
            <a:r>
              <a:rPr lang="en-US" sz="2400" dirty="0"/>
              <a:t> meat is frozen, a severe type of rigor mortis ensues during thawing.</a:t>
            </a:r>
            <a:endParaRPr lang="en-IN" sz="2400" dirty="0"/>
          </a:p>
          <a:p>
            <a:pPr lvl="0" algn="just"/>
            <a:r>
              <a:rPr lang="en-US" sz="2400" dirty="0"/>
              <a:t>The shortening so produced may be 60 to 80% of the original length of the unrestrained muscle.</a:t>
            </a:r>
            <a:endParaRPr lang="en-IN" sz="2400" dirty="0"/>
          </a:p>
          <a:p>
            <a:pPr lvl="0" algn="just"/>
            <a:r>
              <a:rPr lang="en-US" sz="2400" dirty="0"/>
              <a:t>Although shortening is less in a muscle attached to skeleton, the condition results in tough meat and heavy drip losses.  </a:t>
            </a:r>
            <a:endParaRPr lang="en-IN" sz="2400" dirty="0"/>
          </a:p>
          <a:p>
            <a:pPr algn="just"/>
            <a:endParaRPr lang="en-IN" sz="2400" dirty="0"/>
          </a:p>
        </p:txBody>
      </p:sp>
    </p:spTree>
    <p:extLst>
      <p:ext uri="{BB962C8B-B14F-4D97-AF65-F5344CB8AC3E}">
        <p14:creationId xmlns:p14="http://schemas.microsoft.com/office/powerpoint/2010/main" val="3405709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Canning</a:t>
            </a:r>
            <a:endParaRPr lang="en-IN" b="1" dirty="0"/>
          </a:p>
        </p:txBody>
      </p:sp>
      <p:sp>
        <p:nvSpPr>
          <p:cNvPr id="3" name="Content Placeholder 2"/>
          <p:cNvSpPr>
            <a:spLocks noGrp="1"/>
          </p:cNvSpPr>
          <p:nvPr>
            <p:ph idx="1"/>
          </p:nvPr>
        </p:nvSpPr>
        <p:spPr/>
        <p:txBody>
          <a:bodyPr>
            <a:noAutofit/>
          </a:bodyPr>
          <a:lstStyle/>
          <a:p>
            <a:pPr algn="just"/>
            <a:r>
              <a:rPr lang="en-US" sz="2400" dirty="0"/>
              <a:t>P</a:t>
            </a:r>
            <a:r>
              <a:rPr lang="en-US" sz="2400" dirty="0" smtClean="0"/>
              <a:t>rocess </a:t>
            </a:r>
            <a:r>
              <a:rPr lang="en-US" sz="2400" dirty="0"/>
              <a:t>of preservation achieved by thermal </a:t>
            </a:r>
            <a:r>
              <a:rPr lang="en-US" sz="2400" dirty="0" err="1"/>
              <a:t>sterilisation</a:t>
            </a:r>
            <a:r>
              <a:rPr lang="en-US" sz="2400" dirty="0"/>
              <a:t> of a</a:t>
            </a:r>
            <a:r>
              <a:rPr lang="en-US" sz="2400" dirty="0"/>
              <a:t/>
            </a:r>
            <a:br>
              <a:rPr lang="en-US" sz="2400" dirty="0"/>
            </a:br>
            <a:r>
              <a:rPr lang="en-US" sz="2400" dirty="0"/>
              <a:t>product held in hermetically sealed containers. </a:t>
            </a:r>
            <a:endParaRPr lang="en-US" sz="2400" dirty="0" smtClean="0"/>
          </a:p>
          <a:p>
            <a:pPr algn="just"/>
            <a:r>
              <a:rPr lang="en-US" sz="2400" dirty="0"/>
              <a:t>P</a:t>
            </a:r>
            <a:r>
              <a:rPr lang="en-US" sz="2400" dirty="0" smtClean="0"/>
              <a:t>reserves the </a:t>
            </a:r>
            <a:r>
              <a:rPr lang="en-US" sz="2400" dirty="0"/>
              <a:t>sensory attributes such as appearance, </a:t>
            </a:r>
            <a:r>
              <a:rPr lang="en-US" sz="2400" dirty="0" err="1"/>
              <a:t>flavour</a:t>
            </a:r>
            <a:r>
              <a:rPr lang="en-US" sz="2400" dirty="0"/>
              <a:t> and texture </a:t>
            </a:r>
            <a:r>
              <a:rPr lang="en-US" sz="2400" dirty="0" smtClean="0"/>
              <a:t>of the </a:t>
            </a:r>
            <a:r>
              <a:rPr lang="en-US" sz="2400" dirty="0"/>
              <a:t>meat products to a large </a:t>
            </a:r>
            <a:r>
              <a:rPr lang="en-US" sz="2400" dirty="0" smtClean="0"/>
              <a:t>extent.</a:t>
            </a:r>
          </a:p>
          <a:p>
            <a:pPr algn="just"/>
            <a:r>
              <a:rPr lang="en-US" sz="2400" dirty="0"/>
              <a:t>C</a:t>
            </a:r>
            <a:r>
              <a:rPr lang="en-US" sz="2400" dirty="0" smtClean="0"/>
              <a:t>anned </a:t>
            </a:r>
            <a:r>
              <a:rPr lang="en-US" sz="2400" dirty="0"/>
              <a:t>meat </a:t>
            </a:r>
            <a:r>
              <a:rPr lang="en-US" sz="2400" dirty="0" smtClean="0"/>
              <a:t>products have </a:t>
            </a:r>
            <a:r>
              <a:rPr lang="en-US" sz="2400" dirty="0"/>
              <a:t>a shelf life of </a:t>
            </a:r>
            <a:r>
              <a:rPr lang="en-US" sz="2400" dirty="0" err="1"/>
              <a:t>atleast</a:t>
            </a:r>
            <a:r>
              <a:rPr lang="en-US" sz="2400" dirty="0"/>
              <a:t> 2 years at ambient </a:t>
            </a:r>
            <a:r>
              <a:rPr lang="en-US" sz="2400" dirty="0" smtClean="0"/>
              <a:t>temperature.</a:t>
            </a:r>
          </a:p>
          <a:p>
            <a:pPr lvl="0"/>
            <a:r>
              <a:rPr lang="en-US" sz="2400" dirty="0"/>
              <a:t>Canning has been in vogue for about 200 years now, since the French Biochemist, Nicholas </a:t>
            </a:r>
            <a:r>
              <a:rPr lang="en-US" sz="2400" dirty="0" err="1"/>
              <a:t>Appert</a:t>
            </a:r>
            <a:r>
              <a:rPr lang="en-US" sz="2400" dirty="0"/>
              <a:t>, in 1809 </a:t>
            </a:r>
            <a:endParaRPr lang="en-US" sz="2400" dirty="0" smtClean="0"/>
          </a:p>
          <a:p>
            <a:pPr lvl="0"/>
            <a:r>
              <a:rPr lang="en-US" sz="2400" dirty="0" smtClean="0"/>
              <a:t>In </a:t>
            </a:r>
            <a:r>
              <a:rPr lang="en-US" sz="2400" dirty="0"/>
              <a:t>1810, an English man, Peter </a:t>
            </a:r>
            <a:r>
              <a:rPr lang="en-US" sz="2400" dirty="0" err="1"/>
              <a:t>Durrand</a:t>
            </a:r>
            <a:r>
              <a:rPr lang="en-US" sz="2400" dirty="0"/>
              <a:t>, conceived and patented the idea of using tin cans instead of glass containers</a:t>
            </a:r>
            <a:r>
              <a:rPr lang="en-US" sz="2400" dirty="0" smtClean="0"/>
              <a:t>.</a:t>
            </a:r>
            <a:endParaRPr lang="en-IN" sz="2400" dirty="0"/>
          </a:p>
          <a:p>
            <a:pPr lvl="0"/>
            <a:r>
              <a:rPr lang="en-US" sz="2400" dirty="0"/>
              <a:t>Boston and Thomas </a:t>
            </a:r>
            <a:r>
              <a:rPr lang="en-US" sz="2400" dirty="0" err="1"/>
              <a:t>Kensette</a:t>
            </a:r>
            <a:r>
              <a:rPr lang="en-US" sz="2400" dirty="0"/>
              <a:t> began using tins as cans in 1819 in New York.</a:t>
            </a:r>
            <a:endParaRPr lang="en-IN" sz="2400" dirty="0"/>
          </a:p>
          <a:p>
            <a:pPr algn="just"/>
            <a:endParaRPr lang="en-IN" sz="2400" dirty="0"/>
          </a:p>
        </p:txBody>
      </p:sp>
    </p:spTree>
    <p:extLst>
      <p:ext uri="{BB962C8B-B14F-4D97-AF65-F5344CB8AC3E}">
        <p14:creationId xmlns:p14="http://schemas.microsoft.com/office/powerpoint/2010/main" val="1935193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Steps in canning</a:t>
            </a:r>
            <a:endParaRPr lang="en-IN" b="1" dirty="0"/>
          </a:p>
        </p:txBody>
      </p:sp>
      <p:sp>
        <p:nvSpPr>
          <p:cNvPr id="3" name="Content Placeholder 2"/>
          <p:cNvSpPr>
            <a:spLocks noGrp="1"/>
          </p:cNvSpPr>
          <p:nvPr>
            <p:ph sz="half" idx="1"/>
          </p:nvPr>
        </p:nvSpPr>
        <p:spPr/>
        <p:txBody>
          <a:bodyPr>
            <a:noAutofit/>
          </a:bodyPr>
          <a:lstStyle/>
          <a:p>
            <a:pPr marL="514350" indent="-514350" algn="just">
              <a:buAutoNum type="romanLcPeriod"/>
            </a:pPr>
            <a:r>
              <a:rPr lang="en-US" sz="2400" dirty="0" smtClean="0"/>
              <a:t>Preparation </a:t>
            </a:r>
            <a:r>
              <a:rPr lang="en-US" sz="2400" dirty="0"/>
              <a:t>of meat and gravy </a:t>
            </a:r>
            <a:endParaRPr lang="en-US" sz="2400" dirty="0" smtClean="0"/>
          </a:p>
          <a:p>
            <a:pPr marL="514350" indent="-514350" algn="just">
              <a:buAutoNum type="romanLcPeriod"/>
            </a:pPr>
            <a:r>
              <a:rPr lang="en-US" sz="2400" dirty="0" smtClean="0"/>
              <a:t>Precooking </a:t>
            </a:r>
          </a:p>
          <a:p>
            <a:pPr marL="514350" indent="-514350" algn="just">
              <a:buAutoNum type="romanLcPeriod"/>
            </a:pPr>
            <a:r>
              <a:rPr lang="en-US" sz="2400" dirty="0" smtClean="0"/>
              <a:t>Filling </a:t>
            </a:r>
          </a:p>
          <a:p>
            <a:pPr marL="514350" indent="-514350" algn="just">
              <a:buAutoNum type="romanLcPeriod"/>
            </a:pPr>
            <a:r>
              <a:rPr lang="en-US" sz="2400" dirty="0" smtClean="0"/>
              <a:t>Exhausting </a:t>
            </a:r>
          </a:p>
          <a:p>
            <a:pPr marL="514350" indent="-514350" algn="just">
              <a:buAutoNum type="romanLcPeriod"/>
            </a:pPr>
            <a:r>
              <a:rPr lang="en-US" sz="2400" dirty="0" smtClean="0"/>
              <a:t>Seaming </a:t>
            </a:r>
          </a:p>
          <a:p>
            <a:pPr marL="514350" indent="-514350" algn="just">
              <a:buAutoNum type="romanLcPeriod"/>
            </a:pPr>
            <a:r>
              <a:rPr lang="en-US" sz="2400" dirty="0" smtClean="0"/>
              <a:t>Retorting </a:t>
            </a:r>
            <a:r>
              <a:rPr lang="en-US" sz="2400" dirty="0"/>
              <a:t>or thermal processing </a:t>
            </a:r>
            <a:endParaRPr lang="en-US" sz="2400" dirty="0" smtClean="0"/>
          </a:p>
          <a:p>
            <a:pPr marL="514350" indent="-514350" algn="just">
              <a:buAutoNum type="romanLcPeriod"/>
            </a:pPr>
            <a:r>
              <a:rPr lang="en-US" sz="2400" dirty="0" smtClean="0"/>
              <a:t>Cooling </a:t>
            </a:r>
          </a:p>
          <a:p>
            <a:pPr marL="514350" indent="-514350" algn="just">
              <a:buAutoNum type="romanLcPeriod"/>
            </a:pPr>
            <a:r>
              <a:rPr lang="en-US" sz="2400" dirty="0" smtClean="0"/>
              <a:t>Storage</a:t>
            </a:r>
            <a:endParaRPr lang="en-IN" sz="2400" dirty="0"/>
          </a:p>
        </p:txBody>
      </p:sp>
      <p:sp>
        <p:nvSpPr>
          <p:cNvPr id="4" name="Content Placeholder 3"/>
          <p:cNvSpPr>
            <a:spLocks noGrp="1"/>
          </p:cNvSpPr>
          <p:nvPr>
            <p:ph sz="half" idx="2"/>
          </p:nvPr>
        </p:nvSpPr>
        <p:spPr/>
        <p:txBody>
          <a:bodyPr/>
          <a:lstStyle/>
          <a:p>
            <a:endParaRPr lang="en-IN"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24000"/>
            <a:ext cx="39624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609795"/>
            <a:ext cx="1895475" cy="271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011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Autofit/>
          </a:bodyPr>
          <a:lstStyle/>
          <a:p>
            <a:pPr marL="0" lvl="0" indent="0" algn="just">
              <a:buNone/>
            </a:pPr>
            <a:r>
              <a:rPr lang="en-US" sz="2200" b="1" dirty="0" smtClean="0"/>
              <a:t>      Aseptic </a:t>
            </a:r>
            <a:r>
              <a:rPr lang="en-US" sz="2200" b="1" dirty="0"/>
              <a:t>Canning</a:t>
            </a:r>
            <a:endParaRPr lang="en-IN" sz="2200" b="1" dirty="0"/>
          </a:p>
          <a:p>
            <a:pPr lvl="1" algn="just"/>
            <a:r>
              <a:rPr lang="en-US" sz="2200" dirty="0" smtClean="0"/>
              <a:t>The </a:t>
            </a:r>
            <a:r>
              <a:rPr lang="en-US" sz="2200" dirty="0"/>
              <a:t>food is sterilized at 120°C for 6 sec to 6 min, depending on the food, before it enters a sterilized can, which is then closed with a sterilized lid.</a:t>
            </a:r>
            <a:endParaRPr lang="en-IN" sz="2200" dirty="0"/>
          </a:p>
          <a:p>
            <a:pPr lvl="1" algn="just"/>
            <a:r>
              <a:rPr lang="en-US" sz="2200" dirty="0"/>
              <a:t>This method is said to improve the </a:t>
            </a:r>
            <a:r>
              <a:rPr lang="en-US" sz="2200" dirty="0" err="1"/>
              <a:t>flavour</a:t>
            </a:r>
            <a:r>
              <a:rPr lang="en-US" sz="2200" dirty="0"/>
              <a:t> and the vitamin </a:t>
            </a:r>
            <a:r>
              <a:rPr lang="en-US" sz="2200" dirty="0" smtClean="0"/>
              <a:t>content.</a:t>
            </a:r>
          </a:p>
          <a:p>
            <a:pPr marL="457200" lvl="1" indent="0" algn="just">
              <a:buNone/>
            </a:pPr>
            <a:r>
              <a:rPr lang="en-US" sz="2200" b="1" dirty="0" smtClean="0"/>
              <a:t>Retort Processing</a:t>
            </a:r>
            <a:endParaRPr lang="en-IN" sz="2200" b="1" dirty="0"/>
          </a:p>
          <a:p>
            <a:pPr lvl="1" algn="just"/>
            <a:r>
              <a:rPr lang="en-US" sz="2200" dirty="0" smtClean="0"/>
              <a:t>Flexible </a:t>
            </a:r>
            <a:r>
              <a:rPr lang="en-US" sz="2200" dirty="0"/>
              <a:t>pouches made from laminates of thermoplastic and </a:t>
            </a:r>
            <a:r>
              <a:rPr lang="en-US" sz="2200" dirty="0" err="1"/>
              <a:t>aluminium</a:t>
            </a:r>
            <a:r>
              <a:rPr lang="en-US" sz="2200" dirty="0"/>
              <a:t> foil are </a:t>
            </a:r>
            <a:r>
              <a:rPr lang="en-US" sz="2200" dirty="0" smtClean="0"/>
              <a:t>used </a:t>
            </a:r>
          </a:p>
          <a:p>
            <a:pPr lvl="1" algn="just"/>
            <a:r>
              <a:rPr lang="en-US" sz="2200" dirty="0" smtClean="0"/>
              <a:t>Not withstand </a:t>
            </a:r>
            <a:r>
              <a:rPr lang="en-US" sz="2200" dirty="0"/>
              <a:t>the high internal pressure developed during </a:t>
            </a:r>
            <a:r>
              <a:rPr lang="en-US" sz="2200" dirty="0" smtClean="0"/>
              <a:t>processing</a:t>
            </a:r>
          </a:p>
          <a:p>
            <a:pPr lvl="1" algn="just"/>
            <a:r>
              <a:rPr lang="en-US" sz="2200" dirty="0"/>
              <a:t>S</a:t>
            </a:r>
            <a:r>
              <a:rPr lang="en-US" sz="2200" dirty="0" smtClean="0"/>
              <a:t>terilized </a:t>
            </a:r>
            <a:r>
              <a:rPr lang="en-US" sz="2200" dirty="0"/>
              <a:t>in media (water or steam and air) capable of providing an external pressure sufficient to balance the internal one.</a:t>
            </a:r>
            <a:endParaRPr lang="en-IN" sz="2200" dirty="0"/>
          </a:p>
          <a:p>
            <a:pPr algn="just"/>
            <a:endParaRPr lang="en-IN" sz="2200" dirty="0"/>
          </a:p>
        </p:txBody>
      </p:sp>
    </p:spTree>
    <p:extLst>
      <p:ext uri="{BB962C8B-B14F-4D97-AF65-F5344CB8AC3E}">
        <p14:creationId xmlns:p14="http://schemas.microsoft.com/office/powerpoint/2010/main" val="1527804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Drying</a:t>
            </a:r>
            <a:endParaRPr lang="en-IN" b="1" dirty="0"/>
          </a:p>
        </p:txBody>
      </p:sp>
      <p:sp>
        <p:nvSpPr>
          <p:cNvPr id="3" name="Content Placeholder 2"/>
          <p:cNvSpPr>
            <a:spLocks noGrp="1"/>
          </p:cNvSpPr>
          <p:nvPr>
            <p:ph idx="1"/>
          </p:nvPr>
        </p:nvSpPr>
        <p:spPr/>
        <p:txBody>
          <a:bodyPr>
            <a:normAutofit/>
          </a:bodyPr>
          <a:lstStyle/>
          <a:p>
            <a:pPr lvl="0"/>
            <a:r>
              <a:rPr lang="en-US" sz="2400" dirty="0"/>
              <a:t>At present  drying plays only  a minor role in preservation of meat on a commercial </a:t>
            </a:r>
            <a:r>
              <a:rPr lang="en-US" sz="2400" dirty="0" smtClean="0"/>
              <a:t>scale.</a:t>
            </a:r>
            <a:endParaRPr lang="en-IN" sz="2400" dirty="0" smtClean="0"/>
          </a:p>
          <a:p>
            <a:pPr marL="0" lvl="0" indent="0">
              <a:buNone/>
            </a:pPr>
            <a:r>
              <a:rPr lang="en-US" sz="2400" dirty="0" smtClean="0"/>
              <a:t>         </a:t>
            </a:r>
            <a:endParaRPr lang="en-IN" sz="2400" dirty="0" smtClean="0"/>
          </a:p>
          <a:p>
            <a:endParaRPr lang="en-IN" sz="2400" dirty="0"/>
          </a:p>
        </p:txBody>
      </p:sp>
      <p:graphicFrame>
        <p:nvGraphicFramePr>
          <p:cNvPr id="4" name="Table 3"/>
          <p:cNvGraphicFramePr>
            <a:graphicFrameLocks noGrp="1"/>
          </p:cNvGraphicFramePr>
          <p:nvPr>
            <p:extLst>
              <p:ext uri="{D42A27DB-BD31-4B8C-83A1-F6EECF244321}">
                <p14:modId xmlns:p14="http://schemas.microsoft.com/office/powerpoint/2010/main" val="433287463"/>
              </p:ext>
            </p:extLst>
          </p:nvPr>
        </p:nvGraphicFramePr>
        <p:xfrm>
          <a:off x="838200" y="2438400"/>
          <a:ext cx="5486400" cy="4145280"/>
        </p:xfrm>
        <a:graphic>
          <a:graphicData uri="http://schemas.openxmlformats.org/drawingml/2006/table">
            <a:tbl>
              <a:tblPr firstRow="1" bandRow="1">
                <a:tableStyleId>{5C22544A-7EE6-4342-B048-85BDC9FD1C3A}</a:tableStyleId>
              </a:tblPr>
              <a:tblGrid>
                <a:gridCol w="1496291"/>
                <a:gridCol w="3990109"/>
              </a:tblGrid>
              <a:tr h="370840">
                <a:tc>
                  <a:txBody>
                    <a:bodyPr/>
                    <a:lstStyle/>
                    <a:p>
                      <a:r>
                        <a:rPr lang="en-IN" dirty="0" smtClean="0"/>
                        <a:t>Product</a:t>
                      </a:r>
                      <a:endParaRPr lang="en-IN" dirty="0"/>
                    </a:p>
                  </a:txBody>
                  <a:tcPr/>
                </a:tc>
                <a:tc>
                  <a:txBody>
                    <a:bodyPr/>
                    <a:lstStyle/>
                    <a:p>
                      <a:r>
                        <a:rPr lang="en-IN" dirty="0" smtClean="0"/>
                        <a:t>Country of Origin</a:t>
                      </a:r>
                      <a:endParaRPr lang="en-IN" dirty="0"/>
                    </a:p>
                  </a:txBody>
                  <a:tcPr/>
                </a:tc>
              </a:tr>
              <a:tr h="370840">
                <a:tc>
                  <a:txBody>
                    <a:bodyPr/>
                    <a:lstStyle/>
                    <a:p>
                      <a:r>
                        <a:rPr lang="en-IN" dirty="0" err="1" smtClean="0"/>
                        <a:t>Jerkey</a:t>
                      </a:r>
                      <a:endParaRPr lang="en-IN" dirty="0"/>
                    </a:p>
                  </a:txBody>
                  <a:tcPr/>
                </a:tc>
                <a:tc>
                  <a:txBody>
                    <a:bodyPr/>
                    <a:lstStyle/>
                    <a:p>
                      <a:r>
                        <a:rPr lang="en-IN" dirty="0" smtClean="0"/>
                        <a:t>South America</a:t>
                      </a:r>
                      <a:endParaRPr lang="en-IN" dirty="0"/>
                    </a:p>
                  </a:txBody>
                  <a:tcPr/>
                </a:tc>
              </a:tr>
              <a:tr h="370840">
                <a:tc>
                  <a:txBody>
                    <a:bodyPr/>
                    <a:lstStyle/>
                    <a:p>
                      <a:r>
                        <a:rPr lang="en-IN" dirty="0" smtClean="0"/>
                        <a:t>Pemmican</a:t>
                      </a:r>
                      <a:endParaRPr lang="en-IN" dirty="0"/>
                    </a:p>
                  </a:txBody>
                  <a:tcPr/>
                </a:tc>
                <a:tc>
                  <a:txBody>
                    <a:bodyPr/>
                    <a:lstStyle/>
                    <a:p>
                      <a:r>
                        <a:rPr lang="en-IN" dirty="0" smtClean="0"/>
                        <a:t>North America</a:t>
                      </a:r>
                      <a:endParaRPr lang="en-IN" dirty="0"/>
                    </a:p>
                  </a:txBody>
                  <a:tcPr/>
                </a:tc>
              </a:tr>
              <a:tr h="370840">
                <a:tc>
                  <a:txBody>
                    <a:bodyPr/>
                    <a:lstStyle/>
                    <a:p>
                      <a:r>
                        <a:rPr lang="en-IN" dirty="0" smtClean="0"/>
                        <a:t>Biltong</a:t>
                      </a:r>
                      <a:endParaRPr lang="en-IN" dirty="0"/>
                    </a:p>
                  </a:txBody>
                  <a:tcPr/>
                </a:tc>
                <a:tc>
                  <a:txBody>
                    <a:bodyPr/>
                    <a:lstStyle/>
                    <a:p>
                      <a:r>
                        <a:rPr lang="en-IN" dirty="0" smtClean="0"/>
                        <a:t>South Africa</a:t>
                      </a:r>
                      <a:endParaRPr lang="en-IN" dirty="0"/>
                    </a:p>
                  </a:txBody>
                  <a:tcPr/>
                </a:tc>
              </a:tr>
              <a:tr h="370840">
                <a:tc>
                  <a:txBody>
                    <a:bodyPr/>
                    <a:lstStyle/>
                    <a:p>
                      <a:r>
                        <a:rPr lang="en-IN" dirty="0" err="1" smtClean="0"/>
                        <a:t>Charque</a:t>
                      </a:r>
                      <a:endParaRPr lang="en-IN" dirty="0"/>
                    </a:p>
                  </a:txBody>
                  <a:tcPr/>
                </a:tc>
                <a:tc>
                  <a:txBody>
                    <a:bodyPr/>
                    <a:lstStyle/>
                    <a:p>
                      <a:r>
                        <a:rPr lang="en-IN" dirty="0" smtClean="0"/>
                        <a:t>Uruguay and Brazil</a:t>
                      </a:r>
                      <a:endParaRPr lang="en-IN" dirty="0"/>
                    </a:p>
                  </a:txBody>
                  <a:tcPr/>
                </a:tc>
              </a:tr>
              <a:tr h="370840">
                <a:tc>
                  <a:txBody>
                    <a:bodyPr/>
                    <a:lstStyle/>
                    <a:p>
                      <a:r>
                        <a:rPr lang="en-IN" dirty="0" err="1" smtClean="0"/>
                        <a:t>Odka</a:t>
                      </a:r>
                      <a:endParaRPr lang="en-IN" dirty="0"/>
                    </a:p>
                  </a:txBody>
                  <a:tcPr/>
                </a:tc>
                <a:tc>
                  <a:txBody>
                    <a:bodyPr/>
                    <a:lstStyle/>
                    <a:p>
                      <a:r>
                        <a:rPr lang="en-US" sz="1800" i="1" kern="1200" dirty="0" smtClean="0">
                          <a:solidFill>
                            <a:schemeClr val="dk1"/>
                          </a:solidFill>
                          <a:effectLst/>
                          <a:latin typeface="+mn-lt"/>
                          <a:ea typeface="+mn-ea"/>
                          <a:cs typeface="+mn-cs"/>
                        </a:rPr>
                        <a:t>Somalia</a:t>
                      </a:r>
                      <a:r>
                        <a:rPr lang="en-US" sz="1800" kern="1200" dirty="0" smtClean="0">
                          <a:solidFill>
                            <a:schemeClr val="dk1"/>
                          </a:solidFill>
                          <a:effectLst/>
                          <a:latin typeface="+mn-lt"/>
                          <a:ea typeface="+mn-ea"/>
                          <a:cs typeface="+mn-cs"/>
                        </a:rPr>
                        <a:t> and other </a:t>
                      </a:r>
                      <a:r>
                        <a:rPr lang="en-US" sz="1800" i="1" kern="1200" dirty="0" smtClean="0">
                          <a:solidFill>
                            <a:schemeClr val="dk1"/>
                          </a:solidFill>
                          <a:effectLst/>
                          <a:latin typeface="+mn-lt"/>
                          <a:ea typeface="+mn-ea"/>
                          <a:cs typeface="+mn-cs"/>
                        </a:rPr>
                        <a:t>East African countries</a:t>
                      </a:r>
                      <a:r>
                        <a:rPr lang="en-US" sz="1800" kern="1200" dirty="0" smtClean="0">
                          <a:solidFill>
                            <a:schemeClr val="dk1"/>
                          </a:solidFill>
                          <a:effectLst/>
                          <a:latin typeface="+mn-lt"/>
                          <a:ea typeface="+mn-ea"/>
                          <a:cs typeface="+mn-cs"/>
                        </a:rPr>
                        <a:t> </a:t>
                      </a:r>
                      <a:endParaRPr lang="en-IN" dirty="0"/>
                    </a:p>
                  </a:txBody>
                  <a:tcPr/>
                </a:tc>
              </a:tr>
              <a:tr h="370840">
                <a:tc>
                  <a:txBody>
                    <a:bodyPr/>
                    <a:lstStyle/>
                    <a:p>
                      <a:r>
                        <a:rPr lang="en-IN" dirty="0" err="1" smtClean="0"/>
                        <a:t>Qwanta</a:t>
                      </a:r>
                      <a:endParaRPr lang="en-IN" dirty="0"/>
                    </a:p>
                  </a:txBody>
                  <a:tcPr/>
                </a:tc>
                <a:tc>
                  <a:txBody>
                    <a:bodyPr/>
                    <a:lstStyle/>
                    <a:p>
                      <a:r>
                        <a:rPr lang="en-US" sz="1800" i="1" kern="1200" dirty="0" smtClean="0">
                          <a:solidFill>
                            <a:schemeClr val="dk1"/>
                          </a:solidFill>
                          <a:effectLst/>
                          <a:latin typeface="+mn-lt"/>
                          <a:ea typeface="+mn-ea"/>
                          <a:cs typeface="+mn-cs"/>
                        </a:rPr>
                        <a:t>Ethiopia</a:t>
                      </a:r>
                      <a:r>
                        <a:rPr lang="en-US" sz="1800" kern="1200" dirty="0" smtClean="0">
                          <a:solidFill>
                            <a:schemeClr val="dk1"/>
                          </a:solidFill>
                          <a:effectLst/>
                          <a:latin typeface="+mn-lt"/>
                          <a:ea typeface="+mn-ea"/>
                          <a:cs typeface="+mn-cs"/>
                        </a:rPr>
                        <a:t> and other </a:t>
                      </a:r>
                      <a:r>
                        <a:rPr lang="en-US" sz="1800" i="1" kern="1200" dirty="0" smtClean="0">
                          <a:solidFill>
                            <a:schemeClr val="dk1"/>
                          </a:solidFill>
                          <a:effectLst/>
                          <a:latin typeface="+mn-lt"/>
                          <a:ea typeface="+mn-ea"/>
                          <a:cs typeface="+mn-cs"/>
                        </a:rPr>
                        <a:t>East African countries</a:t>
                      </a:r>
                      <a:r>
                        <a:rPr lang="en-US" sz="1800" kern="1200" dirty="0" smtClean="0">
                          <a:solidFill>
                            <a:schemeClr val="dk1"/>
                          </a:solidFill>
                          <a:effectLst/>
                          <a:latin typeface="+mn-lt"/>
                          <a:ea typeface="+mn-ea"/>
                          <a:cs typeface="+mn-cs"/>
                        </a:rPr>
                        <a:t> </a:t>
                      </a:r>
                      <a:endParaRPr lang="en-IN" dirty="0"/>
                    </a:p>
                  </a:txBody>
                  <a:tcPr/>
                </a:tc>
              </a:tr>
              <a:tr h="370840">
                <a:tc>
                  <a:txBody>
                    <a:bodyPr/>
                    <a:lstStyle/>
                    <a:p>
                      <a:r>
                        <a:rPr lang="en-IN" dirty="0" err="1" smtClean="0"/>
                        <a:t>Kilishi</a:t>
                      </a:r>
                      <a:endParaRPr lang="en-IN" dirty="0"/>
                    </a:p>
                  </a:txBody>
                  <a:tcPr/>
                </a:tc>
                <a:tc>
                  <a:txBody>
                    <a:bodyPr/>
                    <a:lstStyle/>
                    <a:p>
                      <a:r>
                        <a:rPr lang="en-US" sz="1800" kern="1200" dirty="0" smtClean="0">
                          <a:solidFill>
                            <a:schemeClr val="dk1"/>
                          </a:solidFill>
                          <a:effectLst/>
                          <a:latin typeface="+mn-lt"/>
                          <a:ea typeface="+mn-ea"/>
                          <a:cs typeface="+mn-cs"/>
                        </a:rPr>
                        <a:t>Nigeria and some of the West African countries </a:t>
                      </a:r>
                      <a:endParaRPr lang="en-IN" dirty="0"/>
                    </a:p>
                  </a:txBody>
                  <a:tcPr/>
                </a:tc>
              </a:tr>
              <a:tr h="370840">
                <a:tc>
                  <a:txBody>
                    <a:bodyPr/>
                    <a:lstStyle/>
                    <a:p>
                      <a:r>
                        <a:rPr lang="en-IN" dirty="0" err="1" smtClean="0"/>
                        <a:t>Pastrima</a:t>
                      </a:r>
                      <a:endParaRPr lang="en-IN" dirty="0"/>
                    </a:p>
                  </a:txBody>
                  <a:tcPr/>
                </a:tc>
                <a:tc>
                  <a:txBody>
                    <a:bodyPr/>
                    <a:lstStyle/>
                    <a:p>
                      <a:r>
                        <a:rPr lang="en-US" sz="1800" kern="1200" dirty="0" smtClean="0">
                          <a:solidFill>
                            <a:schemeClr val="dk1"/>
                          </a:solidFill>
                          <a:effectLst/>
                          <a:latin typeface="+mn-lt"/>
                          <a:ea typeface="+mn-ea"/>
                          <a:cs typeface="+mn-cs"/>
                        </a:rPr>
                        <a:t>Turkey, Egypt and Armenia </a:t>
                      </a:r>
                      <a:endParaRPr lang="en-IN" dirty="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438400"/>
            <a:ext cx="25908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14800"/>
            <a:ext cx="22860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254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Radiation preservation of meat</a:t>
            </a:r>
            <a:endParaRPr lang="en-IN" dirty="0"/>
          </a:p>
        </p:txBody>
      </p:sp>
      <p:sp>
        <p:nvSpPr>
          <p:cNvPr id="3" name="Content Placeholder 2"/>
          <p:cNvSpPr>
            <a:spLocks noGrp="1"/>
          </p:cNvSpPr>
          <p:nvPr>
            <p:ph idx="1"/>
          </p:nvPr>
        </p:nvSpPr>
        <p:spPr/>
        <p:txBody>
          <a:bodyPr>
            <a:noAutofit/>
          </a:bodyPr>
          <a:lstStyle/>
          <a:p>
            <a:pPr marL="0" lvl="0" indent="0" algn="just">
              <a:buNone/>
            </a:pPr>
            <a:r>
              <a:rPr lang="en-US" sz="2400" b="1" dirty="0" smtClean="0"/>
              <a:t>1. </a:t>
            </a:r>
            <a:r>
              <a:rPr lang="en-US" sz="2400" b="1" dirty="0" err="1" smtClean="0"/>
              <a:t>Ionising</a:t>
            </a:r>
            <a:r>
              <a:rPr lang="en-US" sz="2400" b="1" dirty="0" smtClean="0"/>
              <a:t> radiations:</a:t>
            </a:r>
            <a:r>
              <a:rPr lang="en-US" sz="2400" dirty="0" smtClean="0"/>
              <a:t> high </a:t>
            </a:r>
            <a:r>
              <a:rPr lang="en-US" sz="2400" dirty="0"/>
              <a:t>speed </a:t>
            </a:r>
            <a:r>
              <a:rPr lang="en-US" sz="2400" dirty="0" smtClean="0"/>
              <a:t>electrons, X-rays, gamma </a:t>
            </a:r>
            <a:r>
              <a:rPr lang="en-US" sz="2400" dirty="0"/>
              <a:t>particles </a:t>
            </a:r>
            <a:r>
              <a:rPr lang="en-US" sz="2400" dirty="0" smtClean="0"/>
              <a:t>(cobalt </a:t>
            </a:r>
            <a:r>
              <a:rPr lang="en-US" sz="2400" dirty="0"/>
              <a:t>60, cesium </a:t>
            </a:r>
            <a:r>
              <a:rPr lang="en-US" sz="2400" dirty="0" smtClean="0"/>
              <a:t>137).</a:t>
            </a:r>
            <a:endParaRPr lang="en-IN" sz="2400" dirty="0"/>
          </a:p>
          <a:p>
            <a:pPr lvl="0" algn="just"/>
            <a:r>
              <a:rPr lang="en-US" sz="2400" dirty="0"/>
              <a:t>C</a:t>
            </a:r>
            <a:r>
              <a:rPr lang="en-US" sz="2400" dirty="0" smtClean="0"/>
              <a:t>apable </a:t>
            </a:r>
            <a:r>
              <a:rPr lang="en-US" sz="2400" dirty="0"/>
              <a:t>of killing microorganism on meat without significantly raising the </a:t>
            </a:r>
            <a:r>
              <a:rPr lang="en-US" sz="2400" dirty="0" smtClean="0"/>
              <a:t>temperature (cold </a:t>
            </a:r>
            <a:r>
              <a:rPr lang="en-US" sz="2400" dirty="0" err="1" smtClean="0"/>
              <a:t>sterilisation</a:t>
            </a:r>
            <a:r>
              <a:rPr lang="en-US" sz="2400" dirty="0" smtClean="0"/>
              <a:t>).</a:t>
            </a:r>
            <a:endParaRPr lang="en-IN" sz="2400" dirty="0"/>
          </a:p>
          <a:p>
            <a:pPr lvl="0" algn="just"/>
            <a:r>
              <a:rPr lang="en-US" sz="2400" dirty="0"/>
              <a:t>A</a:t>
            </a:r>
            <a:r>
              <a:rPr lang="en-US" sz="2400" dirty="0" smtClean="0"/>
              <a:t>mount </a:t>
            </a:r>
            <a:r>
              <a:rPr lang="en-US" sz="2400" dirty="0"/>
              <a:t>of radiation energy absorbed by meat is expressed in </a:t>
            </a:r>
            <a:r>
              <a:rPr lang="en-US" sz="2400" dirty="0" err="1"/>
              <a:t>rads</a:t>
            </a:r>
            <a:r>
              <a:rPr lang="en-US" sz="2400" dirty="0"/>
              <a:t> (or) gray which is equal to 100 </a:t>
            </a:r>
            <a:r>
              <a:rPr lang="en-US" sz="2400" dirty="0" err="1"/>
              <a:t>rads</a:t>
            </a:r>
            <a:r>
              <a:rPr lang="en-US" sz="2400" dirty="0" smtClean="0"/>
              <a:t>.</a:t>
            </a:r>
          </a:p>
          <a:p>
            <a:pPr lvl="0" algn="just"/>
            <a:r>
              <a:rPr lang="en-US" sz="2400" dirty="0"/>
              <a:t>A mega rad is a million </a:t>
            </a:r>
            <a:r>
              <a:rPr lang="en-US" sz="2400" dirty="0" err="1"/>
              <a:t>rads</a:t>
            </a:r>
            <a:r>
              <a:rPr lang="en-US" sz="2400" dirty="0"/>
              <a:t> or 10,000 Gray or 10 </a:t>
            </a:r>
            <a:r>
              <a:rPr lang="en-US" sz="2400" dirty="0" err="1"/>
              <a:t>kGy</a:t>
            </a:r>
            <a:r>
              <a:rPr lang="en-US" sz="2400" dirty="0"/>
              <a:t>.</a:t>
            </a:r>
            <a:endParaRPr lang="en-IN" sz="2400" dirty="0"/>
          </a:p>
          <a:p>
            <a:pPr lvl="0" algn="just"/>
            <a:r>
              <a:rPr lang="en-US" sz="2400" dirty="0"/>
              <a:t>A dosage of about 4.5 </a:t>
            </a:r>
            <a:r>
              <a:rPr lang="en-US" sz="2400" dirty="0" err="1"/>
              <a:t>megarads</a:t>
            </a:r>
            <a:r>
              <a:rPr lang="en-US" sz="2400" dirty="0"/>
              <a:t> or 45 </a:t>
            </a:r>
            <a:r>
              <a:rPr lang="en-US" sz="2400" dirty="0" err="1"/>
              <a:t>kGy</a:t>
            </a:r>
            <a:r>
              <a:rPr lang="en-US" sz="2400" dirty="0"/>
              <a:t> is considered to be capable of </a:t>
            </a:r>
            <a:r>
              <a:rPr lang="en-US" sz="2400" dirty="0" err="1"/>
              <a:t>sterilising</a:t>
            </a:r>
            <a:r>
              <a:rPr lang="en-US" sz="2400" dirty="0"/>
              <a:t> products to a state where they can be stored without refrigerated storage.</a:t>
            </a:r>
            <a:endParaRPr lang="en-IN" sz="2400" dirty="0"/>
          </a:p>
          <a:p>
            <a:pPr lvl="0" algn="just"/>
            <a:endParaRPr lang="en-IN" sz="2400" dirty="0"/>
          </a:p>
          <a:p>
            <a:pPr algn="just"/>
            <a:endParaRPr lang="en-IN" sz="2400" dirty="0"/>
          </a:p>
        </p:txBody>
      </p:sp>
    </p:spTree>
    <p:extLst>
      <p:ext uri="{BB962C8B-B14F-4D97-AF65-F5344CB8AC3E}">
        <p14:creationId xmlns:p14="http://schemas.microsoft.com/office/powerpoint/2010/main" val="6086102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66725" y="2057400"/>
            <a:ext cx="8229600" cy="4525963"/>
          </a:xfrm>
        </p:spPr>
        <p:txBody>
          <a:bodyPr>
            <a:noAutofit/>
          </a:bodyPr>
          <a:lstStyle/>
          <a:p>
            <a:pPr lvl="0" algn="just"/>
            <a:r>
              <a:rPr lang="en-US" sz="2400" dirty="0"/>
              <a:t>Radiation preservation may be classified as </a:t>
            </a:r>
            <a:r>
              <a:rPr lang="en-US" sz="2400" dirty="0" err="1"/>
              <a:t>Radappertisation</a:t>
            </a:r>
            <a:r>
              <a:rPr lang="en-US" sz="2400" dirty="0"/>
              <a:t>, </a:t>
            </a:r>
            <a:r>
              <a:rPr lang="en-US" sz="2400" dirty="0" err="1"/>
              <a:t>Radurization</a:t>
            </a:r>
            <a:r>
              <a:rPr lang="en-US" sz="2400" dirty="0"/>
              <a:t> and </a:t>
            </a:r>
            <a:r>
              <a:rPr lang="en-US" sz="2400" dirty="0" err="1"/>
              <a:t>Radicidation</a:t>
            </a:r>
            <a:r>
              <a:rPr lang="en-US" sz="2400" dirty="0"/>
              <a:t> in the decreasing order of </a:t>
            </a:r>
            <a:r>
              <a:rPr lang="en-US" sz="2400" dirty="0" smtClean="0"/>
              <a:t>dosage.</a:t>
            </a:r>
            <a:endParaRPr lang="en-IN" sz="2400" dirty="0"/>
          </a:p>
          <a:p>
            <a:pPr lvl="0" algn="just"/>
            <a:r>
              <a:rPr lang="en-US" sz="2400" b="1" dirty="0" err="1" smtClean="0"/>
              <a:t>Radappertisation</a:t>
            </a:r>
            <a:r>
              <a:rPr lang="en-US" sz="2400" b="1" dirty="0" smtClean="0"/>
              <a:t>,</a:t>
            </a:r>
            <a:r>
              <a:rPr lang="en-US" sz="2400" dirty="0" smtClean="0"/>
              <a:t> which </a:t>
            </a:r>
            <a:r>
              <a:rPr lang="en-US" sz="2400" dirty="0"/>
              <a:t>brings about sterility in meat,  involves the application of radiation in the range 0f 20 -30 </a:t>
            </a:r>
            <a:r>
              <a:rPr lang="en-US" sz="2400" dirty="0" err="1" smtClean="0"/>
              <a:t>kGy</a:t>
            </a:r>
            <a:r>
              <a:rPr lang="en-US" sz="2400" dirty="0" smtClean="0"/>
              <a:t> (radiation </a:t>
            </a:r>
            <a:r>
              <a:rPr lang="en-US" sz="2400" dirty="0" err="1" smtClean="0"/>
              <a:t>sterilisation</a:t>
            </a:r>
            <a:r>
              <a:rPr lang="en-US" sz="2400" dirty="0" smtClean="0"/>
              <a:t>).</a:t>
            </a:r>
            <a:endParaRPr lang="en-IN" sz="2400" dirty="0"/>
          </a:p>
          <a:p>
            <a:pPr lvl="0" algn="just"/>
            <a:r>
              <a:rPr lang="en-US" sz="2400" dirty="0"/>
              <a:t>It is </a:t>
            </a:r>
            <a:r>
              <a:rPr lang="en-US" sz="2400" dirty="0" err="1"/>
              <a:t>oftern</a:t>
            </a:r>
            <a:r>
              <a:rPr lang="en-US" sz="2400" dirty="0"/>
              <a:t> associated with development of unpleasant </a:t>
            </a:r>
            <a:r>
              <a:rPr lang="en-US" sz="2400" dirty="0" err="1"/>
              <a:t>odours</a:t>
            </a:r>
            <a:r>
              <a:rPr lang="en-US" sz="2400" dirty="0"/>
              <a:t>, flavors and off </a:t>
            </a:r>
            <a:r>
              <a:rPr lang="en-US" sz="2400" dirty="0" err="1" smtClean="0"/>
              <a:t>colours</a:t>
            </a:r>
            <a:r>
              <a:rPr lang="en-US" sz="2400" dirty="0" smtClean="0"/>
              <a:t> (Wet </a:t>
            </a:r>
            <a:r>
              <a:rPr lang="en-US" sz="2400" dirty="0"/>
              <a:t>Dog Hair </a:t>
            </a:r>
            <a:r>
              <a:rPr lang="en-US" sz="2400" dirty="0" err="1" smtClean="0"/>
              <a:t>odour</a:t>
            </a:r>
            <a:r>
              <a:rPr lang="en-US" sz="2400" dirty="0" smtClean="0"/>
              <a:t>).</a:t>
            </a:r>
            <a:endParaRPr lang="en-IN" sz="2400" dirty="0"/>
          </a:p>
          <a:p>
            <a:pPr lvl="0" algn="just"/>
            <a:r>
              <a:rPr lang="en-US" sz="2400" dirty="0"/>
              <a:t>Beef is particularly liable to such changes while pork and poultry less so.</a:t>
            </a:r>
            <a:endParaRPr lang="en-IN" sz="2400" dirty="0"/>
          </a:p>
          <a:p>
            <a:pPr algn="just"/>
            <a:endParaRPr lang="en-IN"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869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8695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8229600" cy="4525963"/>
          </a:xfrm>
        </p:spPr>
        <p:txBody>
          <a:bodyPr>
            <a:noAutofit/>
          </a:bodyPr>
          <a:lstStyle/>
          <a:p>
            <a:pPr lvl="0" algn="just"/>
            <a:r>
              <a:rPr lang="en-US" sz="2400" b="1" dirty="0" err="1"/>
              <a:t>Radurization</a:t>
            </a:r>
            <a:r>
              <a:rPr lang="en-US" sz="2400" dirty="0"/>
              <a:t> </a:t>
            </a:r>
            <a:r>
              <a:rPr lang="en-US" sz="2400" dirty="0" smtClean="0"/>
              <a:t>(radiation </a:t>
            </a:r>
            <a:r>
              <a:rPr lang="en-US" sz="2400" dirty="0" err="1" smtClean="0"/>
              <a:t>pasteurisation</a:t>
            </a:r>
            <a:r>
              <a:rPr lang="en-US" sz="2400" dirty="0" smtClean="0"/>
              <a:t>): uses </a:t>
            </a:r>
            <a:r>
              <a:rPr lang="en-US" sz="2400" dirty="0"/>
              <a:t>doses less than that required for </a:t>
            </a:r>
            <a:r>
              <a:rPr lang="en-US" sz="2400" dirty="0" err="1"/>
              <a:t>sterilisation</a:t>
            </a:r>
            <a:r>
              <a:rPr lang="en-US" sz="2400" dirty="0"/>
              <a:t>, typically in the range 1- 10 </a:t>
            </a:r>
            <a:r>
              <a:rPr lang="en-US" sz="2400" dirty="0" err="1"/>
              <a:t>kGy</a:t>
            </a:r>
            <a:r>
              <a:rPr lang="en-US" sz="2400" dirty="0"/>
              <a:t>, as this dosage is sufficient to kill many </a:t>
            </a:r>
            <a:r>
              <a:rPr lang="en-US" sz="2400" dirty="0" smtClean="0"/>
              <a:t>spoilage </a:t>
            </a:r>
            <a:r>
              <a:rPr lang="en-US" sz="2400" dirty="0"/>
              <a:t>organisms and thus can extend shelf life of meat under refrigeration significantly.</a:t>
            </a:r>
            <a:endParaRPr lang="en-IN" sz="2400" dirty="0"/>
          </a:p>
          <a:p>
            <a:pPr lvl="0" algn="just"/>
            <a:r>
              <a:rPr lang="en-US" sz="2400" b="1" dirty="0" err="1"/>
              <a:t>Radicidation</a:t>
            </a:r>
            <a:r>
              <a:rPr lang="en-US" sz="2400" dirty="0"/>
              <a:t> is a process in which doses less than 1kGy are employed to increase shelf life, prevent sprouting in vegetables and for rendering pork free </a:t>
            </a:r>
            <a:r>
              <a:rPr lang="en-US" sz="2400" dirty="0" smtClean="0"/>
              <a:t>of </a:t>
            </a:r>
            <a:r>
              <a:rPr lang="en-US" sz="2400" i="1" dirty="0" err="1" smtClean="0"/>
              <a:t>Trichinella</a:t>
            </a:r>
            <a:r>
              <a:rPr lang="en-US" sz="2400" i="1" dirty="0" smtClean="0"/>
              <a:t> </a:t>
            </a:r>
            <a:r>
              <a:rPr lang="en-US" sz="2400" i="1" dirty="0" err="1"/>
              <a:t>spiralis</a:t>
            </a:r>
            <a:r>
              <a:rPr lang="en-US" sz="2400" i="1" dirty="0" smtClean="0"/>
              <a:t>.</a:t>
            </a:r>
          </a:p>
          <a:p>
            <a:pPr marL="0" indent="0" algn="just">
              <a:buNone/>
            </a:pPr>
            <a:r>
              <a:rPr lang="en-US" sz="2400" b="1" dirty="0" smtClean="0"/>
              <a:t>2. Non-ionizing </a:t>
            </a:r>
            <a:r>
              <a:rPr lang="en-US" sz="2400" b="1" dirty="0"/>
              <a:t>radiation</a:t>
            </a:r>
            <a:endParaRPr lang="en-IN" sz="2400" dirty="0"/>
          </a:p>
          <a:p>
            <a:pPr lvl="0" algn="just"/>
            <a:r>
              <a:rPr lang="en-US" sz="2400" dirty="0"/>
              <a:t>Microwave and infrared rays have wavelength greater than visible lights are capable of generation of heat in the irradiated object and thus impart preservative </a:t>
            </a:r>
            <a:r>
              <a:rPr lang="en-US" sz="2400" dirty="0" smtClean="0"/>
              <a:t>effect.</a:t>
            </a:r>
            <a:endParaRPr lang="en-IN" sz="2400" dirty="0"/>
          </a:p>
          <a:p>
            <a:pPr lvl="0" algn="just"/>
            <a:r>
              <a:rPr lang="en-US" sz="2400" dirty="0"/>
              <a:t>Ultra violet rays  when absorbed by micro-organisms is lethal to them and thus germicidal.</a:t>
            </a:r>
            <a:endParaRPr lang="en-IN" sz="2400" dirty="0"/>
          </a:p>
          <a:p>
            <a:pPr lvl="0" algn="just"/>
            <a:endParaRPr lang="en-IN" sz="2400" dirty="0"/>
          </a:p>
          <a:p>
            <a:endParaRPr lang="en-IN" sz="2400" dirty="0"/>
          </a:p>
        </p:txBody>
      </p:sp>
    </p:spTree>
    <p:extLst>
      <p:ext uri="{BB962C8B-B14F-4D97-AF65-F5344CB8AC3E}">
        <p14:creationId xmlns:p14="http://schemas.microsoft.com/office/powerpoint/2010/main" val="482027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Chemical preservation</a:t>
            </a:r>
            <a:endParaRPr lang="en-IN" dirty="0"/>
          </a:p>
        </p:txBody>
      </p:sp>
      <p:sp>
        <p:nvSpPr>
          <p:cNvPr id="3" name="Content Placeholder 2"/>
          <p:cNvSpPr>
            <a:spLocks noGrp="1"/>
          </p:cNvSpPr>
          <p:nvPr>
            <p:ph idx="1"/>
          </p:nvPr>
        </p:nvSpPr>
        <p:spPr/>
        <p:txBody>
          <a:bodyPr>
            <a:normAutofit lnSpcReduction="10000"/>
          </a:bodyPr>
          <a:lstStyle/>
          <a:p>
            <a:pPr lvl="0" algn="just"/>
            <a:r>
              <a:rPr lang="en-US" sz="2400" dirty="0"/>
              <a:t>There are many chemicals, which prevent microbial growth in foods and act as preservatives. </a:t>
            </a:r>
            <a:endParaRPr lang="en-US" sz="2400" dirty="0" smtClean="0"/>
          </a:p>
          <a:p>
            <a:pPr lvl="0" algn="just"/>
            <a:r>
              <a:rPr lang="en-US" sz="2400" dirty="0" smtClean="0"/>
              <a:t>Several </a:t>
            </a:r>
            <a:r>
              <a:rPr lang="en-US" sz="2400" dirty="0"/>
              <a:t>organic acids have been </a:t>
            </a:r>
            <a:r>
              <a:rPr lang="en-US" sz="2400" i="1" dirty="0"/>
              <a:t>Generally Recognized As Safe (GRAS)</a:t>
            </a:r>
            <a:r>
              <a:rPr lang="en-US" sz="2400" dirty="0"/>
              <a:t> for use as chemical preservatives.</a:t>
            </a:r>
            <a:endParaRPr lang="en-IN" sz="2400" dirty="0"/>
          </a:p>
          <a:p>
            <a:pPr lvl="0" algn="just"/>
            <a:r>
              <a:rPr lang="en-US" sz="2400" dirty="0"/>
              <a:t>Apart from nitrate, nitrite, </a:t>
            </a:r>
            <a:r>
              <a:rPr lang="en-US" sz="2400" dirty="0" err="1"/>
              <a:t>sorbic</a:t>
            </a:r>
            <a:r>
              <a:rPr lang="en-US" sz="2400" dirty="0"/>
              <a:t>, acid and </a:t>
            </a:r>
            <a:r>
              <a:rPr lang="en-US" sz="2400" dirty="0" err="1" smtClean="0"/>
              <a:t>tetracyclines</a:t>
            </a:r>
            <a:r>
              <a:rPr lang="en-US" sz="2400" dirty="0" smtClean="0"/>
              <a:t>.</a:t>
            </a:r>
          </a:p>
          <a:p>
            <a:pPr lvl="0" algn="just"/>
            <a:r>
              <a:rPr lang="en-US" sz="2400" dirty="0" smtClean="0"/>
              <a:t> U.K</a:t>
            </a:r>
            <a:r>
              <a:rPr lang="en-US" sz="2400" dirty="0"/>
              <a:t>. preservatives in food regulations act , 1962 lists only seven, namely </a:t>
            </a:r>
            <a:r>
              <a:rPr lang="en-US" sz="2400" dirty="0" err="1"/>
              <a:t>sulphur</a:t>
            </a:r>
            <a:r>
              <a:rPr lang="en-US" sz="2400" dirty="0"/>
              <a:t>-di-oxide, propionic acid, benzoic acid, methyl-p-</a:t>
            </a:r>
            <a:r>
              <a:rPr lang="en-US" sz="2400" dirty="0" err="1"/>
              <a:t>hydroxy</a:t>
            </a:r>
            <a:r>
              <a:rPr lang="en-US" sz="2400" dirty="0"/>
              <a:t>-benzoate, ethyl-p-</a:t>
            </a:r>
            <a:r>
              <a:rPr lang="en-US" sz="2400" dirty="0" err="1"/>
              <a:t>hydroxy</a:t>
            </a:r>
            <a:r>
              <a:rPr lang="en-US" sz="2400" dirty="0"/>
              <a:t>-benzoate, </a:t>
            </a:r>
            <a:r>
              <a:rPr lang="en-US" sz="2400" dirty="0" err="1"/>
              <a:t>diphenyl</a:t>
            </a:r>
            <a:r>
              <a:rPr lang="en-US" sz="2400" dirty="0"/>
              <a:t>, O-</a:t>
            </a:r>
            <a:r>
              <a:rPr lang="en-US" sz="2400" dirty="0" err="1"/>
              <a:t>phenylphenol</a:t>
            </a:r>
            <a:r>
              <a:rPr lang="en-US" sz="2400" dirty="0"/>
              <a:t> and copper carbonate, </a:t>
            </a:r>
            <a:endParaRPr lang="en-US" sz="2400" dirty="0" smtClean="0"/>
          </a:p>
          <a:p>
            <a:pPr lvl="0" algn="just"/>
            <a:r>
              <a:rPr lang="en-US" sz="2400" dirty="0"/>
              <a:t>O</a:t>
            </a:r>
            <a:r>
              <a:rPr lang="en-US" sz="2400" dirty="0" smtClean="0"/>
              <a:t>f </a:t>
            </a:r>
            <a:r>
              <a:rPr lang="en-US" sz="2400" dirty="0"/>
              <a:t>these seven, only </a:t>
            </a:r>
            <a:r>
              <a:rPr lang="en-US" sz="2400" dirty="0" err="1"/>
              <a:t>sulphur</a:t>
            </a:r>
            <a:r>
              <a:rPr lang="en-US" sz="2400" dirty="0"/>
              <a:t> di-oxide is permitted in meat preservation up to 450 ppm being in sausage and sausage meat.</a:t>
            </a:r>
            <a:endParaRPr lang="en-IN" sz="2400" dirty="0"/>
          </a:p>
          <a:p>
            <a:pPr algn="just"/>
            <a:endParaRPr lang="en-IN" sz="2400" dirty="0"/>
          </a:p>
        </p:txBody>
      </p:sp>
    </p:spTree>
    <p:extLst>
      <p:ext uri="{BB962C8B-B14F-4D97-AF65-F5344CB8AC3E}">
        <p14:creationId xmlns:p14="http://schemas.microsoft.com/office/powerpoint/2010/main" val="39144076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Preservation by use of antibiotics</a:t>
            </a:r>
            <a:endParaRPr lang="en-IN" dirty="0"/>
          </a:p>
        </p:txBody>
      </p:sp>
      <p:sp>
        <p:nvSpPr>
          <p:cNvPr id="3" name="Content Placeholder 2"/>
          <p:cNvSpPr>
            <a:spLocks noGrp="1"/>
          </p:cNvSpPr>
          <p:nvPr>
            <p:ph idx="1"/>
          </p:nvPr>
        </p:nvSpPr>
        <p:spPr/>
        <p:txBody>
          <a:bodyPr>
            <a:normAutofit/>
          </a:bodyPr>
          <a:lstStyle/>
          <a:p>
            <a:pPr lvl="0" algn="just"/>
            <a:r>
              <a:rPr lang="en-US" sz="2400" dirty="0"/>
              <a:t>The antibiotics when used in the required concentration impart no </a:t>
            </a:r>
            <a:r>
              <a:rPr lang="en-US" sz="2400" dirty="0" err="1"/>
              <a:t>flavour</a:t>
            </a:r>
            <a:r>
              <a:rPr lang="en-US" sz="2400" dirty="0"/>
              <a:t> or </a:t>
            </a:r>
            <a:r>
              <a:rPr lang="en-US" sz="2400" dirty="0" err="1"/>
              <a:t>odour</a:t>
            </a:r>
            <a:r>
              <a:rPr lang="en-US" sz="2400" dirty="0"/>
              <a:t> to the meat and do not </a:t>
            </a:r>
            <a:r>
              <a:rPr lang="en-US" sz="2400" dirty="0" err="1"/>
              <a:t>discolour</a:t>
            </a:r>
            <a:r>
              <a:rPr lang="en-US" sz="2400" dirty="0"/>
              <a:t> the product, while most of them are considered relatively harmless to humans.</a:t>
            </a:r>
            <a:endParaRPr lang="en-IN" sz="2400" dirty="0"/>
          </a:p>
          <a:p>
            <a:pPr lvl="0" algn="just"/>
            <a:r>
              <a:rPr lang="en-US" sz="2400" dirty="0"/>
              <a:t>Broad-spectrum antibiotics such as Chlortetracycline, </a:t>
            </a:r>
            <a:r>
              <a:rPr lang="en-US" sz="2400" dirty="0" err="1"/>
              <a:t>Oxytetracycline</a:t>
            </a:r>
            <a:r>
              <a:rPr lang="en-US" sz="2400" dirty="0"/>
              <a:t> and Chloramphenicol are commonly used.</a:t>
            </a:r>
            <a:endParaRPr lang="en-IN" sz="2400" dirty="0"/>
          </a:p>
          <a:p>
            <a:pPr lvl="0" algn="just"/>
            <a:r>
              <a:rPr lang="en-US" sz="2400" dirty="0"/>
              <a:t>Infusion of beef carcasses with tetracycline antibiotics seems to have improved their keeping quality and retarded internal spoilage</a:t>
            </a:r>
            <a:r>
              <a:rPr lang="en-US" sz="2400" dirty="0" smtClean="0"/>
              <a:t>.</a:t>
            </a:r>
          </a:p>
          <a:p>
            <a:pPr algn="just"/>
            <a:r>
              <a:rPr lang="en-US" sz="2400" dirty="0"/>
              <a:t>However, preservation of foods using antibiotics has been banned in many countries due to public health concern.</a:t>
            </a:r>
            <a:endParaRPr lang="en-IN" sz="2400" dirty="0"/>
          </a:p>
          <a:p>
            <a:pPr lvl="0" algn="just"/>
            <a:endParaRPr lang="en-IN" sz="2400" dirty="0"/>
          </a:p>
          <a:p>
            <a:pPr algn="just"/>
            <a:endParaRPr lang="en-IN" sz="2400" dirty="0"/>
          </a:p>
        </p:txBody>
      </p:sp>
    </p:spTree>
    <p:extLst>
      <p:ext uri="{BB962C8B-B14F-4D97-AF65-F5344CB8AC3E}">
        <p14:creationId xmlns:p14="http://schemas.microsoft.com/office/powerpoint/2010/main" val="1191919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b="1" dirty="0" smtClean="0"/>
              <a:t>Freeze drying or </a:t>
            </a:r>
            <a:r>
              <a:rPr lang="en-US" b="1" dirty="0" err="1"/>
              <a:t>L</a:t>
            </a:r>
            <a:r>
              <a:rPr lang="en-US" b="1" dirty="0" err="1" smtClean="0"/>
              <a:t>yophilization</a:t>
            </a:r>
            <a:endParaRPr lang="en-IN" dirty="0"/>
          </a:p>
        </p:txBody>
      </p:sp>
      <p:sp>
        <p:nvSpPr>
          <p:cNvPr id="3" name="Content Placeholder 2"/>
          <p:cNvSpPr>
            <a:spLocks noGrp="1"/>
          </p:cNvSpPr>
          <p:nvPr>
            <p:ph idx="1"/>
          </p:nvPr>
        </p:nvSpPr>
        <p:spPr/>
        <p:txBody>
          <a:bodyPr>
            <a:noAutofit/>
          </a:bodyPr>
          <a:lstStyle/>
          <a:p>
            <a:pPr lvl="0" algn="just"/>
            <a:r>
              <a:rPr lang="en-US" sz="2400" dirty="0"/>
              <a:t>P</a:t>
            </a:r>
            <a:r>
              <a:rPr lang="en-US" sz="2400" dirty="0" smtClean="0"/>
              <a:t>rocess </a:t>
            </a:r>
            <a:r>
              <a:rPr lang="en-US" sz="2400" dirty="0"/>
              <a:t>of removing water from frozen </a:t>
            </a:r>
            <a:r>
              <a:rPr lang="en-US" sz="2400" dirty="0" smtClean="0"/>
              <a:t>foods</a:t>
            </a:r>
            <a:endParaRPr lang="en-IN" sz="2400" dirty="0"/>
          </a:p>
          <a:p>
            <a:pPr lvl="0" algn="just"/>
            <a:r>
              <a:rPr lang="en-US" sz="2400" dirty="0"/>
              <a:t>R</a:t>
            </a:r>
            <a:r>
              <a:rPr lang="en-US" sz="2400" dirty="0" smtClean="0"/>
              <a:t>emoval </a:t>
            </a:r>
            <a:r>
              <a:rPr lang="en-US" sz="2400" dirty="0"/>
              <a:t>of water is accomplished by </a:t>
            </a:r>
            <a:r>
              <a:rPr lang="en-US" sz="2400" b="1" dirty="0"/>
              <a:t>sublimation</a:t>
            </a:r>
            <a:r>
              <a:rPr lang="en-US" sz="2400" dirty="0"/>
              <a:t>, </a:t>
            </a:r>
            <a:r>
              <a:rPr lang="en-US" sz="2400" dirty="0" smtClean="0"/>
              <a:t>i.e., the </a:t>
            </a:r>
            <a:r>
              <a:rPr lang="en-US" sz="2400" dirty="0"/>
              <a:t>water in the frozen meat evaporates without melting of ice.</a:t>
            </a:r>
            <a:endParaRPr lang="en-IN" sz="2400" dirty="0"/>
          </a:p>
          <a:p>
            <a:pPr lvl="0" algn="just"/>
            <a:r>
              <a:rPr lang="en-US" sz="2400" dirty="0"/>
              <a:t>Frozen meat is subjected to controlled vacuum and temperature </a:t>
            </a:r>
            <a:r>
              <a:rPr lang="en-US" sz="2400" dirty="0" smtClean="0"/>
              <a:t>conditions.</a:t>
            </a:r>
            <a:endParaRPr lang="en-IN" sz="2400" dirty="0"/>
          </a:p>
          <a:p>
            <a:pPr lvl="0" algn="just"/>
            <a:r>
              <a:rPr lang="en-US" sz="2400" dirty="0"/>
              <a:t>F</a:t>
            </a:r>
            <a:r>
              <a:rPr lang="en-US" sz="2400" dirty="0" smtClean="0"/>
              <a:t>ood </a:t>
            </a:r>
            <a:r>
              <a:rPr lang="en-US" sz="2400" dirty="0"/>
              <a:t>product must be in comminuted </a:t>
            </a:r>
            <a:r>
              <a:rPr lang="en-US" sz="2400" dirty="0" smtClean="0"/>
              <a:t>form </a:t>
            </a:r>
            <a:r>
              <a:rPr lang="en-US" sz="2400" dirty="0"/>
              <a:t>and packaging must be completely </a:t>
            </a:r>
            <a:r>
              <a:rPr lang="en-US" sz="2400" dirty="0" smtClean="0"/>
              <a:t>moisture.</a:t>
            </a:r>
            <a:endParaRPr lang="en-IN" sz="2400" dirty="0"/>
          </a:p>
          <a:p>
            <a:pPr lvl="0" algn="just"/>
            <a:r>
              <a:rPr lang="en-US" sz="2400" dirty="0"/>
              <a:t>P</a:t>
            </a:r>
            <a:r>
              <a:rPr lang="en-US" sz="2400" dirty="0" smtClean="0"/>
              <a:t>reserve </a:t>
            </a:r>
            <a:r>
              <a:rPr lang="en-US" sz="2400" dirty="0"/>
              <a:t>beef, pork, </a:t>
            </a:r>
            <a:r>
              <a:rPr lang="en-US" sz="2400" dirty="0" smtClean="0"/>
              <a:t>chicken, shellfish, whole </a:t>
            </a:r>
            <a:r>
              <a:rPr lang="en-US" sz="2400" dirty="0"/>
              <a:t>steaks and </a:t>
            </a:r>
            <a:r>
              <a:rPr lang="en-US" sz="2400" dirty="0" smtClean="0"/>
              <a:t>chops.</a:t>
            </a:r>
            <a:endParaRPr lang="en-IN" sz="2400" dirty="0"/>
          </a:p>
          <a:p>
            <a:pPr lvl="0" algn="just"/>
            <a:r>
              <a:rPr lang="en-US" sz="2400" dirty="0"/>
              <a:t>E</a:t>
            </a:r>
            <a:r>
              <a:rPr lang="en-US" sz="2400" dirty="0" smtClean="0"/>
              <a:t>xpensive </a:t>
            </a:r>
            <a:r>
              <a:rPr lang="en-US" sz="2400" dirty="0"/>
              <a:t>to preserve </a:t>
            </a:r>
            <a:r>
              <a:rPr lang="en-US" sz="2400" dirty="0" smtClean="0"/>
              <a:t>meat (high moisture) </a:t>
            </a:r>
            <a:r>
              <a:rPr lang="en-US" sz="2400" dirty="0"/>
              <a:t>by </a:t>
            </a:r>
            <a:r>
              <a:rPr lang="en-US" sz="2400" dirty="0" err="1"/>
              <a:t>lyophilization</a:t>
            </a:r>
            <a:r>
              <a:rPr lang="en-US" sz="2400" dirty="0"/>
              <a:t>.</a:t>
            </a:r>
            <a:endParaRPr lang="en-IN" sz="2400" dirty="0"/>
          </a:p>
          <a:p>
            <a:pPr lvl="0" algn="just"/>
            <a:r>
              <a:rPr lang="en-US" sz="2400" dirty="0" smtClean="0"/>
              <a:t>Advantages are </a:t>
            </a:r>
            <a:r>
              <a:rPr lang="en-US" sz="2400" dirty="0"/>
              <a:t>shrinkage and distortion of shape are very minimal, and retention of </a:t>
            </a:r>
            <a:r>
              <a:rPr lang="en-US" sz="2400" dirty="0" err="1"/>
              <a:t>flavour</a:t>
            </a:r>
            <a:r>
              <a:rPr lang="en-US" sz="2400" dirty="0"/>
              <a:t> and nutrition is excellent.</a:t>
            </a:r>
            <a:endParaRPr lang="en-IN" sz="2400" dirty="0"/>
          </a:p>
          <a:p>
            <a:pPr algn="just"/>
            <a:endParaRPr lang="en-IN" sz="2400" dirty="0"/>
          </a:p>
        </p:txBody>
      </p:sp>
    </p:spTree>
    <p:extLst>
      <p:ext uri="{BB962C8B-B14F-4D97-AF65-F5344CB8AC3E}">
        <p14:creationId xmlns:p14="http://schemas.microsoft.com/office/powerpoint/2010/main" val="3240638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5486400" cy="1143000"/>
          </a:xfrm>
        </p:spPr>
        <p:txBody>
          <a:bodyPr>
            <a:noAutofit/>
          </a:bodyPr>
          <a:lstStyle/>
          <a:p>
            <a:r>
              <a:rPr lang="en-US" sz="3600" b="1" dirty="0" smtClean="0"/>
              <a:t>Intermediate moisture meat products</a:t>
            </a:r>
            <a:endParaRPr lang="en-IN" sz="3600" dirty="0"/>
          </a:p>
        </p:txBody>
      </p:sp>
      <p:sp>
        <p:nvSpPr>
          <p:cNvPr id="3" name="Content Placeholder 2"/>
          <p:cNvSpPr>
            <a:spLocks noGrp="1"/>
          </p:cNvSpPr>
          <p:nvPr>
            <p:ph idx="1"/>
          </p:nvPr>
        </p:nvSpPr>
        <p:spPr/>
        <p:txBody>
          <a:bodyPr>
            <a:noAutofit/>
          </a:bodyPr>
          <a:lstStyle/>
          <a:p>
            <a:pPr lvl="0" algn="just"/>
            <a:r>
              <a:rPr lang="en-US" sz="2400" dirty="0" smtClean="0"/>
              <a:t>Sundried </a:t>
            </a:r>
            <a:r>
              <a:rPr lang="en-US" sz="2400" dirty="0" smtClean="0"/>
              <a:t>meat </a:t>
            </a:r>
            <a:r>
              <a:rPr lang="en-US" sz="2400" dirty="0"/>
              <a:t>had meager dehydration capacity resulting in poor juiciness and texture.</a:t>
            </a:r>
            <a:endParaRPr lang="en-IN" sz="2400" dirty="0"/>
          </a:p>
          <a:p>
            <a:pPr lvl="0" algn="just"/>
            <a:r>
              <a:rPr lang="en-US" sz="2400" dirty="0"/>
              <a:t>Later studies revealed that meat products with 20-50% moisture had moderate juiciness and texture on rehydration.</a:t>
            </a:r>
            <a:endParaRPr lang="en-IN" sz="2400" dirty="0"/>
          </a:p>
          <a:p>
            <a:pPr lvl="0" algn="just"/>
            <a:r>
              <a:rPr lang="en-US" sz="2400" dirty="0"/>
              <a:t>Such products were resistant to bacteriological spoilage and could be held without refrigeration</a:t>
            </a:r>
            <a:r>
              <a:rPr lang="en-US" sz="2400" dirty="0" smtClean="0"/>
              <a:t>. Referred as IMM. </a:t>
            </a:r>
            <a:endParaRPr lang="en-IN" sz="2400" dirty="0"/>
          </a:p>
          <a:p>
            <a:pPr lvl="0" algn="just"/>
            <a:r>
              <a:rPr lang="en-US" sz="2400" dirty="0"/>
              <a:t>S</a:t>
            </a:r>
            <a:r>
              <a:rPr lang="en-US" sz="2400" dirty="0" smtClean="0"/>
              <a:t>tability is due to reduced </a:t>
            </a:r>
            <a:r>
              <a:rPr lang="en-US" sz="2400" dirty="0"/>
              <a:t>availability of water to the </a:t>
            </a:r>
            <a:r>
              <a:rPr lang="en-US" sz="2400" dirty="0" smtClean="0"/>
              <a:t>microorganisms (water activity: </a:t>
            </a:r>
            <a:r>
              <a:rPr lang="en-US" sz="2400" dirty="0"/>
              <a:t>0.6 to </a:t>
            </a:r>
            <a:r>
              <a:rPr lang="en-US" sz="2400" dirty="0" smtClean="0"/>
              <a:t>0.85) .</a:t>
            </a:r>
            <a:endParaRPr lang="en-IN" sz="2400" dirty="0"/>
          </a:p>
          <a:p>
            <a:pPr lvl="0" algn="just"/>
            <a:r>
              <a:rPr lang="en-US" sz="2400" dirty="0"/>
              <a:t>S</a:t>
            </a:r>
            <a:r>
              <a:rPr lang="en-US" sz="2400" dirty="0" smtClean="0"/>
              <a:t>pecial </a:t>
            </a:r>
            <a:r>
              <a:rPr lang="en-US" sz="2400" dirty="0" smtClean="0"/>
              <a:t>significance where </a:t>
            </a:r>
            <a:r>
              <a:rPr lang="en-US" sz="2400" dirty="0" smtClean="0"/>
              <a:t>refrigeration </a:t>
            </a:r>
            <a:r>
              <a:rPr lang="en-US" sz="2400" dirty="0"/>
              <a:t>facilities are not always available.</a:t>
            </a:r>
            <a:endParaRPr lang="en-IN" sz="2400" dirty="0"/>
          </a:p>
          <a:p>
            <a:pPr lvl="0" algn="just"/>
            <a:r>
              <a:rPr lang="en-US" sz="2400" dirty="0" smtClean="0"/>
              <a:t>Helpful for Defense </a:t>
            </a:r>
            <a:r>
              <a:rPr lang="en-US" sz="2400" dirty="0"/>
              <a:t>expeditions and stress </a:t>
            </a:r>
            <a:r>
              <a:rPr lang="en-US" sz="2400" dirty="0" smtClean="0"/>
              <a:t>situations</a:t>
            </a:r>
            <a:endParaRPr lang="en-IN"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1001"/>
            <a:ext cx="32004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535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0550" cy="1143000"/>
          </a:xfrm>
        </p:spPr>
        <p:txBody>
          <a:bodyPr>
            <a:normAutofit fontScale="90000"/>
          </a:bodyPr>
          <a:lstStyle/>
          <a:p>
            <a:r>
              <a:rPr lang="en-US" b="1" dirty="0" smtClean="0"/>
              <a:t/>
            </a:r>
            <a:br>
              <a:rPr lang="en-US" b="1" dirty="0" smtClean="0"/>
            </a:br>
            <a:r>
              <a:rPr lang="en-US" b="1" dirty="0" smtClean="0"/>
              <a:t>Humectants</a:t>
            </a:r>
            <a:r>
              <a:rPr lang="en-IN" sz="4000" dirty="0"/>
              <a:t/>
            </a:r>
            <a:br>
              <a:rPr lang="en-IN" sz="4000" dirty="0"/>
            </a:br>
            <a:endParaRPr lang="en-IN" dirty="0"/>
          </a:p>
        </p:txBody>
      </p:sp>
      <p:sp>
        <p:nvSpPr>
          <p:cNvPr id="3" name="Content Placeholder 2"/>
          <p:cNvSpPr>
            <a:spLocks noGrp="1"/>
          </p:cNvSpPr>
          <p:nvPr>
            <p:ph idx="1"/>
          </p:nvPr>
        </p:nvSpPr>
        <p:spPr/>
        <p:txBody>
          <a:bodyPr>
            <a:noAutofit/>
          </a:bodyPr>
          <a:lstStyle/>
          <a:p>
            <a:pPr lvl="0" algn="just"/>
            <a:r>
              <a:rPr lang="en-US" sz="2400" dirty="0" smtClean="0"/>
              <a:t>Various </a:t>
            </a:r>
            <a:r>
              <a:rPr lang="en-US" sz="2400" dirty="0"/>
              <a:t>additives employed for lowering the water activity of foods are known as humectants.</a:t>
            </a:r>
            <a:endParaRPr lang="en-IN" sz="2400" dirty="0"/>
          </a:p>
          <a:p>
            <a:pPr lvl="0" algn="just"/>
            <a:r>
              <a:rPr lang="en-US" sz="2400" dirty="0"/>
              <a:t>Some of the most commonly used humectants are:</a:t>
            </a:r>
            <a:endParaRPr lang="en-IN" sz="2400" dirty="0"/>
          </a:p>
          <a:p>
            <a:pPr lvl="1" algn="just"/>
            <a:r>
              <a:rPr lang="en-US" sz="2400" dirty="0"/>
              <a:t>Glycerol</a:t>
            </a:r>
            <a:endParaRPr lang="en-IN" sz="2400" dirty="0"/>
          </a:p>
          <a:p>
            <a:pPr lvl="1" algn="just"/>
            <a:r>
              <a:rPr lang="en-US" sz="2400" dirty="0"/>
              <a:t>Propylene glycol</a:t>
            </a:r>
            <a:endParaRPr lang="en-IN" sz="2400" dirty="0"/>
          </a:p>
          <a:p>
            <a:pPr lvl="1" algn="just"/>
            <a:r>
              <a:rPr lang="en-US" sz="2400" dirty="0"/>
              <a:t>Sodium chloride</a:t>
            </a:r>
            <a:endParaRPr lang="en-IN" sz="2400" dirty="0"/>
          </a:p>
          <a:p>
            <a:pPr lvl="1" algn="just"/>
            <a:r>
              <a:rPr lang="en-US" sz="2400" dirty="0"/>
              <a:t>Polyhydric alcohols (e.g. sorbitol)</a:t>
            </a:r>
            <a:endParaRPr lang="en-IN" sz="2400" dirty="0"/>
          </a:p>
          <a:p>
            <a:pPr lvl="1" algn="just"/>
            <a:r>
              <a:rPr lang="en-US" sz="2400" dirty="0"/>
              <a:t>Sugars (e.g. sucrose, dextrose, corn syrup </a:t>
            </a:r>
            <a:r>
              <a:rPr lang="en-US" sz="2400" dirty="0" err="1"/>
              <a:t>etc</a:t>
            </a:r>
            <a:r>
              <a:rPr lang="en-US" sz="2400" dirty="0"/>
              <a:t>)</a:t>
            </a:r>
            <a:endParaRPr lang="en-IN" sz="2400" dirty="0"/>
          </a:p>
          <a:p>
            <a:pPr lvl="0" algn="just"/>
            <a:r>
              <a:rPr lang="en-US" sz="2400" dirty="0"/>
              <a:t>L</a:t>
            </a:r>
            <a:r>
              <a:rPr lang="en-US" sz="2400" dirty="0" smtClean="0"/>
              <a:t>ow </a:t>
            </a:r>
            <a:r>
              <a:rPr lang="en-US" sz="2400" dirty="0"/>
              <a:t>molecular weight </a:t>
            </a:r>
            <a:r>
              <a:rPr lang="en-US" sz="2400" dirty="0" smtClean="0"/>
              <a:t>compounds</a:t>
            </a:r>
            <a:r>
              <a:rPr lang="en-US" sz="2400" dirty="0"/>
              <a:t> </a:t>
            </a:r>
            <a:r>
              <a:rPr lang="en-US" sz="2400" dirty="0" smtClean="0"/>
              <a:t>and </a:t>
            </a:r>
            <a:r>
              <a:rPr lang="en-US" sz="2400" dirty="0"/>
              <a:t>easily soluble in water</a:t>
            </a:r>
            <a:r>
              <a:rPr lang="en-US" sz="2400" dirty="0" smtClean="0"/>
              <a:t>.</a:t>
            </a:r>
          </a:p>
          <a:p>
            <a:pPr lvl="0" algn="just"/>
            <a:r>
              <a:rPr lang="en-US" sz="2400" dirty="0" smtClean="0"/>
              <a:t>Chemically </a:t>
            </a:r>
            <a:r>
              <a:rPr lang="en-US" sz="2400" dirty="0"/>
              <a:t>inert and do not modify </a:t>
            </a:r>
            <a:r>
              <a:rPr lang="en-US" sz="2400" dirty="0" smtClean="0"/>
              <a:t>normal </a:t>
            </a:r>
            <a:r>
              <a:rPr lang="en-US" sz="2400" dirty="0"/>
              <a:t>sensory </a:t>
            </a:r>
            <a:r>
              <a:rPr lang="en-US" sz="2400" dirty="0" smtClean="0"/>
              <a:t>qualities.</a:t>
            </a:r>
            <a:endParaRPr lang="en-IN" sz="2400" dirty="0"/>
          </a:p>
          <a:p>
            <a:pPr algn="just"/>
            <a:endParaRPr lang="en-IN"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971800"/>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509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1143000"/>
          </a:xfrm>
        </p:spPr>
        <p:txBody>
          <a:bodyPr/>
          <a:lstStyle/>
          <a:p>
            <a:r>
              <a:rPr lang="en-IN" b="1" dirty="0" smtClean="0"/>
              <a:t>Salting</a:t>
            </a:r>
            <a:endParaRPr lang="en-IN" b="1" dirty="0"/>
          </a:p>
        </p:txBody>
      </p:sp>
      <p:sp>
        <p:nvSpPr>
          <p:cNvPr id="3" name="Content Placeholder 2"/>
          <p:cNvSpPr>
            <a:spLocks noGrp="1"/>
          </p:cNvSpPr>
          <p:nvPr>
            <p:ph idx="1"/>
          </p:nvPr>
        </p:nvSpPr>
        <p:spPr/>
        <p:txBody>
          <a:bodyPr>
            <a:noAutofit/>
          </a:bodyPr>
          <a:lstStyle/>
          <a:p>
            <a:pPr lvl="0" algn="just"/>
            <a:r>
              <a:rPr lang="en-US" sz="2400" dirty="0"/>
              <a:t>V</a:t>
            </a:r>
            <a:r>
              <a:rPr lang="en-US" sz="2400" dirty="0" smtClean="0"/>
              <a:t>ery </a:t>
            </a:r>
            <a:r>
              <a:rPr lang="en-US" sz="2400" dirty="0"/>
              <a:t>ancient method of preservation </a:t>
            </a:r>
          </a:p>
          <a:p>
            <a:pPr lvl="0" algn="just"/>
            <a:r>
              <a:rPr lang="en-US" sz="2400" dirty="0"/>
              <a:t>P</a:t>
            </a:r>
            <a:r>
              <a:rPr lang="en-US" sz="2400" dirty="0" smtClean="0"/>
              <a:t>rocess </a:t>
            </a:r>
            <a:r>
              <a:rPr lang="en-US" sz="2400" dirty="0"/>
              <a:t>of applying dry salt on the surface of meat and rubbing it to extend the shelf life of meat.</a:t>
            </a:r>
            <a:endParaRPr lang="en-IN" sz="2400" dirty="0"/>
          </a:p>
          <a:p>
            <a:pPr lvl="0" algn="just"/>
            <a:r>
              <a:rPr lang="en-US" sz="2400" dirty="0" smtClean="0"/>
              <a:t>When dry </a:t>
            </a:r>
            <a:r>
              <a:rPr lang="en-US" sz="2400" dirty="0"/>
              <a:t>salt is </a:t>
            </a:r>
            <a:r>
              <a:rPr lang="en-US" sz="2400" dirty="0" smtClean="0"/>
              <a:t>applied, salt dissolves </a:t>
            </a:r>
            <a:r>
              <a:rPr lang="en-US" sz="2400" dirty="0"/>
              <a:t>in the meat fluid near the surface and further withdraws fluid from the </a:t>
            </a:r>
            <a:r>
              <a:rPr lang="en-US" sz="2400" dirty="0" smtClean="0"/>
              <a:t>meat.</a:t>
            </a:r>
            <a:endParaRPr lang="en-IN" sz="2400" dirty="0"/>
          </a:p>
          <a:p>
            <a:pPr lvl="0" algn="just"/>
            <a:r>
              <a:rPr lang="en-US" sz="2400" dirty="0"/>
              <a:t>It then passes slowly inward, dissolves throughout the meat substance </a:t>
            </a:r>
            <a:r>
              <a:rPr lang="en-US" sz="2400" dirty="0" smtClean="0"/>
              <a:t>.</a:t>
            </a:r>
          </a:p>
          <a:p>
            <a:pPr lvl="0" algn="just"/>
            <a:r>
              <a:rPr lang="en-US" sz="2400" dirty="0" smtClean="0"/>
              <a:t>Thus </a:t>
            </a:r>
            <a:r>
              <a:rPr lang="en-US" sz="2400" dirty="0"/>
              <a:t>salt has no harmful effects on the </a:t>
            </a:r>
            <a:r>
              <a:rPr lang="en-US" sz="2400" dirty="0" smtClean="0"/>
              <a:t>bacteria.</a:t>
            </a:r>
            <a:endParaRPr lang="en-IN" sz="2400" dirty="0"/>
          </a:p>
          <a:p>
            <a:pPr lvl="0" algn="just"/>
            <a:r>
              <a:rPr lang="en-US" sz="2400" dirty="0"/>
              <a:t>Higher concentration of salt gives greater preservative </a:t>
            </a:r>
            <a:r>
              <a:rPr lang="en-US" sz="2400" dirty="0" smtClean="0"/>
              <a:t>action.</a:t>
            </a:r>
          </a:p>
          <a:p>
            <a:pPr lvl="0" algn="just"/>
            <a:r>
              <a:rPr lang="en-US" sz="2400" dirty="0"/>
              <a:t>P</a:t>
            </a:r>
            <a:r>
              <a:rPr lang="en-US" sz="2400" dirty="0" smtClean="0"/>
              <a:t>rinciple </a:t>
            </a:r>
            <a:r>
              <a:rPr lang="en-US" sz="2400" dirty="0"/>
              <a:t>involved in applying salt is dehydration and germicidal.</a:t>
            </a:r>
            <a:endParaRPr lang="en-IN" sz="2400" dirty="0"/>
          </a:p>
          <a:p>
            <a:pPr algn="just"/>
            <a:endParaRPr lang="en-IN"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8600"/>
            <a:ext cx="28670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696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Curing</a:t>
            </a:r>
            <a:endParaRPr lang="en-IN" b="1" dirty="0"/>
          </a:p>
        </p:txBody>
      </p:sp>
      <p:sp>
        <p:nvSpPr>
          <p:cNvPr id="3" name="Content Placeholder 2"/>
          <p:cNvSpPr>
            <a:spLocks noGrp="1"/>
          </p:cNvSpPr>
          <p:nvPr>
            <p:ph idx="1"/>
          </p:nvPr>
        </p:nvSpPr>
        <p:spPr/>
        <p:txBody>
          <a:bodyPr>
            <a:noAutofit/>
          </a:bodyPr>
          <a:lstStyle/>
          <a:p>
            <a:pPr lvl="0" algn="just"/>
            <a:r>
              <a:rPr lang="en-US" sz="2400" dirty="0"/>
              <a:t>A</a:t>
            </a:r>
            <a:r>
              <a:rPr lang="en-US" sz="2400" dirty="0" smtClean="0"/>
              <a:t>ddition </a:t>
            </a:r>
            <a:r>
              <a:rPr lang="en-US" sz="2400" dirty="0"/>
              <a:t>of </a:t>
            </a:r>
            <a:r>
              <a:rPr lang="en-US" sz="2400" dirty="0" smtClean="0"/>
              <a:t>salt, </a:t>
            </a:r>
            <a:r>
              <a:rPr lang="en-US" sz="2400" dirty="0"/>
              <a:t>sugar and nitrate or nitrite to the meat, which results in conversion of the meat pigments into the characteristic cured meat pigments imparting the characteristic cured meat colour and production of characteristic meat </a:t>
            </a:r>
            <a:r>
              <a:rPr lang="en-US" sz="2400" dirty="0" err="1"/>
              <a:t>flavour</a:t>
            </a:r>
            <a:r>
              <a:rPr lang="en-US" sz="2400" dirty="0"/>
              <a:t>.</a:t>
            </a:r>
            <a:endParaRPr lang="en-IN" sz="2400" dirty="0"/>
          </a:p>
          <a:p>
            <a:pPr lvl="0" algn="just"/>
            <a:r>
              <a:rPr lang="en-US" sz="2400" dirty="0"/>
              <a:t>The process of meat curing is currently valued as a means of  imparting organoleptic qualities to the cured products,  though it originally was introduced as a means of preserving meat.</a:t>
            </a:r>
            <a:endParaRPr lang="en-IN" sz="2400" dirty="0"/>
          </a:p>
          <a:p>
            <a:pPr lvl="0" algn="just"/>
            <a:r>
              <a:rPr lang="en-US" sz="2400" dirty="0"/>
              <a:t>Due to the advent of efficient and widespread refrigeration the need for preserving meat by curing alone has reduced</a:t>
            </a:r>
            <a:r>
              <a:rPr lang="en-US" sz="2400" dirty="0" smtClean="0"/>
              <a:t>.</a:t>
            </a:r>
            <a:endParaRPr lang="en-IN" sz="2400" dirty="0"/>
          </a:p>
        </p:txBody>
      </p:sp>
    </p:spTree>
    <p:extLst>
      <p:ext uri="{BB962C8B-B14F-4D97-AF65-F5344CB8AC3E}">
        <p14:creationId xmlns:p14="http://schemas.microsoft.com/office/powerpoint/2010/main" val="3330454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1814</TotalTime>
  <Words>2345</Words>
  <Application>Microsoft Office PowerPoint</Application>
  <PresentationFormat>On-screen Show (4:3)</PresentationFormat>
  <Paragraphs>310</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Preservation of meat and poultry</vt:lpstr>
      <vt:lpstr>Principles of Preservation of Meat</vt:lpstr>
      <vt:lpstr>Methods of Preservation of Meat </vt:lpstr>
      <vt:lpstr>Drying</vt:lpstr>
      <vt:lpstr>Freeze drying or Lyophilization</vt:lpstr>
      <vt:lpstr>Intermediate moisture meat products</vt:lpstr>
      <vt:lpstr> Humectants </vt:lpstr>
      <vt:lpstr>Salting</vt:lpstr>
      <vt:lpstr>Curing</vt:lpstr>
      <vt:lpstr> Curing Ingredients </vt:lpstr>
      <vt:lpstr>Salt</vt:lpstr>
      <vt:lpstr> Sugar </vt:lpstr>
      <vt:lpstr> Nitrates and Nitrites </vt:lpstr>
      <vt:lpstr>PowerPoint Presentation</vt:lpstr>
      <vt:lpstr>PowerPoint Presentation</vt:lpstr>
      <vt:lpstr> Phosphates </vt:lpstr>
      <vt:lpstr> Ascorbic Acid/ Ascorbates </vt:lpstr>
      <vt:lpstr> Monosodium glutamate (MSG) </vt:lpstr>
      <vt:lpstr>Smoking</vt:lpstr>
      <vt:lpstr>Purpose of Smoking</vt:lpstr>
      <vt:lpstr>PowerPoint Presentation</vt:lpstr>
      <vt:lpstr>Types of fuel used</vt:lpstr>
      <vt:lpstr> Liquid smoke </vt:lpstr>
      <vt:lpstr>PowerPoint Presentation</vt:lpstr>
      <vt:lpstr>Chilling/Refrigeration</vt:lpstr>
      <vt:lpstr>PowerPoint Presentation</vt:lpstr>
      <vt:lpstr>Physical changes in chilled meat</vt:lpstr>
      <vt:lpstr>Cold shortening</vt:lpstr>
      <vt:lpstr>Freezing</vt:lpstr>
      <vt:lpstr>PowerPoint Presentation</vt:lpstr>
      <vt:lpstr>Slow Freezing Vs. Quick Freezing</vt:lpstr>
      <vt:lpstr>Types of freezing</vt:lpstr>
      <vt:lpstr>Types of freezer</vt:lpstr>
      <vt:lpstr>Undesirable changes in freezer storage of meat</vt:lpstr>
      <vt:lpstr>PowerPoint Presentation</vt:lpstr>
      <vt:lpstr>PowerPoint Presentation</vt:lpstr>
      <vt:lpstr>Canning</vt:lpstr>
      <vt:lpstr>Steps in canning</vt:lpstr>
      <vt:lpstr>PowerPoint Presentation</vt:lpstr>
      <vt:lpstr>Radiation preservation of meat</vt:lpstr>
      <vt:lpstr>PowerPoint Presentation</vt:lpstr>
      <vt:lpstr>PowerPoint Presentation</vt:lpstr>
      <vt:lpstr>Chemical preservation</vt:lpstr>
      <vt:lpstr>Preservation by use of antibiotics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Preservation of meat and poultry</dc:title>
  <dc:creator>ROHIT</dc:creator>
  <cp:lastModifiedBy>Rohit Kumar Jaiswal</cp:lastModifiedBy>
  <cp:revision>38</cp:revision>
  <dcterms:created xsi:type="dcterms:W3CDTF">2006-08-16T00:00:00Z</dcterms:created>
  <dcterms:modified xsi:type="dcterms:W3CDTF">2020-06-16T10:28:07Z</dcterms:modified>
</cp:coreProperties>
</file>