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fntdata" ContentType="application/x-fontdata"/>
  <Default Extension="jpg" ContentType="image/jp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>
  <p:sldMasterIdLst>
    <p:sldMasterId id="2147483648" r:id="rId1"/>
  </p:sldMasterIdLst>
  <p:sldIdLst>
    <p:sldId id="418" r:id="rId2"/>
    <p:sldId id="389" r:id="rId3"/>
    <p:sldId id="390" r:id="rId4"/>
    <p:sldId id="391" r:id="rId5"/>
    <p:sldId id="392" r:id="rId6"/>
    <p:sldId id="393" r:id="rId7"/>
    <p:sldId id="394" r:id="rId8"/>
    <p:sldId id="395" r:id="rId9"/>
    <p:sldId id="396" r:id="rId10"/>
    <p:sldId id="397" r:id="rId11"/>
    <p:sldId id="398" r:id="rId12"/>
    <p:sldId id="399" r:id="rId13"/>
    <p:sldId id="400" r:id="rId14"/>
    <p:sldId id="401" r:id="rId15"/>
    <p:sldId id="402" r:id="rId16"/>
    <p:sldId id="403" r:id="rId17"/>
    <p:sldId id="404" r:id="rId18"/>
    <p:sldId id="405" r:id="rId19"/>
    <p:sldId id="406" r:id="rId20"/>
    <p:sldId id="407" r:id="rId21"/>
    <p:sldId id="408" r:id="rId22"/>
    <p:sldId id="409" r:id="rId23"/>
    <p:sldId id="410" r:id="rId24"/>
    <p:sldId id="411" r:id="rId25"/>
    <p:sldId id="412" r:id="rId26"/>
    <p:sldId id="413" r:id="rId27"/>
    <p:sldId id="414" r:id="rId28"/>
    <p:sldId id="415" r:id="rId29"/>
    <p:sldId id="416" r:id="rId30"/>
    <p:sldId id="417" r:id="rId31"/>
  </p:sldIdLst>
  <p:sldSz cx="9144000" cy="6858000" type="screen4x3"/>
  <p:notesSz cx="9144000" cy="6858000"/>
  <p:embeddedFontLst>
    <p:embeddedFont>
      <p:font typeface="Calibri" pitchFamily="34" charset="0"/>
      <p:regular r:id="rId32"/>
      <p:bold r:id="rId33"/>
      <p:italic r:id="rId34"/>
      <p:boldItalic r:id="rId35"/>
    </p:embeddedFont>
  </p:embeddedFont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>
        <p:scale>
          <a:sx n="118" d="100"/>
          <a:sy n="118" d="100"/>
        </p:scale>
        <p:origin x="-1434" y="126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tableStyles" Target="tableStyle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font" Target="fonts/font3.fntdata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font" Target="fonts/font2.fntdata"/><Relationship Id="rId38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font" Target="fonts/font1.fntdata"/><Relationship Id="rId37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font" Target="fonts/font4.fntdata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ctrTitle"/>
          </p:nvPr>
        </p:nvSpPr>
        <p:spPr>
          <a:xfrm>
            <a:off x="496976" y="2005964"/>
            <a:ext cx="8150047" cy="1000125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3200" b="1" i="0">
                <a:solidFill>
                  <a:srgbClr val="006FC0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subTitle" idx="4"/>
          </p:nvPr>
        </p:nvSpPr>
        <p:spPr>
          <a:xfrm>
            <a:off x="460044" y="4588586"/>
            <a:ext cx="8223910" cy="100076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b="0" i="0">
                <a:solidFill>
                  <a:schemeClr val="tx1"/>
                </a:solidFill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6/14/2020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2600" b="1" i="0">
                <a:solidFill>
                  <a:srgbClr val="00AFEF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/>
        <p:txBody>
          <a:bodyPr lIns="0" tIns="0" rIns="0" bIns="0"/>
          <a:lstStyle>
            <a:lvl1pPr>
              <a:defRPr sz="2100" b="0" i="0">
                <a:solidFill>
                  <a:schemeClr val="tx1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6/14/2020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2600" b="1" i="0">
                <a:solidFill>
                  <a:srgbClr val="00AFEF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sz="half" idx="2"/>
          </p:nvPr>
        </p:nvSpPr>
        <p:spPr>
          <a:xfrm>
            <a:off x="457200" y="1577340"/>
            <a:ext cx="3977640" cy="452628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sz="half" idx="3"/>
          </p:nvPr>
        </p:nvSpPr>
        <p:spPr>
          <a:xfrm>
            <a:off x="4709160" y="1577340"/>
            <a:ext cx="3977640" cy="452628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6" name="Holder 6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6/14/2020</a:t>
            </a:fld>
            <a:endParaRPr lang="en-US"/>
          </a:p>
        </p:txBody>
      </p:sp>
      <p:sp>
        <p:nvSpPr>
          <p:cNvPr id="7" name="Holder 7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2600" b="1" i="0">
                <a:solidFill>
                  <a:srgbClr val="00AFEF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6/14/2020</a:t>
            </a:fld>
            <a:endParaRPr lang="en-US"/>
          </a:p>
        </p:txBody>
      </p:sp>
      <p:sp>
        <p:nvSpPr>
          <p:cNvPr id="5" name="Holder 5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6/14/2020</a:t>
            </a:fld>
            <a:endParaRPr lang="en-US"/>
          </a:p>
        </p:txBody>
      </p:sp>
      <p:sp>
        <p:nvSpPr>
          <p:cNvPr id="4" name="Holder 4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>
          <a:xfrm>
            <a:off x="2734817" y="427989"/>
            <a:ext cx="3674364" cy="421005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2600" b="1" i="0">
                <a:solidFill>
                  <a:srgbClr val="00AFEF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>
          <a:xfrm>
            <a:off x="527380" y="1091310"/>
            <a:ext cx="8089239" cy="316484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2100" b="0" i="0">
                <a:solidFill>
                  <a:schemeClr val="tx1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>
          <a:xfrm>
            <a:off x="3108960" y="6377940"/>
            <a:ext cx="292608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>
          <a:xfrm>
            <a:off x="457200" y="6377940"/>
            <a:ext cx="210312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6/14/2020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>
          <a:xfrm>
            <a:off x="6583680" y="6377940"/>
            <a:ext cx="210312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</p:sldLayoutIdLst>
  <p:txStyles>
    <p:titleStyle>
      <a:lvl1pPr>
        <a:defRPr>
          <a:latin typeface="+mj-lt"/>
          <a:ea typeface="+mj-ea"/>
          <a:cs typeface="+mj-cs"/>
        </a:defRPr>
      </a:lvl1pPr>
    </p:titleStyle>
    <p:body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bodyStyle>
    <p:other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5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5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5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7" Type="http://schemas.openxmlformats.org/officeDocument/2006/relationships/image" Target="../media/image11.png"/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10.jpg"/><Relationship Id="rId5" Type="http://schemas.openxmlformats.org/officeDocument/2006/relationships/image" Target="../media/image9.png"/><Relationship Id="rId4" Type="http://schemas.openxmlformats.org/officeDocument/2006/relationships/image" Target="../media/image8.jp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7" Type="http://schemas.openxmlformats.org/officeDocument/2006/relationships/image" Target="../media/image17.jp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16.jpg"/><Relationship Id="rId5" Type="http://schemas.openxmlformats.org/officeDocument/2006/relationships/image" Target="../media/image15.jpg"/><Relationship Id="rId4" Type="http://schemas.openxmlformats.org/officeDocument/2006/relationships/image" Target="../media/image14.pn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jpg"/><Relationship Id="rId1" Type="http://schemas.openxmlformats.org/officeDocument/2006/relationships/slideLayout" Target="../slideLayouts/slideLayout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838200" y="1828800"/>
            <a:ext cx="7086600" cy="2438399"/>
          </a:xfrm>
        </p:spPr>
        <p:txBody>
          <a:bodyPr>
            <a:noAutofit/>
          </a:bodyPr>
          <a:lstStyle/>
          <a:p>
            <a:pPr algn="just"/>
            <a:r>
              <a:rPr lang="en-IN" sz="2800" b="1" dirty="0" smtClean="0">
                <a:solidFill>
                  <a:schemeClr val="tx2"/>
                </a:solidFill>
                <a:latin typeface="Times New Roman" pitchFamily="18" charset="0"/>
                <a:cs typeface="Times New Roman" pitchFamily="18" charset="0"/>
              </a:rPr>
              <a:t>LPT 606: </a:t>
            </a:r>
            <a:r>
              <a:rPr lang="en-US" sz="2800" b="1" dirty="0" smtClean="0">
                <a:solidFill>
                  <a:schemeClr val="tx2"/>
                </a:solidFill>
                <a:latin typeface="Times New Roman" pitchFamily="18" charset="0"/>
                <a:cs typeface="Times New Roman" pitchFamily="18" charset="0"/>
              </a:rPr>
              <a:t>SLAUGHTER HOUSE BYPRODUCTS TECHNOLOGY (2+1)</a:t>
            </a:r>
            <a:r>
              <a:rPr lang="en-IN" sz="2800" b="1" dirty="0" smtClean="0">
                <a:solidFill>
                  <a:schemeClr val="tx2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br>
              <a:rPr lang="en-IN" sz="2800" b="1" dirty="0" smtClean="0">
                <a:solidFill>
                  <a:schemeClr val="tx2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en-IN" sz="2800" b="1" dirty="0" smtClean="0">
                <a:solidFill>
                  <a:schemeClr val="tx2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en-IN" sz="2800" b="1" dirty="0" smtClean="0">
                <a:solidFill>
                  <a:schemeClr val="tx2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en-IN" sz="2800" b="1" dirty="0" smtClean="0">
                <a:solidFill>
                  <a:schemeClr val="tx2"/>
                </a:solidFill>
                <a:latin typeface="Times New Roman" pitchFamily="18" charset="0"/>
                <a:cs typeface="Times New Roman" pitchFamily="18" charset="0"/>
              </a:rPr>
              <a:t>UNIT </a:t>
            </a:r>
            <a:r>
              <a:rPr lang="en-IN" sz="2800" b="1" dirty="0" smtClean="0">
                <a:solidFill>
                  <a:schemeClr val="tx2"/>
                </a:solidFill>
                <a:latin typeface="Times New Roman" pitchFamily="18" charset="0"/>
                <a:cs typeface="Times New Roman" pitchFamily="18" charset="0"/>
              </a:rPr>
              <a:t>III </a:t>
            </a:r>
            <a:r>
              <a:rPr lang="en-IN" sz="2800" b="1" dirty="0" smtClean="0">
                <a:solidFill>
                  <a:schemeClr val="tx2"/>
                </a:solidFill>
                <a:latin typeface="Times New Roman" pitchFamily="18" charset="0"/>
                <a:cs typeface="Times New Roman" pitchFamily="18" charset="0"/>
              </a:rPr>
              <a:t>– </a:t>
            </a:r>
            <a:r>
              <a:rPr lang="en-US" sz="2800" b="1" dirty="0">
                <a:solidFill>
                  <a:schemeClr val="tx2"/>
                </a:solidFill>
                <a:latin typeface="Times New Roman" pitchFamily="18" charset="0"/>
                <a:cs typeface="Times New Roman" pitchFamily="18" charset="0"/>
              </a:rPr>
              <a:t>Processing of hide and skin  for preparation of leather</a:t>
            </a:r>
            <a:endParaRPr lang="en-US" sz="2800" b="1" dirty="0">
              <a:solidFill>
                <a:schemeClr val="tx2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00750" y="168317"/>
            <a:ext cx="2857500" cy="150808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1"/>
            <a:ext cx="1447800" cy="15271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7" name="Subtitle 2"/>
          <p:cNvSpPr txBox="1">
            <a:spLocks/>
          </p:cNvSpPr>
          <p:nvPr/>
        </p:nvSpPr>
        <p:spPr>
          <a:xfrm>
            <a:off x="1349188" y="4724400"/>
            <a:ext cx="6858000" cy="1752600"/>
          </a:xfrm>
          <a:prstGeom prst="rect">
            <a:avLst/>
          </a:prstGeom>
        </p:spPr>
        <p:txBody>
          <a:bodyPr vert="horz" lIns="91440" tIns="45720" rIns="91440" bIns="45720" rtlCol="0">
            <a:normAutofit fontScale="55000" lnSpcReduction="20000"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IN" b="1" dirty="0" err="1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Dr.</a:t>
            </a:r>
            <a:r>
              <a:rPr lang="en-IN" b="1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R. K. </a:t>
            </a:r>
            <a:r>
              <a:rPr lang="en-IN" b="1" dirty="0" err="1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Jaiswal</a:t>
            </a:r>
            <a:endParaRPr lang="en-IN" b="1" dirty="0" smtClean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IN" dirty="0" err="1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Asstt</a:t>
            </a:r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. Prof.-cum-Jr. Scientist</a:t>
            </a:r>
          </a:p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Dept. of Livestock Products Technology</a:t>
            </a:r>
          </a:p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Bihar Veterinary College</a:t>
            </a:r>
          </a:p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Bihar Animal Sciences University</a:t>
            </a:r>
          </a:p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Patna-800014 (Bihar)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1150273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3551682" y="252425"/>
            <a:ext cx="2039620" cy="3917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dirty="0">
                <a:solidFill>
                  <a:srgbClr val="C00000"/>
                </a:solidFill>
              </a:rPr>
              <a:t>Hide and</a:t>
            </a:r>
            <a:r>
              <a:rPr sz="2400" spc="-125" dirty="0">
                <a:solidFill>
                  <a:srgbClr val="C00000"/>
                </a:solidFill>
              </a:rPr>
              <a:t> </a:t>
            </a:r>
            <a:r>
              <a:rPr sz="2400" dirty="0">
                <a:solidFill>
                  <a:srgbClr val="C00000"/>
                </a:solidFill>
              </a:rPr>
              <a:t>Skin</a:t>
            </a:r>
            <a:endParaRPr sz="2400"/>
          </a:p>
        </p:txBody>
      </p:sp>
      <p:sp>
        <p:nvSpPr>
          <p:cNvPr id="3" name="object 3"/>
          <p:cNvSpPr txBox="1"/>
          <p:nvPr/>
        </p:nvSpPr>
        <p:spPr>
          <a:xfrm>
            <a:off x="536244" y="981278"/>
            <a:ext cx="8075295" cy="5396865"/>
          </a:xfrm>
          <a:prstGeom prst="rect">
            <a:avLst/>
          </a:prstGeom>
        </p:spPr>
        <p:txBody>
          <a:bodyPr vert="horz" wrap="square" lIns="0" tIns="13970" rIns="0" bIns="0" rtlCol="0">
            <a:spAutoFit/>
          </a:bodyPr>
          <a:lstStyle/>
          <a:p>
            <a:pPr marL="353695" indent="-341630">
              <a:lnSpc>
                <a:spcPct val="100000"/>
              </a:lnSpc>
              <a:spcBef>
                <a:spcPts val="110"/>
              </a:spcBef>
              <a:buClr>
                <a:srgbClr val="C00000"/>
              </a:buClr>
              <a:buSzPct val="104545"/>
              <a:buFont typeface="Wingdings"/>
              <a:buChar char=""/>
              <a:tabLst>
                <a:tab pos="354330" algn="l"/>
              </a:tabLst>
            </a:pPr>
            <a:r>
              <a:rPr sz="2200" spc="-5" dirty="0">
                <a:latin typeface="Arial"/>
                <a:cs typeface="Arial"/>
              </a:rPr>
              <a:t>Animal hide contributes </a:t>
            </a:r>
            <a:r>
              <a:rPr sz="2200" spc="5" dirty="0">
                <a:latin typeface="Arial"/>
                <a:cs typeface="Arial"/>
              </a:rPr>
              <a:t>a </a:t>
            </a:r>
            <a:r>
              <a:rPr sz="2200" spc="-5" dirty="0">
                <a:latin typeface="Arial"/>
                <a:cs typeface="Arial"/>
              </a:rPr>
              <a:t>significance </a:t>
            </a:r>
            <a:r>
              <a:rPr sz="2200" dirty="0">
                <a:latin typeface="Arial"/>
                <a:cs typeface="Arial"/>
              </a:rPr>
              <a:t>proportion </a:t>
            </a:r>
            <a:r>
              <a:rPr sz="2200" spc="-35" dirty="0">
                <a:latin typeface="Arial"/>
                <a:cs typeface="Arial"/>
              </a:rPr>
              <a:t>4-11% </a:t>
            </a:r>
            <a:r>
              <a:rPr sz="2200" spc="-15" dirty="0">
                <a:latin typeface="Arial"/>
                <a:cs typeface="Arial"/>
              </a:rPr>
              <a:t>of</a:t>
            </a:r>
            <a:r>
              <a:rPr sz="2200" spc="250" dirty="0">
                <a:latin typeface="Arial"/>
                <a:cs typeface="Arial"/>
              </a:rPr>
              <a:t> </a:t>
            </a:r>
            <a:r>
              <a:rPr sz="2200" spc="-5" dirty="0">
                <a:latin typeface="Arial"/>
                <a:cs typeface="Arial"/>
              </a:rPr>
              <a:t>live</a:t>
            </a:r>
            <a:endParaRPr sz="22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25"/>
              </a:spcBef>
            </a:pPr>
            <a:r>
              <a:rPr sz="2200" dirty="0">
                <a:latin typeface="Arial"/>
                <a:cs typeface="Arial"/>
              </a:rPr>
              <a:t>animal </a:t>
            </a:r>
            <a:r>
              <a:rPr sz="2200" spc="-5" dirty="0">
                <a:latin typeface="Arial"/>
                <a:cs typeface="Arial"/>
              </a:rPr>
              <a:t>weight </a:t>
            </a:r>
            <a:r>
              <a:rPr sz="2200" dirty="0">
                <a:latin typeface="Arial"/>
                <a:cs typeface="Arial"/>
              </a:rPr>
              <a:t>and a </a:t>
            </a:r>
            <a:r>
              <a:rPr sz="2200" spc="-5" dirty="0">
                <a:latin typeface="Arial"/>
                <a:cs typeface="Arial"/>
              </a:rPr>
              <a:t>valuable </a:t>
            </a:r>
            <a:r>
              <a:rPr sz="2200" dirty="0">
                <a:latin typeface="Arial"/>
                <a:cs typeface="Arial"/>
              </a:rPr>
              <a:t>animal by</a:t>
            </a:r>
            <a:r>
              <a:rPr sz="2200" spc="25" dirty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products.</a:t>
            </a:r>
            <a:endParaRPr sz="22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50"/>
              </a:spcBef>
            </a:pPr>
            <a:endParaRPr sz="2250">
              <a:latin typeface="Arial"/>
              <a:cs typeface="Arial"/>
            </a:endParaRPr>
          </a:p>
          <a:p>
            <a:pPr marL="341630" indent="-329565">
              <a:lnSpc>
                <a:spcPct val="100000"/>
              </a:lnSpc>
              <a:spcBef>
                <a:spcPts val="5"/>
              </a:spcBef>
              <a:buClr>
                <a:srgbClr val="C00000"/>
              </a:buClr>
              <a:buFont typeface="Wingdings"/>
              <a:buChar char=""/>
              <a:tabLst>
                <a:tab pos="342265" algn="l"/>
              </a:tabLst>
            </a:pPr>
            <a:r>
              <a:rPr sz="2200" dirty="0">
                <a:latin typeface="Arial"/>
                <a:cs typeface="Arial"/>
              </a:rPr>
              <a:t>Cost of hide/skin can </a:t>
            </a:r>
            <a:r>
              <a:rPr sz="2200" spc="5" dirty="0">
                <a:latin typeface="Arial"/>
                <a:cs typeface="Arial"/>
              </a:rPr>
              <a:t>fetch </a:t>
            </a:r>
            <a:r>
              <a:rPr sz="2200" dirty="0">
                <a:latin typeface="Arial"/>
                <a:cs typeface="Arial"/>
              </a:rPr>
              <a:t>55-60% of byproduct</a:t>
            </a:r>
            <a:r>
              <a:rPr sz="2200" spc="-135" dirty="0">
                <a:latin typeface="Arial"/>
                <a:cs typeface="Arial"/>
              </a:rPr>
              <a:t> </a:t>
            </a:r>
            <a:r>
              <a:rPr sz="2200" spc="-5" dirty="0">
                <a:latin typeface="Arial"/>
                <a:cs typeface="Arial"/>
              </a:rPr>
              <a:t>value.</a:t>
            </a:r>
            <a:endParaRPr sz="22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50"/>
              </a:spcBef>
              <a:buChar char=""/>
            </a:pPr>
            <a:endParaRPr sz="2250">
              <a:latin typeface="Arial"/>
              <a:cs typeface="Arial"/>
            </a:endParaRPr>
          </a:p>
          <a:p>
            <a:pPr marL="341630" indent="-329565">
              <a:lnSpc>
                <a:spcPct val="100000"/>
              </a:lnSpc>
              <a:spcBef>
                <a:spcPts val="5"/>
              </a:spcBef>
              <a:buClr>
                <a:srgbClr val="C00000"/>
              </a:buClr>
              <a:buFont typeface="Wingdings"/>
              <a:buChar char=""/>
              <a:tabLst>
                <a:tab pos="342265" algn="l"/>
              </a:tabLst>
            </a:pPr>
            <a:r>
              <a:rPr sz="2200" spc="-5" dirty="0">
                <a:latin typeface="Arial"/>
                <a:cs typeface="Arial"/>
              </a:rPr>
              <a:t>“Skin”</a:t>
            </a:r>
            <a:r>
              <a:rPr sz="2200" spc="120" dirty="0">
                <a:latin typeface="Arial"/>
                <a:cs typeface="Arial"/>
              </a:rPr>
              <a:t> </a:t>
            </a:r>
            <a:r>
              <a:rPr sz="2200" spc="-5" dirty="0">
                <a:latin typeface="Arial"/>
                <a:cs typeface="Arial"/>
              </a:rPr>
              <a:t>term</a:t>
            </a:r>
            <a:r>
              <a:rPr sz="2200" spc="125" dirty="0">
                <a:latin typeface="Arial"/>
                <a:cs typeface="Arial"/>
              </a:rPr>
              <a:t> </a:t>
            </a:r>
            <a:r>
              <a:rPr sz="2200" spc="-5" dirty="0">
                <a:latin typeface="Arial"/>
                <a:cs typeface="Arial"/>
              </a:rPr>
              <a:t>is</a:t>
            </a:r>
            <a:r>
              <a:rPr sz="2200" spc="110" dirty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used</a:t>
            </a:r>
            <a:r>
              <a:rPr sz="2200" spc="85" dirty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for</a:t>
            </a:r>
            <a:r>
              <a:rPr sz="2200" spc="120" dirty="0">
                <a:latin typeface="Arial"/>
                <a:cs typeface="Arial"/>
              </a:rPr>
              <a:t> </a:t>
            </a:r>
            <a:r>
              <a:rPr sz="2200" spc="-5" dirty="0">
                <a:latin typeface="Arial"/>
                <a:cs typeface="Arial"/>
              </a:rPr>
              <a:t>small</a:t>
            </a:r>
            <a:r>
              <a:rPr sz="2200" spc="105" dirty="0">
                <a:latin typeface="Arial"/>
                <a:cs typeface="Arial"/>
              </a:rPr>
              <a:t> </a:t>
            </a:r>
            <a:r>
              <a:rPr sz="2200" spc="-5" dirty="0">
                <a:latin typeface="Arial"/>
                <a:cs typeface="Arial"/>
              </a:rPr>
              <a:t>hides,</a:t>
            </a:r>
            <a:r>
              <a:rPr sz="2200" spc="120" dirty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and</a:t>
            </a:r>
            <a:r>
              <a:rPr sz="2200" spc="110" dirty="0">
                <a:latin typeface="Arial"/>
                <a:cs typeface="Arial"/>
              </a:rPr>
              <a:t> </a:t>
            </a:r>
            <a:r>
              <a:rPr sz="2200" spc="-5" dirty="0">
                <a:latin typeface="Arial"/>
                <a:cs typeface="Arial"/>
              </a:rPr>
              <a:t>in</a:t>
            </a:r>
            <a:r>
              <a:rPr sz="2200" spc="105" dirty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cattle</a:t>
            </a:r>
            <a:r>
              <a:rPr sz="2200" spc="90" dirty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this</a:t>
            </a:r>
            <a:r>
              <a:rPr sz="2200" spc="110" dirty="0">
                <a:latin typeface="Arial"/>
                <a:cs typeface="Arial"/>
              </a:rPr>
              <a:t> </a:t>
            </a:r>
            <a:r>
              <a:rPr sz="2200" spc="-5" dirty="0">
                <a:latin typeface="Arial"/>
                <a:cs typeface="Arial"/>
              </a:rPr>
              <a:t>indicates</a:t>
            </a:r>
            <a:endParaRPr sz="22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</a:pPr>
            <a:r>
              <a:rPr sz="2200" spc="5" dirty="0">
                <a:latin typeface="Arial"/>
                <a:cs typeface="Arial"/>
              </a:rPr>
              <a:t>a </a:t>
            </a:r>
            <a:r>
              <a:rPr sz="2200" spc="-5" dirty="0">
                <a:latin typeface="Arial"/>
                <a:cs typeface="Arial"/>
              </a:rPr>
              <a:t>weight </a:t>
            </a:r>
            <a:r>
              <a:rPr sz="2200" dirty="0">
                <a:latin typeface="Arial"/>
                <a:cs typeface="Arial"/>
              </a:rPr>
              <a:t>of less than 13.62 </a:t>
            </a:r>
            <a:r>
              <a:rPr sz="2200" spc="15" dirty="0">
                <a:latin typeface="Arial"/>
                <a:cs typeface="Arial"/>
              </a:rPr>
              <a:t>kg </a:t>
            </a:r>
            <a:r>
              <a:rPr sz="2200" spc="10" dirty="0">
                <a:latin typeface="Arial"/>
                <a:cs typeface="Arial"/>
              </a:rPr>
              <a:t>after</a:t>
            </a:r>
            <a:r>
              <a:rPr sz="2200" spc="-114" dirty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curing.</a:t>
            </a:r>
            <a:endParaRPr sz="22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50"/>
              </a:spcBef>
            </a:pPr>
            <a:endParaRPr sz="225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5"/>
              </a:spcBef>
              <a:tabLst>
                <a:tab pos="847725" algn="l"/>
                <a:tab pos="1521460" algn="l"/>
                <a:tab pos="2726055" algn="l"/>
                <a:tab pos="3418204" algn="l"/>
                <a:tab pos="4046220" algn="l"/>
                <a:tab pos="4942205" algn="l"/>
                <a:tab pos="5698490" algn="l"/>
                <a:tab pos="6652895" algn="l"/>
                <a:tab pos="7515859" algn="l"/>
              </a:tabLst>
            </a:pPr>
            <a:r>
              <a:rPr sz="2200" b="1" spc="-10" dirty="0">
                <a:solidFill>
                  <a:srgbClr val="00AFEF"/>
                </a:solidFill>
                <a:latin typeface="Arial"/>
                <a:cs typeface="Arial"/>
              </a:rPr>
              <a:t>H</a:t>
            </a:r>
            <a:r>
              <a:rPr sz="2200" b="1" spc="5" dirty="0">
                <a:solidFill>
                  <a:srgbClr val="00AFEF"/>
                </a:solidFill>
                <a:latin typeface="Arial"/>
                <a:cs typeface="Arial"/>
              </a:rPr>
              <a:t>i</a:t>
            </a:r>
            <a:r>
              <a:rPr sz="2200" b="1" dirty="0">
                <a:solidFill>
                  <a:srgbClr val="00AFEF"/>
                </a:solidFill>
                <a:latin typeface="Arial"/>
                <a:cs typeface="Arial"/>
              </a:rPr>
              <a:t>d</a:t>
            </a:r>
            <a:r>
              <a:rPr sz="2200" b="1" spc="-10" dirty="0">
                <a:solidFill>
                  <a:srgbClr val="00AFEF"/>
                </a:solidFill>
                <a:latin typeface="Arial"/>
                <a:cs typeface="Arial"/>
              </a:rPr>
              <a:t>e</a:t>
            </a:r>
            <a:r>
              <a:rPr sz="2200" b="1" dirty="0">
                <a:solidFill>
                  <a:srgbClr val="00AFEF"/>
                </a:solidFill>
                <a:latin typeface="Arial"/>
                <a:cs typeface="Arial"/>
              </a:rPr>
              <a:t>:	</a:t>
            </a:r>
            <a:r>
              <a:rPr sz="2200" spc="-30" dirty="0">
                <a:latin typeface="Arial"/>
                <a:cs typeface="Arial"/>
              </a:rPr>
              <a:t>S</a:t>
            </a:r>
            <a:r>
              <a:rPr sz="2200" spc="20" dirty="0">
                <a:latin typeface="Arial"/>
                <a:cs typeface="Arial"/>
              </a:rPr>
              <a:t>k</a:t>
            </a:r>
            <a:r>
              <a:rPr sz="2200" spc="-15" dirty="0">
                <a:latin typeface="Arial"/>
                <a:cs typeface="Arial"/>
              </a:rPr>
              <a:t>i</a:t>
            </a:r>
            <a:r>
              <a:rPr sz="2200" dirty="0">
                <a:latin typeface="Arial"/>
                <a:cs typeface="Arial"/>
              </a:rPr>
              <a:t>n	o</a:t>
            </a:r>
            <a:r>
              <a:rPr sz="2200" spc="-10" dirty="0">
                <a:latin typeface="Arial"/>
                <a:cs typeface="Arial"/>
              </a:rPr>
              <a:t>b</a:t>
            </a:r>
            <a:r>
              <a:rPr sz="2200" spc="5" dirty="0">
                <a:latin typeface="Arial"/>
                <a:cs typeface="Arial"/>
              </a:rPr>
              <a:t>t</a:t>
            </a:r>
            <a:r>
              <a:rPr sz="2200" dirty="0">
                <a:latin typeface="Arial"/>
                <a:cs typeface="Arial"/>
              </a:rPr>
              <a:t>a</a:t>
            </a:r>
            <a:r>
              <a:rPr sz="2200" spc="-15" dirty="0">
                <a:latin typeface="Arial"/>
                <a:cs typeface="Arial"/>
              </a:rPr>
              <a:t>i</a:t>
            </a:r>
            <a:r>
              <a:rPr sz="2200" dirty="0">
                <a:latin typeface="Arial"/>
                <a:cs typeface="Arial"/>
              </a:rPr>
              <a:t>n</a:t>
            </a:r>
            <a:r>
              <a:rPr sz="2200" spc="-10" dirty="0">
                <a:latin typeface="Arial"/>
                <a:cs typeface="Arial"/>
              </a:rPr>
              <a:t>e</a:t>
            </a:r>
            <a:r>
              <a:rPr sz="2200" dirty="0">
                <a:latin typeface="Arial"/>
                <a:cs typeface="Arial"/>
              </a:rPr>
              <a:t>d	</a:t>
            </a:r>
            <a:r>
              <a:rPr sz="2200" spc="5" dirty="0">
                <a:latin typeface="Arial"/>
                <a:cs typeface="Arial"/>
              </a:rPr>
              <a:t>fr</a:t>
            </a:r>
            <a:r>
              <a:rPr sz="2200" spc="-30" dirty="0">
                <a:latin typeface="Arial"/>
                <a:cs typeface="Arial"/>
              </a:rPr>
              <a:t>o</a:t>
            </a:r>
            <a:r>
              <a:rPr sz="2200" spc="5" dirty="0">
                <a:latin typeface="Arial"/>
                <a:cs typeface="Arial"/>
              </a:rPr>
              <a:t>m</a:t>
            </a:r>
            <a:r>
              <a:rPr sz="2200" dirty="0">
                <a:latin typeface="Arial"/>
                <a:cs typeface="Arial"/>
              </a:rPr>
              <a:t>	</a:t>
            </a:r>
            <a:r>
              <a:rPr sz="2200" spc="5" dirty="0">
                <a:latin typeface="Arial"/>
                <a:cs typeface="Arial"/>
              </a:rPr>
              <a:t>f</a:t>
            </a:r>
            <a:r>
              <a:rPr sz="2200" dirty="0">
                <a:latin typeface="Arial"/>
                <a:cs typeface="Arial"/>
              </a:rPr>
              <a:t>u</a:t>
            </a:r>
            <a:r>
              <a:rPr sz="2200" spc="-15" dirty="0">
                <a:latin typeface="Arial"/>
                <a:cs typeface="Arial"/>
              </a:rPr>
              <a:t>ll</a:t>
            </a:r>
            <a:r>
              <a:rPr sz="2200" dirty="0">
                <a:latin typeface="Arial"/>
                <a:cs typeface="Arial"/>
              </a:rPr>
              <a:t>y	</a:t>
            </a:r>
            <a:r>
              <a:rPr sz="2200" spc="15" dirty="0">
                <a:latin typeface="Arial"/>
                <a:cs typeface="Arial"/>
              </a:rPr>
              <a:t>g</a:t>
            </a:r>
            <a:r>
              <a:rPr sz="2200" spc="5" dirty="0">
                <a:latin typeface="Arial"/>
                <a:cs typeface="Arial"/>
              </a:rPr>
              <a:t>r</a:t>
            </a:r>
            <a:r>
              <a:rPr sz="2200" dirty="0">
                <a:latin typeface="Arial"/>
                <a:cs typeface="Arial"/>
              </a:rPr>
              <a:t>o</a:t>
            </a:r>
            <a:r>
              <a:rPr sz="2200" spc="-35" dirty="0">
                <a:latin typeface="Arial"/>
                <a:cs typeface="Arial"/>
              </a:rPr>
              <a:t>w</a:t>
            </a:r>
            <a:r>
              <a:rPr sz="2200" dirty="0">
                <a:latin typeface="Arial"/>
                <a:cs typeface="Arial"/>
              </a:rPr>
              <a:t>n	</a:t>
            </a:r>
            <a:r>
              <a:rPr sz="2200" spc="-15" dirty="0">
                <a:latin typeface="Arial"/>
                <a:cs typeface="Arial"/>
              </a:rPr>
              <a:t>l</a:t>
            </a:r>
            <a:r>
              <a:rPr sz="2200" dirty="0">
                <a:latin typeface="Arial"/>
                <a:cs typeface="Arial"/>
              </a:rPr>
              <a:t>ar</a:t>
            </a:r>
            <a:r>
              <a:rPr sz="2200" spc="20" dirty="0">
                <a:latin typeface="Arial"/>
                <a:cs typeface="Arial"/>
              </a:rPr>
              <a:t>g</a:t>
            </a:r>
            <a:r>
              <a:rPr sz="2200" dirty="0">
                <a:latin typeface="Arial"/>
                <a:cs typeface="Arial"/>
              </a:rPr>
              <a:t>e	a</a:t>
            </a:r>
            <a:r>
              <a:rPr sz="2200" spc="-10" dirty="0">
                <a:latin typeface="Arial"/>
                <a:cs typeface="Arial"/>
              </a:rPr>
              <a:t>n</a:t>
            </a:r>
            <a:r>
              <a:rPr sz="2200" spc="-35" dirty="0">
                <a:latin typeface="Arial"/>
                <a:cs typeface="Arial"/>
              </a:rPr>
              <a:t>i</a:t>
            </a:r>
            <a:r>
              <a:rPr sz="2200" spc="10" dirty="0">
                <a:latin typeface="Arial"/>
                <a:cs typeface="Arial"/>
              </a:rPr>
              <a:t>m</a:t>
            </a:r>
            <a:r>
              <a:rPr sz="2200" dirty="0">
                <a:latin typeface="Arial"/>
                <a:cs typeface="Arial"/>
              </a:rPr>
              <a:t>al	</a:t>
            </a:r>
            <a:r>
              <a:rPr sz="2200" spc="5" dirty="0">
                <a:latin typeface="Arial"/>
                <a:cs typeface="Arial"/>
              </a:rPr>
              <a:t>(m</a:t>
            </a:r>
            <a:r>
              <a:rPr sz="2200" spc="-30" dirty="0">
                <a:latin typeface="Arial"/>
                <a:cs typeface="Arial"/>
              </a:rPr>
              <a:t>o</a:t>
            </a:r>
            <a:r>
              <a:rPr sz="2200" spc="5" dirty="0">
                <a:latin typeface="Arial"/>
                <a:cs typeface="Arial"/>
              </a:rPr>
              <a:t>r</a:t>
            </a:r>
            <a:r>
              <a:rPr sz="2200" dirty="0">
                <a:latin typeface="Arial"/>
                <a:cs typeface="Arial"/>
              </a:rPr>
              <a:t>e	</a:t>
            </a:r>
            <a:r>
              <a:rPr sz="2200" spc="5" dirty="0">
                <a:latin typeface="Arial"/>
                <a:cs typeface="Arial"/>
              </a:rPr>
              <a:t>t</a:t>
            </a:r>
            <a:r>
              <a:rPr sz="2200" dirty="0">
                <a:latin typeface="Arial"/>
                <a:cs typeface="Arial"/>
              </a:rPr>
              <a:t>h</a:t>
            </a:r>
            <a:r>
              <a:rPr sz="2200" spc="-10" dirty="0">
                <a:latin typeface="Arial"/>
                <a:cs typeface="Arial"/>
              </a:rPr>
              <a:t>a</a:t>
            </a:r>
            <a:r>
              <a:rPr sz="2200" dirty="0">
                <a:latin typeface="Arial"/>
                <a:cs typeface="Arial"/>
              </a:rPr>
              <a:t>n</a:t>
            </a:r>
            <a:endParaRPr sz="22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</a:pPr>
            <a:r>
              <a:rPr sz="2200" dirty="0">
                <a:latin typeface="Arial"/>
                <a:cs typeface="Arial"/>
              </a:rPr>
              <a:t>13.62 </a:t>
            </a:r>
            <a:r>
              <a:rPr sz="2200" spc="10" dirty="0">
                <a:latin typeface="Arial"/>
                <a:cs typeface="Arial"/>
              </a:rPr>
              <a:t>kg </a:t>
            </a:r>
            <a:r>
              <a:rPr sz="2200" spc="5" dirty="0">
                <a:latin typeface="Arial"/>
                <a:cs typeface="Arial"/>
              </a:rPr>
              <a:t>after</a:t>
            </a:r>
            <a:r>
              <a:rPr sz="2200" spc="-100" dirty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curing)</a:t>
            </a:r>
            <a:endParaRPr sz="2200">
              <a:latin typeface="Arial"/>
              <a:cs typeface="Arial"/>
            </a:endParaRPr>
          </a:p>
          <a:p>
            <a:pPr marL="1134110" indent="-207645">
              <a:lnSpc>
                <a:spcPct val="100000"/>
              </a:lnSpc>
              <a:buClr>
                <a:srgbClr val="03070D"/>
              </a:buClr>
              <a:buFont typeface="Wingdings"/>
              <a:buChar char=""/>
              <a:tabLst>
                <a:tab pos="1134745" algn="l"/>
              </a:tabLst>
            </a:pPr>
            <a:r>
              <a:rPr sz="2200" spc="5" dirty="0">
                <a:latin typeface="Arial"/>
                <a:cs typeface="Arial"/>
              </a:rPr>
              <a:t>Large</a:t>
            </a:r>
            <a:endParaRPr sz="2200">
              <a:latin typeface="Arial"/>
              <a:cs typeface="Arial"/>
            </a:endParaRPr>
          </a:p>
          <a:p>
            <a:pPr marL="1128395" indent="-201930">
              <a:lnSpc>
                <a:spcPct val="100000"/>
              </a:lnSpc>
              <a:spcBef>
                <a:spcPts val="5"/>
              </a:spcBef>
              <a:buClr>
                <a:srgbClr val="03070D"/>
              </a:buClr>
              <a:buFont typeface="Wingdings"/>
              <a:buChar char=""/>
              <a:tabLst>
                <a:tab pos="1129030" algn="l"/>
              </a:tabLst>
            </a:pPr>
            <a:r>
              <a:rPr sz="2200" dirty="0">
                <a:latin typeface="Arial"/>
                <a:cs typeface="Arial"/>
              </a:rPr>
              <a:t>Thick</a:t>
            </a:r>
            <a:endParaRPr sz="2200">
              <a:latin typeface="Arial"/>
              <a:cs typeface="Arial"/>
            </a:endParaRPr>
          </a:p>
          <a:p>
            <a:pPr marL="1134110" indent="-207645">
              <a:lnSpc>
                <a:spcPct val="100000"/>
              </a:lnSpc>
              <a:buClr>
                <a:srgbClr val="03070D"/>
              </a:buClr>
              <a:buFont typeface="Wingdings"/>
              <a:buChar char=""/>
              <a:tabLst>
                <a:tab pos="1134745" algn="l"/>
              </a:tabLst>
            </a:pPr>
            <a:r>
              <a:rPr sz="2200" spc="-10" dirty="0">
                <a:latin typeface="Arial"/>
                <a:cs typeface="Arial"/>
              </a:rPr>
              <a:t>Heavy</a:t>
            </a:r>
            <a:endParaRPr sz="22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</a:pPr>
            <a:r>
              <a:rPr sz="2200" b="1" dirty="0">
                <a:solidFill>
                  <a:srgbClr val="00AF50"/>
                </a:solidFill>
                <a:latin typeface="Arial"/>
                <a:cs typeface="Arial"/>
              </a:rPr>
              <a:t>Skin: </a:t>
            </a:r>
            <a:r>
              <a:rPr sz="2200" spc="5" dirty="0">
                <a:latin typeface="Arial"/>
                <a:cs typeface="Arial"/>
              </a:rPr>
              <a:t>Integral </a:t>
            </a:r>
            <a:r>
              <a:rPr sz="2200" dirty="0">
                <a:latin typeface="Arial"/>
                <a:cs typeface="Arial"/>
              </a:rPr>
              <a:t>body </a:t>
            </a:r>
            <a:r>
              <a:rPr sz="2200" spc="-5" dirty="0">
                <a:latin typeface="Arial"/>
                <a:cs typeface="Arial"/>
              </a:rPr>
              <a:t>covering </a:t>
            </a:r>
            <a:r>
              <a:rPr sz="2200" dirty="0">
                <a:latin typeface="Arial"/>
                <a:cs typeface="Arial"/>
              </a:rPr>
              <a:t>of sheep, </a:t>
            </a:r>
            <a:r>
              <a:rPr sz="2200" spc="5" dirty="0">
                <a:latin typeface="Arial"/>
                <a:cs typeface="Arial"/>
              </a:rPr>
              <a:t>goat, </a:t>
            </a:r>
            <a:r>
              <a:rPr sz="2200" spc="-5" dirty="0">
                <a:latin typeface="Arial"/>
                <a:cs typeface="Arial"/>
              </a:rPr>
              <a:t>pig </a:t>
            </a:r>
            <a:r>
              <a:rPr sz="2200" dirty="0">
                <a:latin typeface="Arial"/>
                <a:cs typeface="Arial"/>
              </a:rPr>
              <a:t>and </a:t>
            </a:r>
            <a:r>
              <a:rPr sz="2200" spc="-5" dirty="0">
                <a:latin typeface="Arial"/>
                <a:cs typeface="Arial"/>
              </a:rPr>
              <a:t>young</a:t>
            </a:r>
            <a:r>
              <a:rPr sz="2200" spc="-40" dirty="0">
                <a:latin typeface="Arial"/>
                <a:cs typeface="Arial"/>
              </a:rPr>
              <a:t> </a:t>
            </a:r>
            <a:r>
              <a:rPr sz="2200" spc="5" dirty="0">
                <a:latin typeface="Arial"/>
                <a:cs typeface="Arial"/>
              </a:rPr>
              <a:t>calf.</a:t>
            </a:r>
            <a:endParaRPr sz="22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55"/>
              </a:spcBef>
            </a:pPr>
            <a:endParaRPr sz="2250">
              <a:latin typeface="Arial"/>
              <a:cs typeface="Arial"/>
            </a:endParaRPr>
          </a:p>
          <a:p>
            <a:pPr marL="1056005" indent="-129539">
              <a:lnSpc>
                <a:spcPct val="100000"/>
              </a:lnSpc>
              <a:buClr>
                <a:srgbClr val="001F5F"/>
              </a:buClr>
              <a:buSzPct val="95454"/>
              <a:buFont typeface="Wingdings"/>
              <a:buChar char=""/>
              <a:tabLst>
                <a:tab pos="1056640" algn="l"/>
              </a:tabLst>
            </a:pPr>
            <a:r>
              <a:rPr sz="2200" spc="5" dirty="0">
                <a:latin typeface="Arial"/>
                <a:cs typeface="Arial"/>
              </a:rPr>
              <a:t>In </a:t>
            </a:r>
            <a:r>
              <a:rPr sz="2200" dirty="0">
                <a:latin typeface="Arial"/>
                <a:cs typeface="Arial"/>
              </a:rPr>
              <a:t>tannery </a:t>
            </a:r>
            <a:r>
              <a:rPr sz="2200" spc="-5" dirty="0">
                <a:latin typeface="Arial"/>
                <a:cs typeface="Arial"/>
              </a:rPr>
              <a:t>hide </a:t>
            </a:r>
            <a:r>
              <a:rPr sz="2200" dirty="0">
                <a:latin typeface="Arial"/>
                <a:cs typeface="Arial"/>
              </a:rPr>
              <a:t>and skin are converted into</a:t>
            </a:r>
            <a:r>
              <a:rPr sz="2200" spc="-65" dirty="0">
                <a:latin typeface="Arial"/>
                <a:cs typeface="Arial"/>
              </a:rPr>
              <a:t> </a:t>
            </a:r>
            <a:r>
              <a:rPr sz="2200" spc="-5" dirty="0">
                <a:latin typeface="Arial"/>
                <a:cs typeface="Arial"/>
              </a:rPr>
              <a:t>leather</a:t>
            </a:r>
            <a:endParaRPr sz="22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1600200" y="304800"/>
            <a:ext cx="5867400" cy="609600"/>
          </a:xfrm>
          <a:prstGeom prst="rect">
            <a:avLst/>
          </a:prstGeom>
          <a:noFill/>
        </p:spPr>
        <p:txBody>
          <a:bodyPr vert="horz" wrap="square" lIns="0" tIns="80010" rIns="0" bIns="0" rtlCol="0">
            <a:spAutoFit/>
          </a:bodyPr>
          <a:lstStyle/>
          <a:p>
            <a:pPr marL="571500">
              <a:lnSpc>
                <a:spcPct val="100000"/>
              </a:lnSpc>
              <a:spcBef>
                <a:spcPts val="630"/>
              </a:spcBef>
            </a:pPr>
            <a:r>
              <a:rPr sz="2800" dirty="0">
                <a:solidFill>
                  <a:srgbClr val="000000"/>
                </a:solidFill>
              </a:rPr>
              <a:t>Processing </a:t>
            </a:r>
            <a:r>
              <a:rPr sz="2800" spc="-5" dirty="0">
                <a:solidFill>
                  <a:srgbClr val="000000"/>
                </a:solidFill>
              </a:rPr>
              <a:t>of hide and</a:t>
            </a:r>
            <a:r>
              <a:rPr sz="2800" spc="-45" dirty="0">
                <a:solidFill>
                  <a:srgbClr val="000000"/>
                </a:solidFill>
              </a:rPr>
              <a:t> </a:t>
            </a:r>
            <a:r>
              <a:rPr sz="2800" spc="5" dirty="0">
                <a:solidFill>
                  <a:srgbClr val="000000"/>
                </a:solidFill>
              </a:rPr>
              <a:t>skin</a:t>
            </a:r>
            <a:endParaRPr sz="2800" dirty="0"/>
          </a:p>
        </p:txBody>
      </p:sp>
      <p:sp>
        <p:nvSpPr>
          <p:cNvPr id="3" name="object 3"/>
          <p:cNvSpPr txBox="1"/>
          <p:nvPr/>
        </p:nvSpPr>
        <p:spPr>
          <a:xfrm>
            <a:off x="536244" y="1167510"/>
            <a:ext cx="8079105" cy="4829810"/>
          </a:xfrm>
          <a:prstGeom prst="rect">
            <a:avLst/>
          </a:prstGeom>
        </p:spPr>
        <p:txBody>
          <a:bodyPr vert="horz" wrap="square" lIns="0" tIns="13970" rIns="0" bIns="0" rtlCol="0">
            <a:spAutoFit/>
          </a:bodyPr>
          <a:lstStyle/>
          <a:p>
            <a:pPr marL="356870" marR="5080" indent="-344805" algn="just">
              <a:lnSpc>
                <a:spcPct val="100000"/>
              </a:lnSpc>
              <a:spcBef>
                <a:spcPts val="11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100" spc="5" dirty="0">
                <a:latin typeface="Arial"/>
                <a:cs typeface="Arial"/>
              </a:rPr>
              <a:t>The </a:t>
            </a:r>
            <a:r>
              <a:rPr sz="2100" spc="-5" dirty="0">
                <a:latin typeface="Arial"/>
                <a:cs typeface="Arial"/>
              </a:rPr>
              <a:t>leather manufacturing </a:t>
            </a:r>
            <a:r>
              <a:rPr sz="2100" dirty="0">
                <a:latin typeface="Arial"/>
                <a:cs typeface="Arial"/>
              </a:rPr>
              <a:t>process </a:t>
            </a:r>
            <a:r>
              <a:rPr sz="2100" spc="5" dirty="0">
                <a:latin typeface="Arial"/>
                <a:cs typeface="Arial"/>
              </a:rPr>
              <a:t>is </a:t>
            </a:r>
            <a:r>
              <a:rPr sz="2100" spc="-10" dirty="0">
                <a:latin typeface="Arial"/>
                <a:cs typeface="Arial"/>
              </a:rPr>
              <a:t>divided </a:t>
            </a:r>
            <a:r>
              <a:rPr sz="2100" dirty="0">
                <a:latin typeface="Arial"/>
                <a:cs typeface="Arial"/>
              </a:rPr>
              <a:t>into </a:t>
            </a:r>
            <a:r>
              <a:rPr sz="2100" spc="5" dirty="0">
                <a:latin typeface="Arial"/>
                <a:cs typeface="Arial"/>
              </a:rPr>
              <a:t>3 </a:t>
            </a:r>
            <a:r>
              <a:rPr sz="2100" spc="-5" dirty="0">
                <a:latin typeface="Arial"/>
                <a:cs typeface="Arial"/>
              </a:rPr>
              <a:t>sub-  </a:t>
            </a:r>
            <a:r>
              <a:rPr sz="2100" spc="5" dirty="0">
                <a:latin typeface="Arial"/>
                <a:cs typeface="Arial"/>
              </a:rPr>
              <a:t>processes: </a:t>
            </a:r>
            <a:r>
              <a:rPr sz="2100" b="1" spc="5" dirty="0">
                <a:latin typeface="Arial"/>
                <a:cs typeface="Arial"/>
              </a:rPr>
              <a:t>Preparatory stages and </a:t>
            </a:r>
            <a:r>
              <a:rPr sz="2100" b="1" spc="-20" dirty="0">
                <a:latin typeface="Arial"/>
                <a:cs typeface="Arial"/>
              </a:rPr>
              <a:t>Tanning </a:t>
            </a:r>
            <a:r>
              <a:rPr sz="2100" b="1" spc="5" dirty="0">
                <a:latin typeface="Arial"/>
                <a:cs typeface="Arial"/>
              </a:rPr>
              <a:t>and</a:t>
            </a:r>
            <a:r>
              <a:rPr sz="2100" b="1" spc="-280" dirty="0">
                <a:latin typeface="Arial"/>
                <a:cs typeface="Arial"/>
              </a:rPr>
              <a:t> </a:t>
            </a:r>
            <a:r>
              <a:rPr sz="2100" b="1" spc="5" dirty="0">
                <a:latin typeface="Arial"/>
                <a:cs typeface="Arial"/>
              </a:rPr>
              <a:t>Crusting.</a:t>
            </a:r>
            <a:endParaRPr sz="2100">
              <a:latin typeface="Arial"/>
              <a:cs typeface="Arial"/>
            </a:endParaRPr>
          </a:p>
          <a:p>
            <a:pPr marL="356870" indent="-344805" algn="just">
              <a:lnSpc>
                <a:spcPct val="100000"/>
              </a:lnSpc>
              <a:spcBef>
                <a:spcPts val="50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100" spc="5" dirty="0">
                <a:latin typeface="Arial"/>
                <a:cs typeface="Arial"/>
              </a:rPr>
              <a:t>All </a:t>
            </a:r>
            <a:r>
              <a:rPr sz="2100" spc="-5" dirty="0">
                <a:latin typeface="Arial"/>
                <a:cs typeface="Arial"/>
              </a:rPr>
              <a:t>true </a:t>
            </a:r>
            <a:r>
              <a:rPr sz="2100" dirty="0">
                <a:latin typeface="Arial"/>
                <a:cs typeface="Arial"/>
              </a:rPr>
              <a:t>leathers will undergo these</a:t>
            </a:r>
            <a:r>
              <a:rPr sz="2100" spc="-155" dirty="0">
                <a:latin typeface="Arial"/>
                <a:cs typeface="Arial"/>
              </a:rPr>
              <a:t> </a:t>
            </a:r>
            <a:r>
              <a:rPr sz="2100" spc="-5" dirty="0">
                <a:latin typeface="Arial"/>
                <a:cs typeface="Arial"/>
              </a:rPr>
              <a:t>sub-processes.</a:t>
            </a:r>
            <a:endParaRPr sz="2100">
              <a:latin typeface="Arial"/>
              <a:cs typeface="Arial"/>
            </a:endParaRPr>
          </a:p>
          <a:p>
            <a:pPr marL="356870" marR="6350" indent="-344805" algn="just">
              <a:lnSpc>
                <a:spcPct val="100000"/>
              </a:lnSpc>
              <a:spcBef>
                <a:spcPts val="509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100" spc="5" dirty="0">
                <a:latin typeface="Arial"/>
                <a:cs typeface="Arial"/>
              </a:rPr>
              <a:t>A </a:t>
            </a:r>
            <a:r>
              <a:rPr sz="2100" spc="-5" dirty="0">
                <a:latin typeface="Arial"/>
                <a:cs typeface="Arial"/>
              </a:rPr>
              <a:t>further sub-process, surface coating </a:t>
            </a:r>
            <a:r>
              <a:rPr sz="2100" dirty="0">
                <a:latin typeface="Arial"/>
                <a:cs typeface="Arial"/>
              </a:rPr>
              <a:t>may </a:t>
            </a:r>
            <a:r>
              <a:rPr sz="2100" spc="5" dirty="0">
                <a:latin typeface="Arial"/>
                <a:cs typeface="Arial"/>
              </a:rPr>
              <a:t>be </a:t>
            </a:r>
            <a:r>
              <a:rPr sz="2100" spc="-5" dirty="0">
                <a:latin typeface="Arial"/>
                <a:cs typeface="Arial"/>
              </a:rPr>
              <a:t>added into </a:t>
            </a:r>
            <a:r>
              <a:rPr sz="2100" dirty="0">
                <a:latin typeface="Arial"/>
                <a:cs typeface="Arial"/>
              </a:rPr>
              <a:t>the  sequence.</a:t>
            </a:r>
            <a:endParaRPr sz="2100">
              <a:latin typeface="Arial"/>
              <a:cs typeface="Arial"/>
            </a:endParaRPr>
          </a:p>
          <a:p>
            <a:pPr marL="356870" marR="7620" indent="-344805" algn="just">
              <a:lnSpc>
                <a:spcPct val="100000"/>
              </a:lnSpc>
              <a:spcBef>
                <a:spcPts val="50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100" spc="5" dirty="0">
                <a:latin typeface="Arial"/>
                <a:cs typeface="Arial"/>
              </a:rPr>
              <a:t>The </a:t>
            </a:r>
            <a:r>
              <a:rPr sz="2100" dirty="0">
                <a:latin typeface="Arial"/>
                <a:cs typeface="Arial"/>
              </a:rPr>
              <a:t>list </a:t>
            </a:r>
            <a:r>
              <a:rPr sz="2100" spc="5" dirty="0">
                <a:latin typeface="Arial"/>
                <a:cs typeface="Arial"/>
              </a:rPr>
              <a:t>of </a:t>
            </a:r>
            <a:r>
              <a:rPr sz="2100" spc="-5" dirty="0">
                <a:latin typeface="Arial"/>
                <a:cs typeface="Arial"/>
              </a:rPr>
              <a:t>operations that </a:t>
            </a:r>
            <a:r>
              <a:rPr sz="2100" dirty="0">
                <a:latin typeface="Arial"/>
                <a:cs typeface="Arial"/>
              </a:rPr>
              <a:t>leathers </a:t>
            </a:r>
            <a:r>
              <a:rPr sz="2100" spc="-10" dirty="0">
                <a:latin typeface="Arial"/>
                <a:cs typeface="Arial"/>
              </a:rPr>
              <a:t>undergo </a:t>
            </a:r>
            <a:r>
              <a:rPr sz="2100" spc="-5" dirty="0">
                <a:latin typeface="Arial"/>
                <a:cs typeface="Arial"/>
              </a:rPr>
              <a:t>vary with </a:t>
            </a:r>
            <a:r>
              <a:rPr sz="2100" dirty="0">
                <a:latin typeface="Arial"/>
                <a:cs typeface="Arial"/>
              </a:rPr>
              <a:t>the </a:t>
            </a:r>
            <a:r>
              <a:rPr sz="2100" spc="-5" dirty="0">
                <a:latin typeface="Arial"/>
                <a:cs typeface="Arial"/>
              </a:rPr>
              <a:t>type </a:t>
            </a:r>
            <a:r>
              <a:rPr sz="2100" spc="5" dirty="0">
                <a:latin typeface="Arial"/>
                <a:cs typeface="Arial"/>
              </a:rPr>
              <a:t>of  </a:t>
            </a:r>
            <a:r>
              <a:rPr sz="2100" spc="-15" dirty="0">
                <a:latin typeface="Arial"/>
                <a:cs typeface="Arial"/>
              </a:rPr>
              <a:t>leather.</a:t>
            </a:r>
            <a:endParaRPr sz="2100">
              <a:latin typeface="Arial"/>
              <a:cs typeface="Arial"/>
            </a:endParaRPr>
          </a:p>
          <a:p>
            <a:pPr marL="356870" marR="6350" indent="-344805" algn="just">
              <a:lnSpc>
                <a:spcPct val="100000"/>
              </a:lnSpc>
              <a:spcBef>
                <a:spcPts val="50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100" spc="5" dirty="0">
                <a:latin typeface="Arial"/>
                <a:cs typeface="Arial"/>
              </a:rPr>
              <a:t>The </a:t>
            </a:r>
            <a:r>
              <a:rPr sz="2100" dirty="0">
                <a:latin typeface="Arial"/>
                <a:cs typeface="Arial"/>
              </a:rPr>
              <a:t>leather making </a:t>
            </a:r>
            <a:r>
              <a:rPr sz="2100" spc="-5" dirty="0">
                <a:latin typeface="Arial"/>
                <a:cs typeface="Arial"/>
              </a:rPr>
              <a:t>process </a:t>
            </a:r>
            <a:r>
              <a:rPr sz="2100" spc="5" dirty="0">
                <a:latin typeface="Arial"/>
                <a:cs typeface="Arial"/>
              </a:rPr>
              <a:t>is </a:t>
            </a:r>
            <a:r>
              <a:rPr sz="2100" spc="-5" dirty="0">
                <a:latin typeface="Arial"/>
                <a:cs typeface="Arial"/>
              </a:rPr>
              <a:t>in </a:t>
            </a:r>
            <a:r>
              <a:rPr sz="2100" spc="-10" dirty="0">
                <a:latin typeface="Arial"/>
                <a:cs typeface="Arial"/>
              </a:rPr>
              <a:t>general </a:t>
            </a:r>
            <a:r>
              <a:rPr sz="2100" spc="-5" dirty="0">
                <a:latin typeface="Arial"/>
                <a:cs typeface="Arial"/>
              </a:rPr>
              <a:t>restricted to </a:t>
            </a:r>
            <a:r>
              <a:rPr sz="2100" dirty="0">
                <a:latin typeface="Arial"/>
                <a:cs typeface="Arial"/>
              </a:rPr>
              <a:t>batch  </a:t>
            </a:r>
            <a:r>
              <a:rPr sz="2100" spc="-5" dirty="0">
                <a:latin typeface="Arial"/>
                <a:cs typeface="Arial"/>
              </a:rPr>
              <a:t>processing, </a:t>
            </a:r>
            <a:r>
              <a:rPr sz="2100" spc="5" dirty="0">
                <a:latin typeface="Arial"/>
                <a:cs typeface="Arial"/>
              </a:rPr>
              <a:t>but if </a:t>
            </a:r>
            <a:r>
              <a:rPr sz="2100" dirty="0">
                <a:latin typeface="Arial"/>
                <a:cs typeface="Arial"/>
              </a:rPr>
              <a:t>the </a:t>
            </a:r>
            <a:r>
              <a:rPr sz="2100" spc="-5" dirty="0">
                <a:latin typeface="Arial"/>
                <a:cs typeface="Arial"/>
              </a:rPr>
              <a:t>surface coating sub-process is </a:t>
            </a:r>
            <a:r>
              <a:rPr sz="2100" dirty="0">
                <a:latin typeface="Arial"/>
                <a:cs typeface="Arial"/>
              </a:rPr>
              <a:t>added </a:t>
            </a:r>
            <a:r>
              <a:rPr sz="2100" spc="-5" dirty="0">
                <a:latin typeface="Arial"/>
                <a:cs typeface="Arial"/>
              </a:rPr>
              <a:t>then  </a:t>
            </a:r>
            <a:r>
              <a:rPr sz="2100" spc="10" dirty="0">
                <a:latin typeface="Arial"/>
                <a:cs typeface="Arial"/>
              </a:rPr>
              <a:t>some </a:t>
            </a:r>
            <a:r>
              <a:rPr sz="2100" dirty="0">
                <a:latin typeface="Arial"/>
                <a:cs typeface="Arial"/>
              </a:rPr>
              <a:t>continuous </a:t>
            </a:r>
            <a:r>
              <a:rPr sz="2100" spc="5" dirty="0">
                <a:latin typeface="Arial"/>
                <a:cs typeface="Arial"/>
              </a:rPr>
              <a:t>processing can be</a:t>
            </a:r>
            <a:r>
              <a:rPr sz="2100" spc="-290" dirty="0">
                <a:latin typeface="Arial"/>
                <a:cs typeface="Arial"/>
              </a:rPr>
              <a:t> </a:t>
            </a:r>
            <a:r>
              <a:rPr sz="2100" spc="5" dirty="0">
                <a:latin typeface="Arial"/>
                <a:cs typeface="Arial"/>
              </a:rPr>
              <a:t>included.</a:t>
            </a:r>
            <a:endParaRPr sz="2100">
              <a:latin typeface="Arial"/>
              <a:cs typeface="Arial"/>
            </a:endParaRPr>
          </a:p>
          <a:p>
            <a:pPr marL="356870" marR="5715" indent="-344805" algn="just">
              <a:lnSpc>
                <a:spcPct val="100000"/>
              </a:lnSpc>
              <a:spcBef>
                <a:spcPts val="509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100" spc="5" dirty="0">
                <a:latin typeface="Arial"/>
                <a:cs typeface="Arial"/>
              </a:rPr>
              <a:t>The </a:t>
            </a:r>
            <a:r>
              <a:rPr sz="2100" spc="-5" dirty="0">
                <a:latin typeface="Arial"/>
                <a:cs typeface="Arial"/>
              </a:rPr>
              <a:t>operation </a:t>
            </a:r>
            <a:r>
              <a:rPr sz="2100" dirty="0">
                <a:latin typeface="Arial"/>
                <a:cs typeface="Arial"/>
              </a:rPr>
              <a:t>flow </a:t>
            </a:r>
            <a:r>
              <a:rPr sz="2100" spc="-5" dirty="0">
                <a:latin typeface="Arial"/>
                <a:cs typeface="Arial"/>
              </a:rPr>
              <a:t>has to </a:t>
            </a:r>
            <a:r>
              <a:rPr sz="2100" spc="-20" dirty="0">
                <a:latin typeface="Arial"/>
                <a:cs typeface="Arial"/>
              </a:rPr>
              <a:t>follow, </a:t>
            </a:r>
            <a:r>
              <a:rPr sz="2100" b="1" dirty="0">
                <a:solidFill>
                  <a:srgbClr val="00AF50"/>
                </a:solidFill>
                <a:latin typeface="Arial"/>
                <a:cs typeface="Arial"/>
              </a:rPr>
              <a:t>the preparatory </a:t>
            </a:r>
            <a:r>
              <a:rPr sz="2100" b="1" spc="10" dirty="0">
                <a:solidFill>
                  <a:srgbClr val="00AF50"/>
                </a:solidFill>
                <a:latin typeface="Arial"/>
                <a:cs typeface="Arial"/>
              </a:rPr>
              <a:t>→ </a:t>
            </a:r>
            <a:r>
              <a:rPr sz="2100" b="1" dirty="0">
                <a:solidFill>
                  <a:srgbClr val="00AF50"/>
                </a:solidFill>
                <a:latin typeface="Arial"/>
                <a:cs typeface="Arial"/>
              </a:rPr>
              <a:t>tanning </a:t>
            </a:r>
            <a:r>
              <a:rPr sz="2100" b="1" spc="10" dirty="0">
                <a:solidFill>
                  <a:srgbClr val="00AF50"/>
                </a:solidFill>
                <a:latin typeface="Arial"/>
                <a:cs typeface="Arial"/>
              </a:rPr>
              <a:t>→  </a:t>
            </a:r>
            <a:r>
              <a:rPr sz="2100" b="1" dirty="0">
                <a:solidFill>
                  <a:srgbClr val="00AF50"/>
                </a:solidFill>
                <a:latin typeface="Arial"/>
                <a:cs typeface="Arial"/>
              </a:rPr>
              <a:t>crusting </a:t>
            </a:r>
            <a:r>
              <a:rPr sz="2100" b="1" spc="10" dirty="0">
                <a:solidFill>
                  <a:srgbClr val="00AF50"/>
                </a:solidFill>
                <a:latin typeface="Arial"/>
                <a:cs typeface="Arial"/>
              </a:rPr>
              <a:t>→</a:t>
            </a:r>
            <a:r>
              <a:rPr sz="2100" b="1" spc="600" dirty="0">
                <a:solidFill>
                  <a:srgbClr val="00AF50"/>
                </a:solidFill>
                <a:latin typeface="Arial"/>
                <a:cs typeface="Arial"/>
              </a:rPr>
              <a:t> </a:t>
            </a:r>
            <a:r>
              <a:rPr sz="2100" b="1" dirty="0">
                <a:solidFill>
                  <a:srgbClr val="00AF50"/>
                </a:solidFill>
                <a:latin typeface="Arial"/>
                <a:cs typeface="Arial"/>
              </a:rPr>
              <a:t>surface coating </a:t>
            </a:r>
            <a:r>
              <a:rPr sz="2100" b="1" spc="-5" dirty="0">
                <a:solidFill>
                  <a:srgbClr val="00AF50"/>
                </a:solidFill>
                <a:latin typeface="Arial"/>
                <a:cs typeface="Arial"/>
              </a:rPr>
              <a:t>sub-process </a:t>
            </a:r>
            <a:r>
              <a:rPr sz="2100" spc="-5" dirty="0">
                <a:latin typeface="Arial"/>
                <a:cs typeface="Arial"/>
              </a:rPr>
              <a:t>order without  deviation, </a:t>
            </a:r>
            <a:r>
              <a:rPr sz="2100" spc="5" dirty="0">
                <a:latin typeface="Arial"/>
                <a:cs typeface="Arial"/>
              </a:rPr>
              <a:t>but </a:t>
            </a:r>
            <a:r>
              <a:rPr sz="2100" dirty="0">
                <a:latin typeface="Arial"/>
                <a:cs typeface="Arial"/>
              </a:rPr>
              <a:t>some </a:t>
            </a:r>
            <a:r>
              <a:rPr sz="2100" spc="-10" dirty="0">
                <a:latin typeface="Arial"/>
                <a:cs typeface="Arial"/>
              </a:rPr>
              <a:t>of </a:t>
            </a:r>
            <a:r>
              <a:rPr sz="2100" dirty="0">
                <a:latin typeface="Arial"/>
                <a:cs typeface="Arial"/>
              </a:rPr>
              <a:t>the </a:t>
            </a:r>
            <a:r>
              <a:rPr sz="2100" spc="-5" dirty="0">
                <a:latin typeface="Arial"/>
                <a:cs typeface="Arial"/>
              </a:rPr>
              <a:t>sub-processes </a:t>
            </a:r>
            <a:r>
              <a:rPr sz="2100" spc="5" dirty="0">
                <a:latin typeface="Arial"/>
                <a:cs typeface="Arial"/>
              </a:rPr>
              <a:t>can </a:t>
            </a:r>
            <a:r>
              <a:rPr sz="2100" spc="-5" dirty="0">
                <a:latin typeface="Arial"/>
                <a:cs typeface="Arial"/>
              </a:rPr>
              <a:t>be omitted to </a:t>
            </a:r>
            <a:r>
              <a:rPr sz="2100" dirty="0">
                <a:latin typeface="Arial"/>
                <a:cs typeface="Arial"/>
              </a:rPr>
              <a:t>make  certain leathers (or partially tanned/untanned</a:t>
            </a:r>
            <a:r>
              <a:rPr sz="2100" spc="-165" dirty="0">
                <a:latin typeface="Arial"/>
                <a:cs typeface="Arial"/>
              </a:rPr>
              <a:t> </a:t>
            </a:r>
            <a:r>
              <a:rPr sz="2100" spc="-5" dirty="0">
                <a:latin typeface="Arial"/>
                <a:cs typeface="Arial"/>
              </a:rPr>
              <a:t>products).</a:t>
            </a:r>
            <a:endParaRPr sz="21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383540" y="530098"/>
            <a:ext cx="8456295" cy="5818505"/>
          </a:xfrm>
          <a:prstGeom prst="rect">
            <a:avLst/>
          </a:prstGeom>
        </p:spPr>
        <p:txBody>
          <a:bodyPr vert="horz" wrap="square" lIns="0" tIns="11430" rIns="0" bIns="0" rtlCol="0">
            <a:spAutoFit/>
          </a:bodyPr>
          <a:lstStyle/>
          <a:p>
            <a:pPr marL="308610" indent="-296545">
              <a:lnSpc>
                <a:spcPct val="100000"/>
              </a:lnSpc>
              <a:spcBef>
                <a:spcPts val="90"/>
              </a:spcBef>
              <a:buClr>
                <a:srgbClr val="C00000"/>
              </a:buClr>
              <a:buFont typeface="Wingdings"/>
              <a:buChar char=""/>
              <a:tabLst>
                <a:tab pos="309245" algn="l"/>
              </a:tabLst>
            </a:pPr>
            <a:r>
              <a:rPr sz="2000" spc="-5" dirty="0">
                <a:latin typeface="Arial"/>
                <a:cs typeface="Arial"/>
              </a:rPr>
              <a:t>Processing </a:t>
            </a:r>
            <a:r>
              <a:rPr sz="2000" spc="-10" dirty="0">
                <a:latin typeface="Arial"/>
                <a:cs typeface="Arial"/>
              </a:rPr>
              <a:t>of </a:t>
            </a:r>
            <a:r>
              <a:rPr sz="2000" dirty="0">
                <a:latin typeface="Arial"/>
                <a:cs typeface="Arial"/>
              </a:rPr>
              <a:t>hide/skin </a:t>
            </a:r>
            <a:r>
              <a:rPr sz="2000" spc="-5" dirty="0">
                <a:latin typeface="Arial"/>
                <a:cs typeface="Arial"/>
              </a:rPr>
              <a:t>begins with </a:t>
            </a:r>
            <a:r>
              <a:rPr sz="2000" dirty="0">
                <a:latin typeface="Arial"/>
                <a:cs typeface="Arial"/>
              </a:rPr>
              <a:t>obtaining </a:t>
            </a:r>
            <a:r>
              <a:rPr sz="2000" spc="-10" dirty="0">
                <a:latin typeface="Arial"/>
                <a:cs typeface="Arial"/>
              </a:rPr>
              <a:t>an </a:t>
            </a:r>
            <a:r>
              <a:rPr sz="2000" dirty="0">
                <a:latin typeface="Arial"/>
                <a:cs typeface="Arial"/>
              </a:rPr>
              <a:t>animal skin, the</a:t>
            </a:r>
            <a:r>
              <a:rPr sz="2000" spc="500" dirty="0">
                <a:latin typeface="Arial"/>
                <a:cs typeface="Arial"/>
              </a:rPr>
              <a:t> </a:t>
            </a:r>
            <a:r>
              <a:rPr sz="2000" spc="5" dirty="0">
                <a:latin typeface="Arial"/>
                <a:cs typeface="Arial"/>
              </a:rPr>
              <a:t>animal</a:t>
            </a:r>
            <a:endParaRPr sz="20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5"/>
              </a:spcBef>
            </a:pPr>
            <a:r>
              <a:rPr sz="2000" spc="-10" dirty="0">
                <a:latin typeface="Arial"/>
                <a:cs typeface="Arial"/>
              </a:rPr>
              <a:t>is </a:t>
            </a:r>
            <a:r>
              <a:rPr sz="2000" spc="-5" dirty="0">
                <a:latin typeface="Arial"/>
                <a:cs typeface="Arial"/>
              </a:rPr>
              <a:t>killed </a:t>
            </a:r>
            <a:r>
              <a:rPr sz="2000" spc="-10" dirty="0">
                <a:latin typeface="Arial"/>
                <a:cs typeface="Arial"/>
              </a:rPr>
              <a:t>and </a:t>
            </a:r>
            <a:r>
              <a:rPr sz="2000" dirty="0">
                <a:latin typeface="Arial"/>
                <a:cs typeface="Arial"/>
              </a:rPr>
              <a:t>skinned before </a:t>
            </a:r>
            <a:r>
              <a:rPr sz="2000" spc="-5" dirty="0">
                <a:latin typeface="Arial"/>
                <a:cs typeface="Arial"/>
              </a:rPr>
              <a:t>the </a:t>
            </a:r>
            <a:r>
              <a:rPr sz="2000" spc="-10" dirty="0">
                <a:latin typeface="Arial"/>
                <a:cs typeface="Arial"/>
              </a:rPr>
              <a:t>body heat leaves </a:t>
            </a:r>
            <a:r>
              <a:rPr sz="2000" spc="-5" dirty="0">
                <a:latin typeface="Arial"/>
                <a:cs typeface="Arial"/>
              </a:rPr>
              <a:t>the</a:t>
            </a:r>
            <a:r>
              <a:rPr sz="2000" spc="135" dirty="0">
                <a:latin typeface="Arial"/>
                <a:cs typeface="Arial"/>
              </a:rPr>
              <a:t> </a:t>
            </a:r>
            <a:r>
              <a:rPr sz="2000" spc="-5" dirty="0">
                <a:latin typeface="Arial"/>
                <a:cs typeface="Arial"/>
              </a:rPr>
              <a:t>tissues.</a:t>
            </a:r>
            <a:endParaRPr sz="20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40"/>
              </a:spcBef>
            </a:pPr>
            <a:endParaRPr sz="2050">
              <a:latin typeface="Arial"/>
              <a:cs typeface="Arial"/>
            </a:endParaRPr>
          </a:p>
          <a:p>
            <a:pPr marL="302260" indent="-290195">
              <a:lnSpc>
                <a:spcPct val="100000"/>
              </a:lnSpc>
              <a:buClr>
                <a:srgbClr val="C00000"/>
              </a:buClr>
              <a:buFont typeface="Wingdings"/>
              <a:buChar char=""/>
              <a:tabLst>
                <a:tab pos="302895" algn="l"/>
                <a:tab pos="979169" algn="l"/>
                <a:tab pos="1582420" algn="l"/>
                <a:tab pos="2058670" algn="l"/>
                <a:tab pos="2817495" algn="l"/>
                <a:tab pos="3281045" algn="l"/>
                <a:tab pos="3829685" algn="l"/>
                <a:tab pos="4799330" algn="l"/>
                <a:tab pos="5220335" algn="l"/>
                <a:tab pos="5683885" algn="l"/>
                <a:tab pos="6909434" algn="l"/>
                <a:tab pos="7244715" algn="l"/>
                <a:tab pos="7894320" algn="l"/>
                <a:tab pos="8300084" algn="l"/>
              </a:tabLst>
            </a:pPr>
            <a:r>
              <a:rPr sz="2000" spc="25" dirty="0">
                <a:latin typeface="Arial"/>
                <a:cs typeface="Arial"/>
              </a:rPr>
              <a:t>T</a:t>
            </a:r>
            <a:r>
              <a:rPr sz="2000" spc="-5" dirty="0">
                <a:latin typeface="Arial"/>
                <a:cs typeface="Arial"/>
              </a:rPr>
              <a:t>h</a:t>
            </a:r>
            <a:r>
              <a:rPr sz="2000" spc="-20" dirty="0">
                <a:latin typeface="Arial"/>
                <a:cs typeface="Arial"/>
              </a:rPr>
              <a:t>i</a:t>
            </a:r>
            <a:r>
              <a:rPr sz="2000" spc="-5" dirty="0">
                <a:latin typeface="Arial"/>
                <a:cs typeface="Arial"/>
              </a:rPr>
              <a:t>s</a:t>
            </a:r>
            <a:r>
              <a:rPr sz="2000" dirty="0">
                <a:latin typeface="Arial"/>
                <a:cs typeface="Arial"/>
              </a:rPr>
              <a:t>	</a:t>
            </a:r>
            <a:r>
              <a:rPr sz="2000" spc="5" dirty="0">
                <a:latin typeface="Arial"/>
                <a:cs typeface="Arial"/>
              </a:rPr>
              <a:t>c</a:t>
            </a:r>
            <a:r>
              <a:rPr sz="2000" spc="-5" dirty="0">
                <a:latin typeface="Arial"/>
                <a:cs typeface="Arial"/>
              </a:rPr>
              <a:t>an</a:t>
            </a:r>
            <a:r>
              <a:rPr sz="2000" dirty="0">
                <a:latin typeface="Arial"/>
                <a:cs typeface="Arial"/>
              </a:rPr>
              <a:t>	</a:t>
            </a:r>
            <a:r>
              <a:rPr sz="2000" spc="-10" dirty="0">
                <a:latin typeface="Arial"/>
                <a:cs typeface="Arial"/>
              </a:rPr>
              <a:t>b</a:t>
            </a:r>
            <a:r>
              <a:rPr sz="2000" spc="-5" dirty="0">
                <a:latin typeface="Arial"/>
                <a:cs typeface="Arial"/>
              </a:rPr>
              <a:t>e</a:t>
            </a:r>
            <a:r>
              <a:rPr sz="2000" dirty="0">
                <a:latin typeface="Arial"/>
                <a:cs typeface="Arial"/>
              </a:rPr>
              <a:t>	</a:t>
            </a:r>
            <a:r>
              <a:rPr sz="2000" spc="-5" dirty="0">
                <a:latin typeface="Arial"/>
                <a:cs typeface="Arial"/>
              </a:rPr>
              <a:t>d</a:t>
            </a:r>
            <a:r>
              <a:rPr sz="2000" spc="10" dirty="0">
                <a:latin typeface="Arial"/>
                <a:cs typeface="Arial"/>
              </a:rPr>
              <a:t>o</a:t>
            </a:r>
            <a:r>
              <a:rPr sz="2000" spc="-5" dirty="0">
                <a:latin typeface="Arial"/>
                <a:cs typeface="Arial"/>
              </a:rPr>
              <a:t>ne</a:t>
            </a:r>
            <a:r>
              <a:rPr sz="2000" dirty="0">
                <a:latin typeface="Arial"/>
                <a:cs typeface="Arial"/>
              </a:rPr>
              <a:t>	</a:t>
            </a:r>
            <a:r>
              <a:rPr sz="2000" spc="40" dirty="0">
                <a:latin typeface="Arial"/>
                <a:cs typeface="Arial"/>
              </a:rPr>
              <a:t>b</a:t>
            </a:r>
            <a:r>
              <a:rPr sz="2000" spc="-5" dirty="0">
                <a:latin typeface="Arial"/>
                <a:cs typeface="Arial"/>
              </a:rPr>
              <a:t>y</a:t>
            </a:r>
            <a:r>
              <a:rPr sz="2000" dirty="0">
                <a:latin typeface="Arial"/>
                <a:cs typeface="Arial"/>
              </a:rPr>
              <a:t>	</a:t>
            </a:r>
            <a:r>
              <a:rPr sz="2000" spc="15" dirty="0">
                <a:latin typeface="Arial"/>
                <a:cs typeface="Arial"/>
              </a:rPr>
              <a:t>t</a:t>
            </a:r>
            <a:r>
              <a:rPr sz="2000" spc="-5" dirty="0">
                <a:latin typeface="Arial"/>
                <a:cs typeface="Arial"/>
              </a:rPr>
              <a:t>he</a:t>
            </a:r>
            <a:r>
              <a:rPr sz="2000" dirty="0">
                <a:latin typeface="Arial"/>
                <a:cs typeface="Arial"/>
              </a:rPr>
              <a:t>	</a:t>
            </a:r>
            <a:r>
              <a:rPr sz="2000" spc="-5" dirty="0">
                <a:latin typeface="Arial"/>
                <a:cs typeface="Arial"/>
              </a:rPr>
              <a:t>ta</a:t>
            </a:r>
            <a:r>
              <a:rPr sz="2000" spc="10" dirty="0">
                <a:latin typeface="Arial"/>
                <a:cs typeface="Arial"/>
              </a:rPr>
              <a:t>n</a:t>
            </a:r>
            <a:r>
              <a:rPr sz="2000" spc="-5" dirty="0">
                <a:latin typeface="Arial"/>
                <a:cs typeface="Arial"/>
              </a:rPr>
              <a:t>ne</a:t>
            </a:r>
            <a:r>
              <a:rPr sz="2000" spc="-120" dirty="0">
                <a:latin typeface="Arial"/>
                <a:cs typeface="Arial"/>
              </a:rPr>
              <a:t>r</a:t>
            </a:r>
            <a:r>
              <a:rPr sz="2000" spc="-5" dirty="0">
                <a:latin typeface="Arial"/>
                <a:cs typeface="Arial"/>
              </a:rPr>
              <a:t>,</a:t>
            </a:r>
            <a:r>
              <a:rPr sz="2000" dirty="0">
                <a:latin typeface="Arial"/>
                <a:cs typeface="Arial"/>
              </a:rPr>
              <a:t>	</a:t>
            </a:r>
            <a:r>
              <a:rPr sz="2000" spc="-10" dirty="0">
                <a:latin typeface="Arial"/>
                <a:cs typeface="Arial"/>
              </a:rPr>
              <a:t>o</a:t>
            </a:r>
            <a:r>
              <a:rPr sz="2000" spc="-5" dirty="0">
                <a:latin typeface="Arial"/>
                <a:cs typeface="Arial"/>
              </a:rPr>
              <a:t>r</a:t>
            </a:r>
            <a:r>
              <a:rPr sz="2000" dirty="0">
                <a:latin typeface="Arial"/>
                <a:cs typeface="Arial"/>
              </a:rPr>
              <a:t>	</a:t>
            </a:r>
            <a:r>
              <a:rPr sz="2000" spc="15" dirty="0">
                <a:latin typeface="Arial"/>
                <a:cs typeface="Arial"/>
              </a:rPr>
              <a:t>b</a:t>
            </a:r>
            <a:r>
              <a:rPr sz="2000" spc="-5" dirty="0">
                <a:latin typeface="Arial"/>
                <a:cs typeface="Arial"/>
              </a:rPr>
              <a:t>y</a:t>
            </a:r>
            <a:r>
              <a:rPr sz="2000" dirty="0">
                <a:latin typeface="Arial"/>
                <a:cs typeface="Arial"/>
              </a:rPr>
              <a:t>	</a:t>
            </a:r>
            <a:r>
              <a:rPr sz="2000" spc="-5" dirty="0">
                <a:latin typeface="Arial"/>
                <a:cs typeface="Arial"/>
              </a:rPr>
              <a:t>obt</a:t>
            </a:r>
            <a:r>
              <a:rPr sz="2000" spc="10" dirty="0">
                <a:latin typeface="Arial"/>
                <a:cs typeface="Arial"/>
              </a:rPr>
              <a:t>a</a:t>
            </a:r>
            <a:r>
              <a:rPr sz="2000" spc="-15" dirty="0">
                <a:latin typeface="Arial"/>
                <a:cs typeface="Arial"/>
              </a:rPr>
              <a:t>i</a:t>
            </a:r>
            <a:r>
              <a:rPr sz="2000" spc="10" dirty="0">
                <a:latin typeface="Arial"/>
                <a:cs typeface="Arial"/>
              </a:rPr>
              <a:t>n</a:t>
            </a:r>
            <a:r>
              <a:rPr sz="2000" spc="5" dirty="0">
                <a:latin typeface="Arial"/>
                <a:cs typeface="Arial"/>
              </a:rPr>
              <a:t>i</a:t>
            </a:r>
            <a:r>
              <a:rPr sz="2000" spc="-5" dirty="0">
                <a:latin typeface="Arial"/>
                <a:cs typeface="Arial"/>
              </a:rPr>
              <a:t>ng</a:t>
            </a:r>
            <a:r>
              <a:rPr sz="2000" dirty="0">
                <a:latin typeface="Arial"/>
                <a:cs typeface="Arial"/>
              </a:rPr>
              <a:t>	</a:t>
            </a:r>
            <a:r>
              <a:rPr sz="2000" spc="-5" dirty="0">
                <a:latin typeface="Arial"/>
                <a:cs typeface="Arial"/>
              </a:rPr>
              <a:t>a</a:t>
            </a:r>
            <a:r>
              <a:rPr sz="2000" dirty="0">
                <a:latin typeface="Arial"/>
                <a:cs typeface="Arial"/>
              </a:rPr>
              <a:t>	</a:t>
            </a:r>
            <a:r>
              <a:rPr sz="2000" spc="5" dirty="0">
                <a:latin typeface="Arial"/>
                <a:cs typeface="Arial"/>
              </a:rPr>
              <a:t>s</a:t>
            </a:r>
            <a:r>
              <a:rPr sz="2000" spc="30" dirty="0">
                <a:latin typeface="Arial"/>
                <a:cs typeface="Arial"/>
              </a:rPr>
              <a:t>k</a:t>
            </a:r>
            <a:r>
              <a:rPr sz="2000" spc="-15" dirty="0">
                <a:latin typeface="Arial"/>
                <a:cs typeface="Arial"/>
              </a:rPr>
              <a:t>i</a:t>
            </a:r>
            <a:r>
              <a:rPr sz="2000" spc="-5" dirty="0">
                <a:latin typeface="Arial"/>
                <a:cs typeface="Arial"/>
              </a:rPr>
              <a:t>n</a:t>
            </a:r>
            <a:r>
              <a:rPr sz="2000" dirty="0">
                <a:latin typeface="Arial"/>
                <a:cs typeface="Arial"/>
              </a:rPr>
              <a:t>	</a:t>
            </a:r>
            <a:r>
              <a:rPr sz="2000" spc="-10" dirty="0">
                <a:latin typeface="Arial"/>
                <a:cs typeface="Arial"/>
              </a:rPr>
              <a:t>a</a:t>
            </a:r>
            <a:r>
              <a:rPr sz="2000" spc="-5" dirty="0">
                <a:latin typeface="Arial"/>
                <a:cs typeface="Arial"/>
              </a:rPr>
              <a:t>t</a:t>
            </a:r>
            <a:r>
              <a:rPr sz="2000" dirty="0">
                <a:latin typeface="Arial"/>
                <a:cs typeface="Arial"/>
              </a:rPr>
              <a:t>	</a:t>
            </a:r>
            <a:r>
              <a:rPr sz="2000" spc="-5" dirty="0">
                <a:latin typeface="Arial"/>
                <a:cs typeface="Arial"/>
              </a:rPr>
              <a:t>a</a:t>
            </a:r>
            <a:endParaRPr sz="20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5"/>
              </a:spcBef>
            </a:pPr>
            <a:r>
              <a:rPr sz="2000" spc="-5" dirty="0">
                <a:latin typeface="Arial"/>
                <a:cs typeface="Arial"/>
              </a:rPr>
              <a:t>slaughterhouse, </a:t>
            </a:r>
            <a:r>
              <a:rPr sz="2000" spc="10" dirty="0">
                <a:latin typeface="Arial"/>
                <a:cs typeface="Arial"/>
              </a:rPr>
              <a:t>farm, </a:t>
            </a:r>
            <a:r>
              <a:rPr sz="2000" spc="-10" dirty="0">
                <a:latin typeface="Arial"/>
                <a:cs typeface="Arial"/>
              </a:rPr>
              <a:t>or </a:t>
            </a:r>
            <a:r>
              <a:rPr sz="2000" spc="-5" dirty="0">
                <a:latin typeface="Arial"/>
                <a:cs typeface="Arial"/>
              </a:rPr>
              <a:t>local </a:t>
            </a:r>
            <a:r>
              <a:rPr sz="2000" dirty="0">
                <a:latin typeface="Arial"/>
                <a:cs typeface="Arial"/>
              </a:rPr>
              <a:t>fur</a:t>
            </a:r>
            <a:r>
              <a:rPr sz="2000" spc="-60" dirty="0">
                <a:latin typeface="Arial"/>
                <a:cs typeface="Arial"/>
              </a:rPr>
              <a:t> </a:t>
            </a:r>
            <a:r>
              <a:rPr sz="2000" spc="-25" dirty="0">
                <a:latin typeface="Arial"/>
                <a:cs typeface="Arial"/>
              </a:rPr>
              <a:t>trader.</a:t>
            </a:r>
            <a:endParaRPr sz="20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45"/>
              </a:spcBef>
            </a:pPr>
            <a:endParaRPr sz="2050">
              <a:latin typeface="Arial"/>
              <a:cs typeface="Arial"/>
            </a:endParaRPr>
          </a:p>
          <a:p>
            <a:pPr marL="308610" indent="-296545">
              <a:lnSpc>
                <a:spcPct val="100000"/>
              </a:lnSpc>
              <a:buClr>
                <a:srgbClr val="C00000"/>
              </a:buClr>
              <a:buFont typeface="Wingdings"/>
              <a:buChar char=""/>
              <a:tabLst>
                <a:tab pos="309245" algn="l"/>
                <a:tab pos="1512570" algn="l"/>
                <a:tab pos="2805430" algn="l"/>
                <a:tab pos="3150235" algn="l"/>
                <a:tab pos="4000500" algn="l"/>
                <a:tab pos="5019040" algn="l"/>
                <a:tab pos="6308725" algn="l"/>
                <a:tab pos="6708140" algn="l"/>
                <a:tab pos="7552690" algn="l"/>
              </a:tabLst>
            </a:pPr>
            <a:r>
              <a:rPr sz="2000" b="1" spc="-5" dirty="0">
                <a:solidFill>
                  <a:srgbClr val="E36C09"/>
                </a:solidFill>
                <a:latin typeface="Arial"/>
                <a:cs typeface="Arial"/>
              </a:rPr>
              <a:t>Skinning	</a:t>
            </a:r>
            <a:r>
              <a:rPr sz="2000" b="1" dirty="0">
                <a:solidFill>
                  <a:srgbClr val="E36C09"/>
                </a:solidFill>
                <a:latin typeface="Arial"/>
                <a:cs typeface="Arial"/>
              </a:rPr>
              <a:t>operation	</a:t>
            </a:r>
            <a:r>
              <a:rPr sz="2000" b="1" spc="-5" dirty="0">
                <a:solidFill>
                  <a:srgbClr val="E36C09"/>
                </a:solidFill>
                <a:latin typeface="Arial"/>
                <a:cs typeface="Arial"/>
              </a:rPr>
              <a:t>is	called	</a:t>
            </a:r>
            <a:r>
              <a:rPr sz="2000" b="1" spc="-10" dirty="0">
                <a:solidFill>
                  <a:srgbClr val="E36C09"/>
                </a:solidFill>
                <a:latin typeface="Arial"/>
                <a:cs typeface="Arial"/>
              </a:rPr>
              <a:t>flaying</a:t>
            </a:r>
            <a:r>
              <a:rPr sz="2000" spc="-10" dirty="0">
                <a:latin typeface="Arial"/>
                <a:cs typeface="Arial"/>
              </a:rPr>
              <a:t>,	</a:t>
            </a:r>
            <a:r>
              <a:rPr sz="2000" dirty="0">
                <a:latin typeface="Arial"/>
                <a:cs typeface="Arial"/>
              </a:rPr>
              <a:t>performed	</a:t>
            </a:r>
            <a:r>
              <a:rPr sz="2000" spc="5" dirty="0">
                <a:latin typeface="Arial"/>
                <a:cs typeface="Arial"/>
              </a:rPr>
              <a:t>by	</a:t>
            </a:r>
            <a:r>
              <a:rPr sz="2000" dirty="0">
                <a:latin typeface="Arial"/>
                <a:cs typeface="Arial"/>
              </a:rPr>
              <a:t>skilled	</a:t>
            </a:r>
            <a:r>
              <a:rPr sz="2000" spc="-5" dirty="0">
                <a:latin typeface="Arial"/>
                <a:cs typeface="Arial"/>
              </a:rPr>
              <a:t>workers</a:t>
            </a:r>
            <a:endParaRPr sz="20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</a:pPr>
            <a:r>
              <a:rPr sz="2000" spc="-10" dirty="0">
                <a:latin typeface="Arial"/>
                <a:cs typeface="Arial"/>
              </a:rPr>
              <a:t>following </a:t>
            </a:r>
            <a:r>
              <a:rPr sz="2000" spc="-5" dirty="0">
                <a:latin typeface="Arial"/>
                <a:cs typeface="Arial"/>
              </a:rPr>
              <a:t>a uniform</a:t>
            </a:r>
            <a:r>
              <a:rPr sz="2000" spc="90" dirty="0">
                <a:latin typeface="Arial"/>
                <a:cs typeface="Arial"/>
              </a:rPr>
              <a:t> </a:t>
            </a:r>
            <a:r>
              <a:rPr sz="2000" spc="-5" dirty="0">
                <a:latin typeface="Arial"/>
                <a:cs typeface="Arial"/>
              </a:rPr>
              <a:t>pattern.</a:t>
            </a:r>
            <a:endParaRPr sz="20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45"/>
              </a:spcBef>
            </a:pPr>
            <a:endParaRPr sz="2050">
              <a:latin typeface="Arial"/>
              <a:cs typeface="Arial"/>
            </a:endParaRPr>
          </a:p>
          <a:p>
            <a:pPr marL="469900" marR="5715" lvl="1">
              <a:lnSpc>
                <a:spcPct val="100000"/>
              </a:lnSpc>
              <a:buClr>
                <a:srgbClr val="C00000"/>
              </a:buClr>
              <a:buFont typeface="Wingdings"/>
              <a:buChar char=""/>
              <a:tabLst>
                <a:tab pos="766445" algn="l"/>
                <a:tab pos="1558290" algn="l"/>
              </a:tabLst>
            </a:pPr>
            <a:r>
              <a:rPr sz="2000" spc="-10" dirty="0">
                <a:latin typeface="Arial"/>
                <a:cs typeface="Arial"/>
              </a:rPr>
              <a:t>Done	</a:t>
            </a:r>
            <a:r>
              <a:rPr sz="2000" spc="5" dirty="0">
                <a:latin typeface="Arial"/>
                <a:cs typeface="Arial"/>
              </a:rPr>
              <a:t>on </a:t>
            </a:r>
            <a:r>
              <a:rPr sz="2000" spc="-5" dirty="0">
                <a:latin typeface="Arial"/>
                <a:cs typeface="Arial"/>
              </a:rPr>
              <a:t>pritch plate: Steel </a:t>
            </a:r>
            <a:r>
              <a:rPr sz="2000" dirty="0">
                <a:latin typeface="Arial"/>
                <a:cs typeface="Arial"/>
              </a:rPr>
              <a:t>plate (diameter </a:t>
            </a:r>
            <a:r>
              <a:rPr sz="2000" spc="-10" dirty="0">
                <a:latin typeface="Arial"/>
                <a:cs typeface="Arial"/>
              </a:rPr>
              <a:t>20 </a:t>
            </a:r>
            <a:r>
              <a:rPr sz="2000" spc="5" dirty="0">
                <a:latin typeface="Arial"/>
                <a:cs typeface="Arial"/>
              </a:rPr>
              <a:t>cm, </a:t>
            </a:r>
            <a:r>
              <a:rPr sz="2000" spc="-10" dirty="0">
                <a:latin typeface="Arial"/>
                <a:cs typeface="Arial"/>
              </a:rPr>
              <a:t>120 </a:t>
            </a:r>
            <a:r>
              <a:rPr sz="2000" spc="-5" dirty="0">
                <a:latin typeface="Arial"/>
                <a:cs typeface="Arial"/>
              </a:rPr>
              <a:t>cm length,  </a:t>
            </a:r>
            <a:r>
              <a:rPr sz="2000" spc="-10" dirty="0">
                <a:latin typeface="Arial"/>
                <a:cs typeface="Arial"/>
              </a:rPr>
              <a:t>60 </a:t>
            </a:r>
            <a:r>
              <a:rPr sz="2000" spc="-5" dirty="0">
                <a:latin typeface="Arial"/>
                <a:cs typeface="Arial"/>
              </a:rPr>
              <a:t>cm </a:t>
            </a:r>
            <a:r>
              <a:rPr sz="2000" spc="-10" dirty="0">
                <a:latin typeface="Arial"/>
                <a:cs typeface="Arial"/>
              </a:rPr>
              <a:t>width), </a:t>
            </a:r>
            <a:r>
              <a:rPr sz="2000" spc="-5" dirty="0">
                <a:latin typeface="Arial"/>
                <a:cs typeface="Arial"/>
              </a:rPr>
              <a:t>Anchored </a:t>
            </a:r>
            <a:r>
              <a:rPr sz="2000" spc="-15" dirty="0">
                <a:latin typeface="Arial"/>
                <a:cs typeface="Arial"/>
              </a:rPr>
              <a:t>with </a:t>
            </a:r>
            <a:r>
              <a:rPr sz="2000" spc="-10" dirty="0">
                <a:latin typeface="Arial"/>
                <a:cs typeface="Arial"/>
              </a:rPr>
              <a:t>bolt </a:t>
            </a:r>
            <a:r>
              <a:rPr sz="2000" spc="-5" dirty="0">
                <a:latin typeface="Arial"/>
                <a:cs typeface="Arial"/>
              </a:rPr>
              <a:t>to</a:t>
            </a:r>
            <a:r>
              <a:rPr sz="2000" spc="40" dirty="0">
                <a:latin typeface="Arial"/>
                <a:cs typeface="Arial"/>
              </a:rPr>
              <a:t> </a:t>
            </a:r>
            <a:r>
              <a:rPr sz="2000" spc="-25" dirty="0">
                <a:latin typeface="Arial"/>
                <a:cs typeface="Arial"/>
              </a:rPr>
              <a:t>floor.</a:t>
            </a:r>
            <a:endParaRPr sz="2000">
              <a:latin typeface="Arial"/>
              <a:cs typeface="Arial"/>
            </a:endParaRPr>
          </a:p>
          <a:p>
            <a:pPr marL="765810" lvl="1" indent="-296545">
              <a:lnSpc>
                <a:spcPct val="100000"/>
              </a:lnSpc>
              <a:buClr>
                <a:srgbClr val="C00000"/>
              </a:buClr>
              <a:buFont typeface="Wingdings"/>
              <a:buChar char=""/>
              <a:tabLst>
                <a:tab pos="766445" algn="l"/>
              </a:tabLst>
            </a:pPr>
            <a:r>
              <a:rPr sz="2000" b="1" spc="-5" dirty="0">
                <a:solidFill>
                  <a:srgbClr val="00AFEF"/>
                </a:solidFill>
                <a:latin typeface="Arial"/>
                <a:cs typeface="Arial"/>
              </a:rPr>
              <a:t>Enough </a:t>
            </a:r>
            <a:r>
              <a:rPr sz="2000" b="1" dirty="0">
                <a:solidFill>
                  <a:srgbClr val="00AFEF"/>
                </a:solidFill>
                <a:latin typeface="Arial"/>
                <a:cs typeface="Arial"/>
              </a:rPr>
              <a:t>watering </a:t>
            </a:r>
            <a:r>
              <a:rPr sz="2000" b="1" spc="-10" dirty="0">
                <a:solidFill>
                  <a:srgbClr val="00AFEF"/>
                </a:solidFill>
                <a:latin typeface="Arial"/>
                <a:cs typeface="Arial"/>
              </a:rPr>
              <a:t>at </a:t>
            </a:r>
            <a:r>
              <a:rPr sz="2000" b="1" spc="-5" dirty="0">
                <a:solidFill>
                  <a:srgbClr val="00AFEF"/>
                </a:solidFill>
                <a:latin typeface="Arial"/>
                <a:cs typeface="Arial"/>
              </a:rPr>
              <a:t>antemortem facilitates</a:t>
            </a:r>
            <a:r>
              <a:rPr sz="2000" b="1" spc="-30" dirty="0">
                <a:solidFill>
                  <a:srgbClr val="00AFEF"/>
                </a:solidFill>
                <a:latin typeface="Arial"/>
                <a:cs typeface="Arial"/>
              </a:rPr>
              <a:t> </a:t>
            </a:r>
            <a:r>
              <a:rPr sz="2000" b="1" spc="-10" dirty="0">
                <a:solidFill>
                  <a:srgbClr val="00AFEF"/>
                </a:solidFill>
                <a:latin typeface="Arial"/>
                <a:cs typeface="Arial"/>
              </a:rPr>
              <a:t>flaying.</a:t>
            </a:r>
            <a:endParaRPr sz="2000">
              <a:latin typeface="Arial"/>
              <a:cs typeface="Arial"/>
            </a:endParaRPr>
          </a:p>
          <a:p>
            <a:pPr marL="765810" lvl="1" indent="-296545">
              <a:lnSpc>
                <a:spcPct val="100000"/>
              </a:lnSpc>
              <a:buClr>
                <a:srgbClr val="C00000"/>
              </a:buClr>
              <a:buFont typeface="Wingdings"/>
              <a:buChar char=""/>
              <a:tabLst>
                <a:tab pos="766445" algn="l"/>
              </a:tabLst>
            </a:pPr>
            <a:r>
              <a:rPr sz="2000" spc="-10" dirty="0">
                <a:latin typeface="Arial"/>
                <a:cs typeface="Arial"/>
              </a:rPr>
              <a:t>Hoisting of </a:t>
            </a:r>
            <a:r>
              <a:rPr sz="2000" dirty="0">
                <a:latin typeface="Arial"/>
                <a:cs typeface="Arial"/>
              </a:rPr>
              <a:t>animal </a:t>
            </a:r>
            <a:r>
              <a:rPr sz="2000" spc="-5" dirty="0">
                <a:latin typeface="Arial"/>
                <a:cs typeface="Arial"/>
              </a:rPr>
              <a:t>improves </a:t>
            </a:r>
            <a:r>
              <a:rPr sz="2000" spc="-10" dirty="0">
                <a:latin typeface="Arial"/>
                <a:cs typeface="Arial"/>
              </a:rPr>
              <a:t>bleeding, good </a:t>
            </a:r>
            <a:r>
              <a:rPr sz="2000" spc="-5" dirty="0">
                <a:latin typeface="Arial"/>
                <a:cs typeface="Arial"/>
              </a:rPr>
              <a:t>keeping </a:t>
            </a:r>
            <a:r>
              <a:rPr sz="2000" spc="-10" dirty="0">
                <a:latin typeface="Arial"/>
                <a:cs typeface="Arial"/>
              </a:rPr>
              <a:t>quality of</a:t>
            </a:r>
            <a:r>
              <a:rPr sz="2000" spc="260" dirty="0">
                <a:latin typeface="Arial"/>
                <a:cs typeface="Arial"/>
              </a:rPr>
              <a:t> </a:t>
            </a:r>
            <a:r>
              <a:rPr sz="2000" spc="-10" dirty="0">
                <a:latin typeface="Arial"/>
                <a:cs typeface="Arial"/>
              </a:rPr>
              <a:t>hide</a:t>
            </a:r>
            <a:endParaRPr sz="20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45"/>
              </a:spcBef>
            </a:pPr>
            <a:endParaRPr sz="205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</a:pPr>
            <a:r>
              <a:rPr sz="2000" b="1" spc="-35" dirty="0">
                <a:solidFill>
                  <a:srgbClr val="00AF50"/>
                </a:solidFill>
                <a:latin typeface="Arial"/>
                <a:cs typeface="Arial"/>
              </a:rPr>
              <a:t>Types</a:t>
            </a:r>
            <a:r>
              <a:rPr sz="2000" b="1" spc="5" dirty="0">
                <a:solidFill>
                  <a:srgbClr val="00AF50"/>
                </a:solidFill>
                <a:latin typeface="Arial"/>
                <a:cs typeface="Arial"/>
              </a:rPr>
              <a:t> </a:t>
            </a:r>
            <a:r>
              <a:rPr sz="2000" b="1" spc="-10" dirty="0">
                <a:solidFill>
                  <a:srgbClr val="00AF50"/>
                </a:solidFill>
                <a:latin typeface="Arial"/>
                <a:cs typeface="Arial"/>
              </a:rPr>
              <a:t>flaying:</a:t>
            </a:r>
            <a:endParaRPr sz="2000">
              <a:latin typeface="Arial"/>
              <a:cs typeface="Arial"/>
            </a:endParaRPr>
          </a:p>
          <a:p>
            <a:pPr marL="927100">
              <a:lnSpc>
                <a:spcPct val="100000"/>
              </a:lnSpc>
            </a:pPr>
            <a:r>
              <a:rPr sz="2000" b="1" spc="-5" dirty="0">
                <a:solidFill>
                  <a:srgbClr val="001F5F"/>
                </a:solidFill>
                <a:latin typeface="Arial"/>
                <a:cs typeface="Arial"/>
              </a:rPr>
              <a:t>Knife Skinning</a:t>
            </a:r>
            <a:r>
              <a:rPr sz="2000" spc="-5" dirty="0">
                <a:latin typeface="Arial"/>
                <a:cs typeface="Arial"/>
              </a:rPr>
              <a:t>- </a:t>
            </a:r>
            <a:r>
              <a:rPr sz="2000" spc="20" dirty="0">
                <a:latin typeface="Arial"/>
                <a:cs typeface="Arial"/>
              </a:rPr>
              <a:t>With </a:t>
            </a:r>
            <a:r>
              <a:rPr sz="2000" spc="-10" dirty="0">
                <a:latin typeface="Arial"/>
                <a:cs typeface="Arial"/>
              </a:rPr>
              <a:t>conventional </a:t>
            </a:r>
            <a:r>
              <a:rPr sz="2000" spc="-5" dirty="0">
                <a:latin typeface="Arial"/>
                <a:cs typeface="Arial"/>
              </a:rPr>
              <a:t>skinning</a:t>
            </a:r>
            <a:r>
              <a:rPr sz="2000" spc="5" dirty="0">
                <a:latin typeface="Arial"/>
                <a:cs typeface="Arial"/>
              </a:rPr>
              <a:t> </a:t>
            </a:r>
            <a:r>
              <a:rPr sz="2000" spc="-5" dirty="0">
                <a:latin typeface="Arial"/>
                <a:cs typeface="Arial"/>
              </a:rPr>
              <a:t>knives</a:t>
            </a:r>
            <a:endParaRPr sz="2000">
              <a:latin typeface="Arial"/>
              <a:cs typeface="Arial"/>
            </a:endParaRPr>
          </a:p>
          <a:p>
            <a:pPr marL="2668270">
              <a:lnSpc>
                <a:spcPct val="100000"/>
              </a:lnSpc>
              <a:spcBef>
                <a:spcPts val="5"/>
              </a:spcBef>
            </a:pPr>
            <a:r>
              <a:rPr sz="2000" spc="-5" dirty="0">
                <a:latin typeface="Arial"/>
                <a:cs typeface="Arial"/>
              </a:rPr>
              <a:t>- </a:t>
            </a:r>
            <a:r>
              <a:rPr sz="2000" spc="-10" dirty="0">
                <a:latin typeface="Arial"/>
                <a:cs typeface="Arial"/>
              </a:rPr>
              <a:t>Air driven </a:t>
            </a:r>
            <a:r>
              <a:rPr sz="2000" spc="-5" dirty="0">
                <a:latin typeface="Arial"/>
                <a:cs typeface="Arial"/>
              </a:rPr>
              <a:t>reciprocating skinning</a:t>
            </a:r>
            <a:r>
              <a:rPr sz="2000" dirty="0">
                <a:latin typeface="Arial"/>
                <a:cs typeface="Arial"/>
              </a:rPr>
              <a:t> </a:t>
            </a:r>
            <a:r>
              <a:rPr sz="2000" spc="-5" dirty="0">
                <a:latin typeface="Arial"/>
                <a:cs typeface="Arial"/>
              </a:rPr>
              <a:t>knives</a:t>
            </a:r>
            <a:endParaRPr sz="2000">
              <a:latin typeface="Arial"/>
              <a:cs typeface="Arial"/>
            </a:endParaRPr>
          </a:p>
          <a:p>
            <a:pPr marL="927100">
              <a:lnSpc>
                <a:spcPct val="100000"/>
              </a:lnSpc>
              <a:tabLst>
                <a:tab pos="2658745" algn="l"/>
              </a:tabLst>
            </a:pPr>
            <a:r>
              <a:rPr sz="2000" b="1" spc="-5" dirty="0">
                <a:solidFill>
                  <a:srgbClr val="001F5F"/>
                </a:solidFill>
                <a:latin typeface="Arial"/>
                <a:cs typeface="Arial"/>
              </a:rPr>
              <a:t>Hide</a:t>
            </a:r>
            <a:r>
              <a:rPr sz="2000" b="1" spc="25" dirty="0">
                <a:solidFill>
                  <a:srgbClr val="001F5F"/>
                </a:solidFill>
                <a:latin typeface="Arial"/>
                <a:cs typeface="Arial"/>
              </a:rPr>
              <a:t> </a:t>
            </a:r>
            <a:r>
              <a:rPr sz="2000" b="1" spc="-5" dirty="0">
                <a:solidFill>
                  <a:srgbClr val="001F5F"/>
                </a:solidFill>
                <a:latin typeface="Arial"/>
                <a:cs typeface="Arial"/>
              </a:rPr>
              <a:t>pulling	</a:t>
            </a:r>
            <a:r>
              <a:rPr sz="2000" spc="-5" dirty="0">
                <a:latin typeface="Arial"/>
                <a:cs typeface="Arial"/>
              </a:rPr>
              <a:t>- Using </a:t>
            </a:r>
            <a:r>
              <a:rPr sz="2000" spc="-10" dirty="0">
                <a:latin typeface="Arial"/>
                <a:cs typeface="Arial"/>
              </a:rPr>
              <a:t>hide</a:t>
            </a:r>
            <a:r>
              <a:rPr sz="2000" spc="55" dirty="0">
                <a:latin typeface="Arial"/>
                <a:cs typeface="Arial"/>
              </a:rPr>
              <a:t> </a:t>
            </a:r>
            <a:r>
              <a:rPr sz="2000" spc="-10" dirty="0">
                <a:latin typeface="Arial"/>
                <a:cs typeface="Arial"/>
              </a:rPr>
              <a:t>puller</a:t>
            </a:r>
            <a:endParaRPr sz="2000">
              <a:latin typeface="Arial"/>
              <a:cs typeface="Arial"/>
            </a:endParaRPr>
          </a:p>
          <a:p>
            <a:pPr marL="927100">
              <a:lnSpc>
                <a:spcPct val="100000"/>
              </a:lnSpc>
            </a:pPr>
            <a:r>
              <a:rPr sz="2000" b="1" spc="-5" dirty="0">
                <a:solidFill>
                  <a:srgbClr val="001F5F"/>
                </a:solidFill>
                <a:latin typeface="Arial"/>
                <a:cs typeface="Arial"/>
              </a:rPr>
              <a:t>Hide separation</a:t>
            </a:r>
            <a:r>
              <a:rPr sz="2000" spc="-5" dirty="0">
                <a:latin typeface="Arial"/>
                <a:cs typeface="Arial"/>
              </a:rPr>
              <a:t>- Pumping </a:t>
            </a:r>
            <a:r>
              <a:rPr sz="2000" dirty="0">
                <a:latin typeface="Arial"/>
                <a:cs typeface="Arial"/>
              </a:rPr>
              <a:t>compressed </a:t>
            </a:r>
            <a:r>
              <a:rPr sz="2000" spc="-10" dirty="0">
                <a:latin typeface="Arial"/>
                <a:cs typeface="Arial"/>
              </a:rPr>
              <a:t>air </a:t>
            </a:r>
            <a:r>
              <a:rPr sz="2000" spc="-5" dirty="0">
                <a:latin typeface="Arial"/>
                <a:cs typeface="Arial"/>
              </a:rPr>
              <a:t>into</a:t>
            </a:r>
            <a:r>
              <a:rPr sz="2000" spc="20" dirty="0">
                <a:latin typeface="Arial"/>
                <a:cs typeface="Arial"/>
              </a:rPr>
              <a:t> </a:t>
            </a:r>
            <a:r>
              <a:rPr sz="2000" dirty="0">
                <a:latin typeface="Arial"/>
                <a:cs typeface="Arial"/>
              </a:rPr>
              <a:t>carcass</a:t>
            </a:r>
            <a:endParaRPr sz="20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2819400" y="457200"/>
            <a:ext cx="3581400" cy="457200"/>
          </a:xfrm>
          <a:prstGeom prst="rect">
            <a:avLst/>
          </a:prstGeom>
          <a:noFill/>
        </p:spPr>
        <p:txBody>
          <a:bodyPr vert="horz" wrap="square" lIns="0" tIns="45085" rIns="0" bIns="0" rtlCol="0">
            <a:spAutoFit/>
          </a:bodyPr>
          <a:lstStyle/>
          <a:p>
            <a:pPr marL="285115">
              <a:lnSpc>
                <a:spcPct val="100000"/>
              </a:lnSpc>
              <a:spcBef>
                <a:spcPts val="355"/>
              </a:spcBef>
            </a:pPr>
            <a:r>
              <a:rPr sz="2300" spc="-30" dirty="0">
                <a:solidFill>
                  <a:srgbClr val="C00000"/>
                </a:solidFill>
              </a:rPr>
              <a:t>A. </a:t>
            </a:r>
            <a:r>
              <a:rPr sz="2300" spc="-5" dirty="0">
                <a:solidFill>
                  <a:srgbClr val="C00000"/>
                </a:solidFill>
              </a:rPr>
              <a:t>Preparatory</a:t>
            </a:r>
            <a:r>
              <a:rPr sz="2300" spc="50" dirty="0">
                <a:solidFill>
                  <a:srgbClr val="C00000"/>
                </a:solidFill>
              </a:rPr>
              <a:t> </a:t>
            </a:r>
            <a:r>
              <a:rPr sz="2300" dirty="0">
                <a:solidFill>
                  <a:srgbClr val="C00000"/>
                </a:solidFill>
              </a:rPr>
              <a:t>stages</a:t>
            </a:r>
            <a:endParaRPr sz="2300" dirty="0"/>
          </a:p>
        </p:txBody>
      </p:sp>
      <p:sp>
        <p:nvSpPr>
          <p:cNvPr id="3" name="object 3"/>
          <p:cNvSpPr txBox="1">
            <a:spLocks noGrp="1"/>
          </p:cNvSpPr>
          <p:nvPr>
            <p:ph type="body" idx="1"/>
          </p:nvPr>
        </p:nvSpPr>
        <p:spPr>
          <a:prstGeom prst="rect">
            <a:avLst/>
          </a:prstGeom>
        </p:spPr>
        <p:txBody>
          <a:bodyPr vert="horz" wrap="square" lIns="0" tIns="13970" rIns="0" bIns="0" rtlCol="0">
            <a:spAutoFit/>
          </a:bodyPr>
          <a:lstStyle/>
          <a:p>
            <a:pPr marL="365125" marR="6985" indent="-344805">
              <a:lnSpc>
                <a:spcPct val="100000"/>
              </a:lnSpc>
              <a:spcBef>
                <a:spcPts val="110"/>
              </a:spcBef>
              <a:buClr>
                <a:srgbClr val="C00000"/>
              </a:buClr>
              <a:buFont typeface="Wingdings"/>
              <a:buChar char=""/>
              <a:tabLst>
                <a:tab pos="366395" algn="l"/>
              </a:tabLst>
            </a:pPr>
            <a:r>
              <a:rPr spc="5" dirty="0"/>
              <a:t>The </a:t>
            </a:r>
            <a:r>
              <a:rPr spc="-5" dirty="0"/>
              <a:t>preparatory </a:t>
            </a:r>
            <a:r>
              <a:rPr dirty="0"/>
              <a:t>stages </a:t>
            </a:r>
            <a:r>
              <a:rPr spc="-10" dirty="0"/>
              <a:t>are </a:t>
            </a:r>
            <a:r>
              <a:rPr dirty="0"/>
              <a:t>when the </a:t>
            </a:r>
            <a:r>
              <a:rPr spc="-5" dirty="0"/>
              <a:t>hide/skin </a:t>
            </a:r>
            <a:r>
              <a:rPr spc="5" dirty="0"/>
              <a:t>is </a:t>
            </a:r>
            <a:r>
              <a:rPr spc="-5" dirty="0"/>
              <a:t>prepared </a:t>
            </a:r>
            <a:r>
              <a:rPr spc="5" dirty="0"/>
              <a:t>for  tanning.</a:t>
            </a:r>
          </a:p>
          <a:p>
            <a:pPr marL="365125" indent="-344805">
              <a:lnSpc>
                <a:spcPct val="100000"/>
              </a:lnSpc>
              <a:spcBef>
                <a:spcPts val="505"/>
              </a:spcBef>
              <a:buClr>
                <a:srgbClr val="C00000"/>
              </a:buClr>
              <a:buFont typeface="Wingdings"/>
              <a:buChar char=""/>
              <a:tabLst>
                <a:tab pos="366395" algn="l"/>
              </a:tabLst>
            </a:pPr>
            <a:r>
              <a:rPr dirty="0"/>
              <a:t>During the </a:t>
            </a:r>
            <a:r>
              <a:rPr spc="-5" dirty="0"/>
              <a:t>preparatory </a:t>
            </a:r>
            <a:r>
              <a:rPr dirty="0"/>
              <a:t>stages many </a:t>
            </a:r>
            <a:r>
              <a:rPr spc="5" dirty="0"/>
              <a:t>of </a:t>
            </a:r>
            <a:r>
              <a:rPr dirty="0"/>
              <a:t>the </a:t>
            </a:r>
            <a:r>
              <a:rPr spc="-10" dirty="0"/>
              <a:t>unwanted </a:t>
            </a:r>
            <a:r>
              <a:rPr dirty="0"/>
              <a:t>raw</a:t>
            </a:r>
            <a:r>
              <a:rPr spc="434" dirty="0"/>
              <a:t> </a:t>
            </a:r>
            <a:r>
              <a:rPr dirty="0"/>
              <a:t>skin</a:t>
            </a:r>
          </a:p>
          <a:p>
            <a:pPr marL="365125">
              <a:lnSpc>
                <a:spcPct val="100000"/>
              </a:lnSpc>
            </a:pPr>
            <a:r>
              <a:rPr dirty="0"/>
              <a:t>components </a:t>
            </a:r>
            <a:r>
              <a:rPr spc="5" dirty="0"/>
              <a:t>are</a:t>
            </a:r>
            <a:r>
              <a:rPr spc="-70" dirty="0"/>
              <a:t> </a:t>
            </a:r>
            <a:r>
              <a:rPr dirty="0"/>
              <a:t>removed.</a:t>
            </a:r>
          </a:p>
          <a:p>
            <a:pPr marL="365125" indent="-344805">
              <a:lnSpc>
                <a:spcPct val="100000"/>
              </a:lnSpc>
              <a:spcBef>
                <a:spcPts val="509"/>
              </a:spcBef>
              <a:buClr>
                <a:srgbClr val="C00000"/>
              </a:buClr>
              <a:buFont typeface="Wingdings"/>
              <a:buChar char=""/>
              <a:tabLst>
                <a:tab pos="366395" algn="l"/>
                <a:tab pos="1149350" algn="l"/>
                <a:tab pos="2139950" algn="l"/>
                <a:tab pos="2585085" algn="l"/>
                <a:tab pos="4225925" algn="l"/>
                <a:tab pos="4582795" algn="l"/>
                <a:tab pos="5085715" algn="l"/>
                <a:tab pos="5692140" algn="l"/>
                <a:tab pos="6445250" algn="l"/>
                <a:tab pos="6948170" algn="l"/>
                <a:tab pos="7348220" algn="l"/>
                <a:tab pos="7701915" algn="l"/>
              </a:tabLst>
            </a:pPr>
            <a:r>
              <a:rPr dirty="0"/>
              <a:t>M</a:t>
            </a:r>
            <a:r>
              <a:rPr spc="5" dirty="0"/>
              <a:t>any</a:t>
            </a:r>
            <a:r>
              <a:rPr dirty="0"/>
              <a:t>	</a:t>
            </a:r>
            <a:r>
              <a:rPr spc="5" dirty="0"/>
              <a:t>op</a:t>
            </a:r>
            <a:r>
              <a:rPr spc="-15" dirty="0"/>
              <a:t>ti</a:t>
            </a:r>
            <a:r>
              <a:rPr spc="5" dirty="0"/>
              <a:t>o</a:t>
            </a:r>
            <a:r>
              <a:rPr spc="-20" dirty="0"/>
              <a:t>n</a:t>
            </a:r>
            <a:r>
              <a:rPr spc="5" dirty="0"/>
              <a:t>s</a:t>
            </a:r>
            <a:r>
              <a:rPr dirty="0"/>
              <a:t>	</a:t>
            </a:r>
            <a:r>
              <a:rPr spc="10" dirty="0"/>
              <a:t>f</a:t>
            </a:r>
            <a:r>
              <a:rPr spc="5" dirty="0"/>
              <a:t>or</a:t>
            </a:r>
            <a:r>
              <a:rPr dirty="0"/>
              <a:t>	</a:t>
            </a:r>
            <a:r>
              <a:rPr spc="5" dirty="0"/>
              <a:t>p</a:t>
            </a:r>
            <a:r>
              <a:rPr spc="-35" dirty="0"/>
              <a:t>r</a:t>
            </a:r>
            <a:r>
              <a:rPr spc="5" dirty="0"/>
              <a:t>e</a:t>
            </a:r>
            <a:r>
              <a:rPr spc="-15" dirty="0"/>
              <a:t>t</a:t>
            </a:r>
            <a:r>
              <a:rPr spc="-10" dirty="0"/>
              <a:t>r</a:t>
            </a:r>
            <a:r>
              <a:rPr spc="5" dirty="0"/>
              <a:t>e</a:t>
            </a:r>
            <a:r>
              <a:rPr spc="-20" dirty="0"/>
              <a:t>a</a:t>
            </a:r>
            <a:r>
              <a:rPr spc="-15" dirty="0"/>
              <a:t>t</a:t>
            </a:r>
            <a:r>
              <a:rPr spc="20" dirty="0"/>
              <a:t>m</a:t>
            </a:r>
            <a:r>
              <a:rPr spc="-20" dirty="0"/>
              <a:t>e</a:t>
            </a:r>
            <a:r>
              <a:rPr spc="5" dirty="0"/>
              <a:t>nt</a:t>
            </a:r>
            <a:r>
              <a:rPr dirty="0"/>
              <a:t>	</a:t>
            </a:r>
            <a:r>
              <a:rPr spc="5" dirty="0"/>
              <a:t>of</a:t>
            </a:r>
            <a:r>
              <a:rPr dirty="0"/>
              <a:t>	</a:t>
            </a:r>
            <a:r>
              <a:rPr spc="-15" dirty="0"/>
              <a:t>t</a:t>
            </a:r>
            <a:r>
              <a:rPr spc="5" dirty="0"/>
              <a:t>he</a:t>
            </a:r>
            <a:r>
              <a:rPr dirty="0"/>
              <a:t>	</a:t>
            </a:r>
            <a:r>
              <a:rPr spc="-25" dirty="0"/>
              <a:t>s</a:t>
            </a:r>
            <a:r>
              <a:rPr spc="5" dirty="0"/>
              <a:t>kin</a:t>
            </a:r>
            <a:r>
              <a:rPr dirty="0"/>
              <a:t>	</a:t>
            </a:r>
            <a:r>
              <a:rPr spc="-20" dirty="0"/>
              <a:t>e</a:t>
            </a:r>
            <a:r>
              <a:rPr spc="5" dirty="0"/>
              <a:t>xis</a:t>
            </a:r>
            <a:r>
              <a:rPr spc="-15" dirty="0"/>
              <a:t>t</a:t>
            </a:r>
            <a:r>
              <a:rPr dirty="0"/>
              <a:t>,	</a:t>
            </a:r>
            <a:r>
              <a:rPr spc="5" dirty="0"/>
              <a:t>not</a:t>
            </a:r>
            <a:r>
              <a:rPr dirty="0"/>
              <a:t>	</a:t>
            </a:r>
            <a:r>
              <a:rPr spc="5" dirty="0"/>
              <a:t>a</a:t>
            </a:r>
            <a:r>
              <a:rPr spc="-15" dirty="0"/>
              <a:t>l</a:t>
            </a:r>
            <a:r>
              <a:rPr dirty="0"/>
              <a:t>l	</a:t>
            </a:r>
            <a:r>
              <a:rPr spc="-20" dirty="0"/>
              <a:t>o</a:t>
            </a:r>
            <a:r>
              <a:rPr dirty="0"/>
              <a:t>f	</a:t>
            </a:r>
            <a:r>
              <a:rPr spc="-15" dirty="0"/>
              <a:t>t</a:t>
            </a:r>
            <a:r>
              <a:rPr spc="5" dirty="0"/>
              <a:t>he</a:t>
            </a:r>
          </a:p>
          <a:p>
            <a:pPr marL="365125">
              <a:lnSpc>
                <a:spcPct val="100000"/>
              </a:lnSpc>
            </a:pPr>
            <a:r>
              <a:rPr dirty="0"/>
              <a:t>options </a:t>
            </a:r>
            <a:r>
              <a:rPr spc="10" dirty="0"/>
              <a:t>may </a:t>
            </a:r>
            <a:r>
              <a:rPr spc="5" dirty="0"/>
              <a:t>be</a:t>
            </a:r>
            <a:r>
              <a:rPr spc="-125" dirty="0"/>
              <a:t> </a:t>
            </a:r>
            <a:r>
              <a:rPr spc="5" dirty="0"/>
              <a:t>performed.</a:t>
            </a:r>
          </a:p>
          <a:p>
            <a:pPr marL="365125" indent="-344805">
              <a:lnSpc>
                <a:spcPct val="100000"/>
              </a:lnSpc>
              <a:spcBef>
                <a:spcPts val="505"/>
              </a:spcBef>
              <a:buClr>
                <a:srgbClr val="C00000"/>
              </a:buClr>
              <a:buFont typeface="Wingdings"/>
              <a:buChar char=""/>
              <a:tabLst>
                <a:tab pos="366395" algn="l"/>
              </a:tabLst>
            </a:pPr>
            <a:r>
              <a:rPr dirty="0"/>
              <a:t>Preparatory stages </a:t>
            </a:r>
            <a:r>
              <a:rPr spc="10" dirty="0"/>
              <a:t>may</a:t>
            </a:r>
            <a:r>
              <a:rPr spc="-140" dirty="0"/>
              <a:t> </a:t>
            </a:r>
            <a:r>
              <a:rPr dirty="0"/>
              <a:t>include,</a:t>
            </a:r>
          </a:p>
          <a:p>
            <a:pPr marL="365125">
              <a:lnSpc>
                <a:spcPct val="100000"/>
              </a:lnSpc>
              <a:spcBef>
                <a:spcPts val="505"/>
              </a:spcBef>
              <a:tabLst>
                <a:tab pos="2307590" algn="l"/>
                <a:tab pos="2826385" algn="l"/>
                <a:tab pos="4027804" algn="l"/>
                <a:tab pos="4368800" algn="l"/>
                <a:tab pos="5347970" algn="l"/>
                <a:tab pos="5969635" algn="l"/>
                <a:tab pos="6265545" algn="l"/>
                <a:tab pos="7302500" algn="l"/>
              </a:tabLst>
            </a:pPr>
            <a:r>
              <a:rPr b="1" i="1" spc="-10" dirty="0">
                <a:latin typeface="Arial"/>
                <a:cs typeface="Arial"/>
              </a:rPr>
              <a:t>-</a:t>
            </a:r>
            <a:r>
              <a:rPr b="1" spc="5" dirty="0">
                <a:solidFill>
                  <a:srgbClr val="00AF50"/>
                </a:solidFill>
                <a:latin typeface="Arial"/>
                <a:cs typeface="Arial"/>
              </a:rPr>
              <a:t>P</a:t>
            </a:r>
            <a:r>
              <a:rPr b="1" dirty="0">
                <a:solidFill>
                  <a:srgbClr val="00AF50"/>
                </a:solidFill>
                <a:latin typeface="Arial"/>
                <a:cs typeface="Arial"/>
              </a:rPr>
              <a:t>r</a:t>
            </a:r>
            <a:r>
              <a:rPr b="1" spc="-25" dirty="0">
                <a:solidFill>
                  <a:srgbClr val="00AF50"/>
                </a:solidFill>
                <a:latin typeface="Arial"/>
                <a:cs typeface="Arial"/>
              </a:rPr>
              <a:t>e</a:t>
            </a:r>
            <a:r>
              <a:rPr b="1" spc="5" dirty="0">
                <a:solidFill>
                  <a:srgbClr val="00AF50"/>
                </a:solidFill>
                <a:latin typeface="Arial"/>
                <a:cs typeface="Arial"/>
              </a:rPr>
              <a:t>ser</a:t>
            </a:r>
            <a:r>
              <a:rPr b="1" spc="-45" dirty="0">
                <a:solidFill>
                  <a:srgbClr val="00AF50"/>
                </a:solidFill>
                <a:latin typeface="Arial"/>
                <a:cs typeface="Arial"/>
              </a:rPr>
              <a:t>v</a:t>
            </a:r>
            <a:r>
              <a:rPr b="1" spc="5" dirty="0">
                <a:solidFill>
                  <a:srgbClr val="00AF50"/>
                </a:solidFill>
                <a:latin typeface="Arial"/>
                <a:cs typeface="Arial"/>
              </a:rPr>
              <a:t>at</a:t>
            </a:r>
            <a:r>
              <a:rPr b="1" spc="-20" dirty="0">
                <a:solidFill>
                  <a:srgbClr val="00AF50"/>
                </a:solidFill>
                <a:latin typeface="Arial"/>
                <a:cs typeface="Arial"/>
              </a:rPr>
              <a:t>i</a:t>
            </a:r>
            <a:r>
              <a:rPr b="1" spc="5" dirty="0">
                <a:solidFill>
                  <a:srgbClr val="00AF50"/>
                </a:solidFill>
                <a:latin typeface="Arial"/>
                <a:cs typeface="Arial"/>
              </a:rPr>
              <a:t>o</a:t>
            </a:r>
            <a:r>
              <a:rPr b="1" spc="20" dirty="0">
                <a:solidFill>
                  <a:srgbClr val="00AF50"/>
                </a:solidFill>
                <a:latin typeface="Arial"/>
                <a:cs typeface="Arial"/>
              </a:rPr>
              <a:t>n</a:t>
            </a:r>
            <a:r>
              <a:rPr b="1" i="1" dirty="0">
                <a:latin typeface="Arial"/>
                <a:cs typeface="Arial"/>
              </a:rPr>
              <a:t>-	</a:t>
            </a:r>
            <a:r>
              <a:rPr spc="-15" dirty="0"/>
              <a:t>t</a:t>
            </a:r>
            <a:r>
              <a:rPr spc="5" dirty="0"/>
              <a:t>he</a:t>
            </a:r>
            <a:r>
              <a:rPr dirty="0"/>
              <a:t>	</a:t>
            </a:r>
            <a:r>
              <a:rPr spc="5" dirty="0"/>
              <a:t>h</a:t>
            </a:r>
            <a:r>
              <a:rPr spc="-15" dirty="0"/>
              <a:t>i</a:t>
            </a:r>
            <a:r>
              <a:rPr spc="5" dirty="0"/>
              <a:t>de</a:t>
            </a:r>
            <a:r>
              <a:rPr spc="-35" dirty="0"/>
              <a:t>/</a:t>
            </a:r>
            <a:r>
              <a:rPr spc="5" dirty="0"/>
              <a:t>sk</a:t>
            </a:r>
            <a:r>
              <a:rPr spc="-15" dirty="0"/>
              <a:t>i</a:t>
            </a:r>
            <a:r>
              <a:rPr spc="5" dirty="0"/>
              <a:t>n</a:t>
            </a:r>
            <a:r>
              <a:rPr dirty="0"/>
              <a:t>	</a:t>
            </a:r>
            <a:r>
              <a:rPr spc="-15" dirty="0"/>
              <a:t>i</a:t>
            </a:r>
            <a:r>
              <a:rPr spc="5" dirty="0"/>
              <a:t>s</a:t>
            </a:r>
            <a:r>
              <a:rPr dirty="0"/>
              <a:t>	</a:t>
            </a:r>
            <a:r>
              <a:rPr spc="-15" dirty="0"/>
              <a:t>t</a:t>
            </a:r>
            <a:r>
              <a:rPr spc="-10" dirty="0"/>
              <a:t>r</a:t>
            </a:r>
            <a:r>
              <a:rPr spc="5" dirty="0"/>
              <a:t>ea</a:t>
            </a:r>
            <a:r>
              <a:rPr spc="-10" dirty="0"/>
              <a:t>t</a:t>
            </a:r>
            <a:r>
              <a:rPr spc="-20" dirty="0"/>
              <a:t>e</a:t>
            </a:r>
            <a:r>
              <a:rPr spc="5" dirty="0"/>
              <a:t>d</a:t>
            </a:r>
            <a:r>
              <a:rPr dirty="0"/>
              <a:t>	</a:t>
            </a:r>
            <a:r>
              <a:rPr spc="-35" dirty="0"/>
              <a:t>w</a:t>
            </a:r>
            <a:r>
              <a:rPr spc="5" dirty="0"/>
              <a:t>i</a:t>
            </a:r>
            <a:r>
              <a:rPr spc="-15" dirty="0"/>
              <a:t>t</a:t>
            </a:r>
            <a:r>
              <a:rPr spc="5" dirty="0"/>
              <a:t>h</a:t>
            </a:r>
            <a:r>
              <a:rPr dirty="0"/>
              <a:t>	</a:t>
            </a:r>
            <a:r>
              <a:rPr spc="5" dirty="0"/>
              <a:t>a</a:t>
            </a:r>
            <a:r>
              <a:rPr dirty="0"/>
              <a:t>	m</a:t>
            </a:r>
            <a:r>
              <a:rPr spc="5" dirty="0"/>
              <a:t>e</a:t>
            </a:r>
            <a:r>
              <a:rPr spc="-10" dirty="0"/>
              <a:t>t</a:t>
            </a:r>
            <a:r>
              <a:rPr spc="5" dirty="0"/>
              <a:t>h</a:t>
            </a:r>
            <a:r>
              <a:rPr spc="-20" dirty="0"/>
              <a:t>o</a:t>
            </a:r>
            <a:r>
              <a:rPr spc="5" dirty="0"/>
              <a:t>d</a:t>
            </a:r>
            <a:r>
              <a:rPr dirty="0"/>
              <a:t>	</a:t>
            </a:r>
            <a:r>
              <a:rPr spc="20" dirty="0"/>
              <a:t>m</a:t>
            </a:r>
            <a:r>
              <a:rPr spc="-20" dirty="0"/>
              <a:t>a</a:t>
            </a:r>
            <a:r>
              <a:rPr spc="-15" dirty="0"/>
              <a:t>i</a:t>
            </a:r>
            <a:r>
              <a:rPr spc="5" dirty="0"/>
              <a:t>n</a:t>
            </a:r>
            <a:r>
              <a:rPr spc="10" dirty="0"/>
              <a:t>l</a:t>
            </a:r>
            <a:r>
              <a:rPr spc="5" dirty="0"/>
              <a:t>y</a:t>
            </a:r>
          </a:p>
          <a:p>
            <a:pPr marL="365125">
              <a:lnSpc>
                <a:spcPct val="100000"/>
              </a:lnSpc>
            </a:pPr>
            <a:r>
              <a:rPr b="1" dirty="0">
                <a:solidFill>
                  <a:srgbClr val="C00000"/>
                </a:solidFill>
                <a:latin typeface="Arial"/>
                <a:cs typeface="Arial"/>
              </a:rPr>
              <a:t>curing </a:t>
            </a:r>
            <a:r>
              <a:rPr spc="5" dirty="0"/>
              <a:t>which </a:t>
            </a:r>
            <a:r>
              <a:rPr dirty="0"/>
              <a:t>renders </a:t>
            </a:r>
            <a:r>
              <a:rPr spc="5" dirty="0"/>
              <a:t>it </a:t>
            </a:r>
            <a:r>
              <a:rPr dirty="0"/>
              <a:t>temporarily</a:t>
            </a:r>
            <a:r>
              <a:rPr spc="-210" dirty="0"/>
              <a:t> </a:t>
            </a:r>
            <a:r>
              <a:rPr dirty="0"/>
              <a:t>imputrescible.</a:t>
            </a:r>
          </a:p>
        </p:txBody>
      </p:sp>
      <p:sp>
        <p:nvSpPr>
          <p:cNvPr id="4" name="object 4"/>
          <p:cNvSpPr txBox="1"/>
          <p:nvPr/>
        </p:nvSpPr>
        <p:spPr>
          <a:xfrm>
            <a:off x="536244" y="4998262"/>
            <a:ext cx="8078470" cy="1501775"/>
          </a:xfrm>
          <a:prstGeom prst="rect">
            <a:avLst/>
          </a:prstGeom>
        </p:spPr>
        <p:txBody>
          <a:bodyPr vert="horz" wrap="square" lIns="0" tIns="79375" rIns="0" bIns="0" rtlCol="0">
            <a:spAutoFit/>
          </a:bodyPr>
          <a:lstStyle/>
          <a:p>
            <a:pPr marL="356870" indent="-344805" algn="just">
              <a:lnSpc>
                <a:spcPct val="100000"/>
              </a:lnSpc>
              <a:spcBef>
                <a:spcPts val="62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200" dirty="0">
                <a:latin typeface="Arial"/>
                <a:cs typeface="Arial"/>
              </a:rPr>
              <a:t>Preparing </a:t>
            </a:r>
            <a:r>
              <a:rPr sz="2200" spc="-5" dirty="0">
                <a:latin typeface="Arial"/>
                <a:cs typeface="Arial"/>
              </a:rPr>
              <a:t>hides </a:t>
            </a:r>
            <a:r>
              <a:rPr sz="2200" dirty="0">
                <a:latin typeface="Arial"/>
                <a:cs typeface="Arial"/>
              </a:rPr>
              <a:t>begins by </a:t>
            </a:r>
            <a:r>
              <a:rPr sz="2200" b="1" dirty="0">
                <a:solidFill>
                  <a:srgbClr val="00AF50"/>
                </a:solidFill>
                <a:latin typeface="Arial"/>
                <a:cs typeface="Arial"/>
              </a:rPr>
              <a:t>curing them </a:t>
            </a:r>
            <a:r>
              <a:rPr sz="2200" b="1" spc="15" dirty="0">
                <a:solidFill>
                  <a:srgbClr val="00AF50"/>
                </a:solidFill>
                <a:latin typeface="Arial"/>
                <a:cs typeface="Arial"/>
              </a:rPr>
              <a:t>with</a:t>
            </a:r>
            <a:r>
              <a:rPr sz="2200" b="1" spc="-85" dirty="0">
                <a:solidFill>
                  <a:srgbClr val="00AF50"/>
                </a:solidFill>
                <a:latin typeface="Arial"/>
                <a:cs typeface="Arial"/>
              </a:rPr>
              <a:t> </a:t>
            </a:r>
            <a:r>
              <a:rPr sz="2200" b="1" dirty="0">
                <a:solidFill>
                  <a:srgbClr val="00AF50"/>
                </a:solidFill>
                <a:latin typeface="Arial"/>
                <a:cs typeface="Arial"/>
              </a:rPr>
              <a:t>salt</a:t>
            </a:r>
            <a:r>
              <a:rPr sz="2200" dirty="0">
                <a:latin typeface="Arial"/>
                <a:cs typeface="Arial"/>
              </a:rPr>
              <a:t>.</a:t>
            </a:r>
            <a:endParaRPr sz="2200">
              <a:latin typeface="Arial"/>
              <a:cs typeface="Arial"/>
            </a:endParaRPr>
          </a:p>
          <a:p>
            <a:pPr marL="356870" marR="5080" indent="-344805" algn="just">
              <a:lnSpc>
                <a:spcPct val="100000"/>
              </a:lnSpc>
              <a:spcBef>
                <a:spcPts val="53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200" spc="-5" dirty="0">
                <a:latin typeface="Arial"/>
                <a:cs typeface="Arial"/>
              </a:rPr>
              <a:t>Curing is employed </a:t>
            </a:r>
            <a:r>
              <a:rPr sz="2200" b="1" spc="5" dirty="0">
                <a:solidFill>
                  <a:srgbClr val="C00000"/>
                </a:solidFill>
                <a:latin typeface="Arial"/>
                <a:cs typeface="Arial"/>
              </a:rPr>
              <a:t>to </a:t>
            </a:r>
            <a:r>
              <a:rPr sz="2200" b="1" spc="-5" dirty="0">
                <a:solidFill>
                  <a:srgbClr val="C00000"/>
                </a:solidFill>
                <a:latin typeface="Arial"/>
                <a:cs typeface="Arial"/>
              </a:rPr>
              <a:t>prevent </a:t>
            </a:r>
            <a:r>
              <a:rPr sz="2200" b="1" dirty="0">
                <a:solidFill>
                  <a:srgbClr val="C00000"/>
                </a:solidFill>
                <a:latin typeface="Arial"/>
                <a:cs typeface="Arial"/>
              </a:rPr>
              <a:t>putrefaction </a:t>
            </a:r>
            <a:r>
              <a:rPr sz="2200" b="1" spc="-15" dirty="0">
                <a:solidFill>
                  <a:srgbClr val="C00000"/>
                </a:solidFill>
                <a:latin typeface="Arial"/>
                <a:cs typeface="Arial"/>
              </a:rPr>
              <a:t>of </a:t>
            </a:r>
            <a:r>
              <a:rPr sz="2200" b="1" spc="5" dirty="0">
                <a:solidFill>
                  <a:srgbClr val="C00000"/>
                </a:solidFill>
                <a:latin typeface="Arial"/>
                <a:cs typeface="Arial"/>
              </a:rPr>
              <a:t>the </a:t>
            </a:r>
            <a:r>
              <a:rPr sz="2200" b="1" dirty="0">
                <a:solidFill>
                  <a:srgbClr val="C00000"/>
                </a:solidFill>
                <a:latin typeface="Arial"/>
                <a:cs typeface="Arial"/>
              </a:rPr>
              <a:t>protein  substance (collagen) from bacterial growth </a:t>
            </a:r>
            <a:r>
              <a:rPr sz="2200" spc="-5" dirty="0">
                <a:latin typeface="Arial"/>
                <a:cs typeface="Arial"/>
              </a:rPr>
              <a:t>during </a:t>
            </a:r>
            <a:r>
              <a:rPr sz="2200" spc="5" dirty="0">
                <a:latin typeface="Arial"/>
                <a:cs typeface="Arial"/>
              </a:rPr>
              <a:t>the </a:t>
            </a:r>
            <a:r>
              <a:rPr sz="2200" spc="-5" dirty="0">
                <a:latin typeface="Arial"/>
                <a:cs typeface="Arial"/>
              </a:rPr>
              <a:t>time  lag </a:t>
            </a:r>
            <a:r>
              <a:rPr sz="2200" spc="10" dirty="0">
                <a:latin typeface="Arial"/>
                <a:cs typeface="Arial"/>
              </a:rPr>
              <a:t>from </a:t>
            </a:r>
            <a:r>
              <a:rPr sz="2200" dirty="0">
                <a:latin typeface="Arial"/>
                <a:cs typeface="Arial"/>
              </a:rPr>
              <a:t>procuring </a:t>
            </a:r>
            <a:r>
              <a:rPr sz="2200" spc="5" dirty="0">
                <a:latin typeface="Arial"/>
                <a:cs typeface="Arial"/>
              </a:rPr>
              <a:t>the </a:t>
            </a:r>
            <a:r>
              <a:rPr sz="2200" spc="-5" dirty="0">
                <a:latin typeface="Arial"/>
                <a:cs typeface="Arial"/>
              </a:rPr>
              <a:t>hide </a:t>
            </a:r>
            <a:r>
              <a:rPr sz="2200" spc="5" dirty="0">
                <a:latin typeface="Arial"/>
                <a:cs typeface="Arial"/>
              </a:rPr>
              <a:t>to </a:t>
            </a:r>
            <a:r>
              <a:rPr sz="2200" spc="-10" dirty="0">
                <a:latin typeface="Arial"/>
                <a:cs typeface="Arial"/>
              </a:rPr>
              <a:t>when it </a:t>
            </a:r>
            <a:r>
              <a:rPr sz="2200" spc="-5" dirty="0">
                <a:latin typeface="Arial"/>
                <a:cs typeface="Arial"/>
              </a:rPr>
              <a:t>is</a:t>
            </a:r>
            <a:r>
              <a:rPr sz="2200" spc="-10" dirty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processed.</a:t>
            </a:r>
            <a:endParaRPr sz="2200">
              <a:latin typeface="Arial"/>
              <a:cs typeface="Arial"/>
            </a:endParaRPr>
          </a:p>
        </p:txBody>
      </p:sp>
      <p:sp>
        <p:nvSpPr>
          <p:cNvPr id="5" name="object 5"/>
          <p:cNvSpPr txBox="1"/>
          <p:nvPr/>
        </p:nvSpPr>
        <p:spPr>
          <a:xfrm>
            <a:off x="3810000" y="4419536"/>
            <a:ext cx="1310005" cy="446405"/>
          </a:xfrm>
          <a:prstGeom prst="rect">
            <a:avLst/>
          </a:prstGeom>
          <a:noFill/>
        </p:spPr>
        <p:txBody>
          <a:bodyPr vert="horz" wrap="square" lIns="0" tIns="39369" rIns="0" bIns="0" rtlCol="0">
            <a:spAutoFit/>
          </a:bodyPr>
          <a:lstStyle/>
          <a:p>
            <a:pPr marL="181610">
              <a:lnSpc>
                <a:spcPct val="100000"/>
              </a:lnSpc>
              <a:spcBef>
                <a:spcPts val="309"/>
              </a:spcBef>
            </a:pPr>
            <a:r>
              <a:rPr sz="2300" b="1" dirty="0">
                <a:solidFill>
                  <a:srgbClr val="006FC0"/>
                </a:solidFill>
                <a:latin typeface="Arial"/>
                <a:cs typeface="Arial"/>
              </a:rPr>
              <a:t>Curing</a:t>
            </a:r>
            <a:endParaRPr sz="2300" dirty="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6244" y="557530"/>
            <a:ext cx="8079105" cy="584771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356870" indent="-344805">
              <a:lnSpc>
                <a:spcPct val="100000"/>
              </a:lnSpc>
              <a:spcBef>
                <a:spcPts val="10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  <a:tab pos="1362710" algn="l"/>
                <a:tab pos="2631440" algn="l"/>
                <a:tab pos="3488054" algn="l"/>
                <a:tab pos="4219575" algn="l"/>
                <a:tab pos="4772025" algn="l"/>
                <a:tab pos="5616575" algn="l"/>
                <a:tab pos="6247765" algn="l"/>
                <a:tab pos="7058659" algn="l"/>
                <a:tab pos="7903209" algn="l"/>
              </a:tabLst>
            </a:pPr>
            <a:r>
              <a:rPr sz="2300" spc="-10" dirty="0">
                <a:latin typeface="Arial"/>
                <a:cs typeface="Arial"/>
              </a:rPr>
              <a:t>Cu</a:t>
            </a:r>
            <a:r>
              <a:rPr sz="2300" dirty="0">
                <a:latin typeface="Arial"/>
                <a:cs typeface="Arial"/>
              </a:rPr>
              <a:t>ri</a:t>
            </a:r>
            <a:r>
              <a:rPr sz="2300" spc="-20" dirty="0">
                <a:latin typeface="Arial"/>
                <a:cs typeface="Arial"/>
              </a:rPr>
              <a:t>n</a:t>
            </a:r>
            <a:r>
              <a:rPr sz="2300" dirty="0">
                <a:latin typeface="Arial"/>
                <a:cs typeface="Arial"/>
              </a:rPr>
              <a:t>g	r</a:t>
            </a:r>
            <a:r>
              <a:rPr sz="2300" spc="-35" dirty="0">
                <a:latin typeface="Arial"/>
                <a:cs typeface="Arial"/>
              </a:rPr>
              <a:t>e</a:t>
            </a:r>
            <a:r>
              <a:rPr sz="2300" spc="45" dirty="0">
                <a:latin typeface="Arial"/>
                <a:cs typeface="Arial"/>
              </a:rPr>
              <a:t>m</a:t>
            </a:r>
            <a:r>
              <a:rPr sz="2300" spc="-10" dirty="0">
                <a:latin typeface="Arial"/>
                <a:cs typeface="Arial"/>
              </a:rPr>
              <a:t>o</a:t>
            </a:r>
            <a:r>
              <a:rPr sz="2300" spc="-25" dirty="0">
                <a:latin typeface="Arial"/>
                <a:cs typeface="Arial"/>
              </a:rPr>
              <a:t>v</a:t>
            </a:r>
            <a:r>
              <a:rPr sz="2300" spc="-10" dirty="0">
                <a:latin typeface="Arial"/>
                <a:cs typeface="Arial"/>
              </a:rPr>
              <a:t>e</a:t>
            </a:r>
            <a:r>
              <a:rPr sz="2300" dirty="0">
                <a:latin typeface="Arial"/>
                <a:cs typeface="Arial"/>
              </a:rPr>
              <a:t>s	</a:t>
            </a:r>
            <a:r>
              <a:rPr sz="2300" spc="-60" dirty="0">
                <a:latin typeface="Arial"/>
                <a:cs typeface="Arial"/>
              </a:rPr>
              <a:t>w</a:t>
            </a:r>
            <a:r>
              <a:rPr sz="2300" spc="-10" dirty="0">
                <a:latin typeface="Arial"/>
                <a:cs typeface="Arial"/>
              </a:rPr>
              <a:t>a</a:t>
            </a:r>
            <a:r>
              <a:rPr sz="2300" dirty="0">
                <a:latin typeface="Arial"/>
                <a:cs typeface="Arial"/>
              </a:rPr>
              <a:t>t</a:t>
            </a:r>
            <a:r>
              <a:rPr sz="2300" spc="-10" dirty="0">
                <a:latin typeface="Arial"/>
                <a:cs typeface="Arial"/>
              </a:rPr>
              <a:t>e</a:t>
            </a:r>
            <a:r>
              <a:rPr sz="2300" dirty="0">
                <a:latin typeface="Arial"/>
                <a:cs typeface="Arial"/>
              </a:rPr>
              <a:t>r	fr</a:t>
            </a:r>
            <a:r>
              <a:rPr sz="2300" spc="-35" dirty="0">
                <a:latin typeface="Arial"/>
                <a:cs typeface="Arial"/>
              </a:rPr>
              <a:t>o</a:t>
            </a:r>
            <a:r>
              <a:rPr sz="2300" dirty="0">
                <a:latin typeface="Arial"/>
                <a:cs typeface="Arial"/>
              </a:rPr>
              <a:t>m	t</a:t>
            </a:r>
            <a:r>
              <a:rPr sz="2300" spc="-10" dirty="0">
                <a:latin typeface="Arial"/>
                <a:cs typeface="Arial"/>
              </a:rPr>
              <a:t>h</a:t>
            </a:r>
            <a:r>
              <a:rPr sz="2300" dirty="0">
                <a:latin typeface="Arial"/>
                <a:cs typeface="Arial"/>
              </a:rPr>
              <a:t>e	</a:t>
            </a:r>
            <a:r>
              <a:rPr sz="2300" spc="-10" dirty="0">
                <a:latin typeface="Arial"/>
                <a:cs typeface="Arial"/>
              </a:rPr>
              <a:t>hide</a:t>
            </a:r>
            <a:r>
              <a:rPr sz="2300" dirty="0">
                <a:latin typeface="Arial"/>
                <a:cs typeface="Arial"/>
              </a:rPr>
              <a:t>s	</a:t>
            </a:r>
            <a:r>
              <a:rPr sz="2300" spc="-10" dirty="0">
                <a:latin typeface="Arial"/>
                <a:cs typeface="Arial"/>
              </a:rPr>
              <a:t>an</a:t>
            </a:r>
            <a:r>
              <a:rPr sz="2300" dirty="0">
                <a:latin typeface="Arial"/>
                <a:cs typeface="Arial"/>
              </a:rPr>
              <a:t>d	</a:t>
            </a:r>
            <a:r>
              <a:rPr sz="2300" spc="-25" dirty="0">
                <a:latin typeface="Arial"/>
                <a:cs typeface="Arial"/>
              </a:rPr>
              <a:t>s</a:t>
            </a:r>
            <a:r>
              <a:rPr sz="2300" dirty="0">
                <a:latin typeface="Arial"/>
                <a:cs typeface="Arial"/>
              </a:rPr>
              <a:t>k</a:t>
            </a:r>
            <a:r>
              <a:rPr sz="2300" spc="-10" dirty="0">
                <a:latin typeface="Arial"/>
                <a:cs typeface="Arial"/>
              </a:rPr>
              <a:t>in</a:t>
            </a:r>
            <a:r>
              <a:rPr sz="2300" dirty="0">
                <a:latin typeface="Arial"/>
                <a:cs typeface="Arial"/>
              </a:rPr>
              <a:t>s	</a:t>
            </a:r>
            <a:r>
              <a:rPr sz="2300" spc="-10" dirty="0">
                <a:latin typeface="Arial"/>
                <a:cs typeface="Arial"/>
              </a:rPr>
              <a:t>u</a:t>
            </a:r>
            <a:r>
              <a:rPr sz="2300" dirty="0">
                <a:latin typeface="Arial"/>
                <a:cs typeface="Arial"/>
              </a:rPr>
              <a:t>s</a:t>
            </a:r>
            <a:r>
              <a:rPr sz="2300" spc="-10" dirty="0">
                <a:latin typeface="Arial"/>
                <a:cs typeface="Arial"/>
              </a:rPr>
              <a:t>in</a:t>
            </a:r>
            <a:r>
              <a:rPr sz="2300" dirty="0">
                <a:latin typeface="Arial"/>
                <a:cs typeface="Arial"/>
              </a:rPr>
              <a:t>g	a</a:t>
            </a:r>
            <a:endParaRPr sz="2300">
              <a:latin typeface="Arial"/>
              <a:cs typeface="Arial"/>
            </a:endParaRPr>
          </a:p>
          <a:p>
            <a:pPr marL="356870">
              <a:lnSpc>
                <a:spcPct val="100000"/>
              </a:lnSpc>
            </a:pPr>
            <a:r>
              <a:rPr sz="2300" spc="-5" dirty="0">
                <a:latin typeface="Arial"/>
                <a:cs typeface="Arial"/>
              </a:rPr>
              <a:t>difference in </a:t>
            </a:r>
            <a:r>
              <a:rPr sz="2300" spc="5" dirty="0">
                <a:latin typeface="Arial"/>
                <a:cs typeface="Arial"/>
              </a:rPr>
              <a:t>osmotic</a:t>
            </a:r>
            <a:r>
              <a:rPr sz="2300" spc="-114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pressure.</a:t>
            </a:r>
            <a:endParaRPr sz="23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5"/>
              </a:spcBef>
            </a:pPr>
            <a:endParaRPr sz="3350">
              <a:latin typeface="Arial"/>
              <a:cs typeface="Arial"/>
            </a:endParaRPr>
          </a:p>
          <a:p>
            <a:pPr marL="356870" marR="5080" indent="-344805" algn="just">
              <a:lnSpc>
                <a:spcPct val="100000"/>
              </a:lnSpc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dirty="0">
                <a:latin typeface="Arial"/>
                <a:cs typeface="Arial"/>
              </a:rPr>
              <a:t>The moisture </a:t>
            </a:r>
            <a:r>
              <a:rPr sz="2300" spc="-10" dirty="0">
                <a:latin typeface="Arial"/>
                <a:cs typeface="Arial"/>
              </a:rPr>
              <a:t>content </a:t>
            </a:r>
            <a:r>
              <a:rPr sz="2300" spc="-15" dirty="0">
                <a:latin typeface="Arial"/>
                <a:cs typeface="Arial"/>
              </a:rPr>
              <a:t>of </a:t>
            </a:r>
            <a:r>
              <a:rPr sz="2300" spc="-10" dirty="0">
                <a:latin typeface="Arial"/>
                <a:cs typeface="Arial"/>
              </a:rPr>
              <a:t>hides and </a:t>
            </a:r>
            <a:r>
              <a:rPr sz="2300" spc="-5" dirty="0">
                <a:latin typeface="Arial"/>
                <a:cs typeface="Arial"/>
              </a:rPr>
              <a:t>skins is </a:t>
            </a:r>
            <a:r>
              <a:rPr sz="2300" dirty="0">
                <a:latin typeface="Arial"/>
                <a:cs typeface="Arial"/>
              </a:rPr>
              <a:t>greatly </a:t>
            </a:r>
            <a:r>
              <a:rPr sz="2300" spc="-5" dirty="0">
                <a:latin typeface="Arial"/>
                <a:cs typeface="Arial"/>
              </a:rPr>
              <a:t>reduced,  and osmotic pressure </a:t>
            </a:r>
            <a:r>
              <a:rPr sz="2300" spc="-10" dirty="0">
                <a:latin typeface="Arial"/>
                <a:cs typeface="Arial"/>
              </a:rPr>
              <a:t>increased, </a:t>
            </a:r>
            <a:r>
              <a:rPr sz="2300" dirty="0">
                <a:latin typeface="Arial"/>
                <a:cs typeface="Arial"/>
              </a:rPr>
              <a:t>to </a:t>
            </a:r>
            <a:r>
              <a:rPr sz="2300" spc="-5" dirty="0">
                <a:latin typeface="Arial"/>
                <a:cs typeface="Arial"/>
              </a:rPr>
              <a:t>the </a:t>
            </a:r>
            <a:r>
              <a:rPr sz="2300" spc="-10" dirty="0">
                <a:latin typeface="Arial"/>
                <a:cs typeface="Arial"/>
              </a:rPr>
              <a:t>point that </a:t>
            </a:r>
            <a:r>
              <a:rPr sz="2300" spc="-5" dirty="0">
                <a:latin typeface="Arial"/>
                <a:cs typeface="Arial"/>
              </a:rPr>
              <a:t>bacteria  are </a:t>
            </a:r>
            <a:r>
              <a:rPr sz="2300" spc="-10" dirty="0">
                <a:latin typeface="Arial"/>
                <a:cs typeface="Arial"/>
              </a:rPr>
              <a:t>unable </a:t>
            </a:r>
            <a:r>
              <a:rPr sz="2300" spc="5" dirty="0">
                <a:latin typeface="Arial"/>
                <a:cs typeface="Arial"/>
              </a:rPr>
              <a:t>to</a:t>
            </a:r>
            <a:r>
              <a:rPr sz="2300" spc="-25" dirty="0">
                <a:latin typeface="Arial"/>
                <a:cs typeface="Arial"/>
              </a:rPr>
              <a:t> </a:t>
            </a:r>
            <a:r>
              <a:rPr sz="2300" spc="-40" dirty="0">
                <a:latin typeface="Arial"/>
                <a:cs typeface="Arial"/>
              </a:rPr>
              <a:t>grow.</a:t>
            </a:r>
            <a:endParaRPr sz="23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5"/>
              </a:spcBef>
              <a:buClr>
                <a:srgbClr val="C00000"/>
              </a:buClr>
              <a:buFont typeface="Wingdings"/>
              <a:buChar char=""/>
            </a:pPr>
            <a:endParaRPr sz="3350">
              <a:latin typeface="Arial"/>
              <a:cs typeface="Arial"/>
            </a:endParaRPr>
          </a:p>
          <a:p>
            <a:pPr marL="356870" marR="8255" indent="-344805" algn="just">
              <a:lnSpc>
                <a:spcPct val="100000"/>
              </a:lnSpc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dirty="0">
                <a:latin typeface="Arial"/>
                <a:cs typeface="Arial"/>
              </a:rPr>
              <a:t>In </a:t>
            </a:r>
            <a:r>
              <a:rPr sz="2300" spc="-5" dirty="0">
                <a:latin typeface="Arial"/>
                <a:cs typeface="Arial"/>
              </a:rPr>
              <a:t>dry-salting/curing, </a:t>
            </a:r>
            <a:r>
              <a:rPr sz="2300" spc="-10" dirty="0">
                <a:latin typeface="Arial"/>
                <a:cs typeface="Arial"/>
              </a:rPr>
              <a:t>the hides </a:t>
            </a:r>
            <a:r>
              <a:rPr sz="2300" spc="-5" dirty="0">
                <a:latin typeface="Arial"/>
                <a:cs typeface="Arial"/>
              </a:rPr>
              <a:t>are </a:t>
            </a:r>
            <a:r>
              <a:rPr sz="2300" spc="-10" dirty="0">
                <a:latin typeface="Arial"/>
                <a:cs typeface="Arial"/>
              </a:rPr>
              <a:t>heavily </a:t>
            </a:r>
            <a:r>
              <a:rPr sz="2300" spc="-5" dirty="0">
                <a:latin typeface="Arial"/>
                <a:cs typeface="Arial"/>
              </a:rPr>
              <a:t>salted, then  pressed into packs </a:t>
            </a:r>
            <a:r>
              <a:rPr sz="2300" spc="5" dirty="0">
                <a:latin typeface="Arial"/>
                <a:cs typeface="Arial"/>
              </a:rPr>
              <a:t>for </a:t>
            </a:r>
            <a:r>
              <a:rPr sz="2300" spc="-10" dirty="0">
                <a:latin typeface="Arial"/>
                <a:cs typeface="Arial"/>
              </a:rPr>
              <a:t>about </a:t>
            </a:r>
            <a:r>
              <a:rPr sz="2300" spc="-5" dirty="0">
                <a:latin typeface="Arial"/>
                <a:cs typeface="Arial"/>
              </a:rPr>
              <a:t>30</a:t>
            </a:r>
            <a:r>
              <a:rPr sz="2300" spc="-4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days.</a:t>
            </a:r>
            <a:endParaRPr sz="23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5"/>
              </a:spcBef>
              <a:buClr>
                <a:srgbClr val="C00000"/>
              </a:buClr>
              <a:buFont typeface="Wingdings"/>
              <a:buChar char=""/>
            </a:pPr>
            <a:endParaRPr sz="3350">
              <a:latin typeface="Arial"/>
              <a:cs typeface="Arial"/>
            </a:endParaRPr>
          </a:p>
          <a:p>
            <a:pPr marL="356870" indent="-344805">
              <a:lnSpc>
                <a:spcPct val="100000"/>
              </a:lnSpc>
              <a:spcBef>
                <a:spcPts val="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5" dirty="0">
                <a:latin typeface="Arial"/>
                <a:cs typeface="Arial"/>
              </a:rPr>
              <a:t>In</a:t>
            </a:r>
            <a:r>
              <a:rPr sz="2300" spc="16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brine</a:t>
            </a:r>
            <a:r>
              <a:rPr sz="2300" spc="16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or</a:t>
            </a:r>
            <a:r>
              <a:rPr sz="2300" spc="160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wet-curing,</a:t>
            </a:r>
            <a:r>
              <a:rPr sz="2300" spc="180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the</a:t>
            </a:r>
            <a:r>
              <a:rPr sz="2300" spc="16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hides</a:t>
            </a:r>
            <a:r>
              <a:rPr sz="2300" spc="17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are</a:t>
            </a:r>
            <a:r>
              <a:rPr sz="2300" spc="16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agitated</a:t>
            </a:r>
            <a:r>
              <a:rPr sz="2300" spc="16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in</a:t>
            </a:r>
            <a:r>
              <a:rPr sz="2300" spc="145" dirty="0">
                <a:latin typeface="Arial"/>
                <a:cs typeface="Arial"/>
              </a:rPr>
              <a:t> </a:t>
            </a:r>
            <a:r>
              <a:rPr sz="2300" dirty="0">
                <a:latin typeface="Arial"/>
                <a:cs typeface="Arial"/>
              </a:rPr>
              <a:t>a</a:t>
            </a:r>
            <a:r>
              <a:rPr sz="2300" spc="16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saltwater</a:t>
            </a:r>
            <a:endParaRPr sz="2300">
              <a:latin typeface="Arial"/>
              <a:cs typeface="Arial"/>
            </a:endParaRPr>
          </a:p>
          <a:p>
            <a:pPr marL="356870">
              <a:lnSpc>
                <a:spcPct val="100000"/>
              </a:lnSpc>
            </a:pPr>
            <a:r>
              <a:rPr sz="2300" spc="-5" dirty="0">
                <a:latin typeface="Arial"/>
                <a:cs typeface="Arial"/>
              </a:rPr>
              <a:t>bath </a:t>
            </a:r>
            <a:r>
              <a:rPr sz="2300" spc="5" dirty="0">
                <a:latin typeface="Arial"/>
                <a:cs typeface="Arial"/>
              </a:rPr>
              <a:t>for </a:t>
            </a:r>
            <a:r>
              <a:rPr sz="2300" spc="-10" dirty="0">
                <a:latin typeface="Arial"/>
                <a:cs typeface="Arial"/>
              </a:rPr>
              <a:t>about </a:t>
            </a:r>
            <a:r>
              <a:rPr sz="2300" spc="-5" dirty="0">
                <a:latin typeface="Arial"/>
                <a:cs typeface="Arial"/>
              </a:rPr>
              <a:t>16</a:t>
            </a:r>
            <a:r>
              <a:rPr sz="2300" spc="-4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hours.</a:t>
            </a:r>
            <a:endParaRPr sz="23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0"/>
              </a:spcBef>
            </a:pPr>
            <a:endParaRPr sz="3350">
              <a:latin typeface="Arial"/>
              <a:cs typeface="Arial"/>
            </a:endParaRPr>
          </a:p>
          <a:p>
            <a:pPr marL="356870" indent="-344805">
              <a:lnSpc>
                <a:spcPct val="100000"/>
              </a:lnSpc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5" dirty="0">
                <a:latin typeface="Arial"/>
                <a:cs typeface="Arial"/>
              </a:rPr>
              <a:t>Curing</a:t>
            </a:r>
            <a:r>
              <a:rPr sz="2300" spc="30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can</a:t>
            </a:r>
            <a:r>
              <a:rPr sz="2300" spc="31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also</a:t>
            </a:r>
            <a:r>
              <a:rPr sz="2300" spc="31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be</a:t>
            </a:r>
            <a:r>
              <a:rPr sz="2300" spc="31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accomplished</a:t>
            </a:r>
            <a:r>
              <a:rPr sz="2300" spc="31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by</a:t>
            </a:r>
            <a:r>
              <a:rPr sz="2300" spc="30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preserving</a:t>
            </a:r>
            <a:r>
              <a:rPr sz="2300" spc="31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the</a:t>
            </a:r>
            <a:r>
              <a:rPr sz="2300" spc="31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hides</a:t>
            </a:r>
            <a:endParaRPr sz="2300">
              <a:latin typeface="Arial"/>
              <a:cs typeface="Arial"/>
            </a:endParaRPr>
          </a:p>
          <a:p>
            <a:pPr marL="356870">
              <a:lnSpc>
                <a:spcPct val="100000"/>
              </a:lnSpc>
              <a:spcBef>
                <a:spcPts val="5"/>
              </a:spcBef>
            </a:pPr>
            <a:r>
              <a:rPr sz="2300" spc="-10" dirty="0">
                <a:latin typeface="Arial"/>
                <a:cs typeface="Arial"/>
              </a:rPr>
              <a:t>and </a:t>
            </a:r>
            <a:r>
              <a:rPr sz="2300" spc="-5" dirty="0">
                <a:latin typeface="Arial"/>
                <a:cs typeface="Arial"/>
              </a:rPr>
              <a:t>skins at </a:t>
            </a:r>
            <a:r>
              <a:rPr sz="2300" spc="-10" dirty="0">
                <a:latin typeface="Arial"/>
                <a:cs typeface="Arial"/>
              </a:rPr>
              <a:t>very </a:t>
            </a:r>
            <a:r>
              <a:rPr sz="2300" spc="-5" dirty="0">
                <a:latin typeface="Arial"/>
                <a:cs typeface="Arial"/>
              </a:rPr>
              <a:t>low</a:t>
            </a:r>
            <a:r>
              <a:rPr sz="2300" spc="45" dirty="0">
                <a:latin typeface="Arial"/>
                <a:cs typeface="Arial"/>
              </a:rPr>
              <a:t> </a:t>
            </a:r>
            <a:r>
              <a:rPr sz="2300" dirty="0">
                <a:latin typeface="Arial"/>
                <a:cs typeface="Arial"/>
              </a:rPr>
              <a:t>temperatures.</a:t>
            </a:r>
            <a:endParaRPr sz="23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381000" y="304736"/>
            <a:ext cx="8305800" cy="6202426"/>
          </a:xfrm>
          <a:prstGeom prst="rect">
            <a:avLst/>
          </a:prstGeom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143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90"/>
              </a:spcBef>
            </a:pPr>
            <a:r>
              <a:rPr spc="-10" dirty="0"/>
              <a:t>Beamhouse</a:t>
            </a:r>
            <a:r>
              <a:rPr spc="15" dirty="0"/>
              <a:t> </a:t>
            </a:r>
            <a:r>
              <a:rPr spc="-5" dirty="0"/>
              <a:t>operations</a:t>
            </a:r>
          </a:p>
        </p:txBody>
      </p:sp>
      <p:sp>
        <p:nvSpPr>
          <p:cNvPr id="3" name="object 3"/>
          <p:cNvSpPr txBox="1"/>
          <p:nvPr/>
        </p:nvSpPr>
        <p:spPr>
          <a:xfrm>
            <a:off x="536244" y="1091311"/>
            <a:ext cx="8076565" cy="226885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356870" marR="5080" indent="-344805" algn="just">
              <a:lnSpc>
                <a:spcPct val="100000"/>
              </a:lnSpc>
              <a:spcBef>
                <a:spcPts val="10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dirty="0">
                <a:latin typeface="Arial"/>
                <a:cs typeface="Arial"/>
              </a:rPr>
              <a:t>The </a:t>
            </a:r>
            <a:r>
              <a:rPr sz="2300" spc="-10" dirty="0">
                <a:latin typeface="Arial"/>
                <a:cs typeface="Arial"/>
              </a:rPr>
              <a:t>steps </a:t>
            </a:r>
            <a:r>
              <a:rPr sz="2300" spc="-5" dirty="0">
                <a:latin typeface="Arial"/>
                <a:cs typeface="Arial"/>
              </a:rPr>
              <a:t>in the </a:t>
            </a:r>
            <a:r>
              <a:rPr sz="2300" spc="-10" dirty="0">
                <a:latin typeface="Arial"/>
                <a:cs typeface="Arial"/>
              </a:rPr>
              <a:t>production </a:t>
            </a:r>
            <a:r>
              <a:rPr sz="2300" spc="-20" dirty="0">
                <a:latin typeface="Arial"/>
                <a:cs typeface="Arial"/>
              </a:rPr>
              <a:t>of </a:t>
            </a:r>
            <a:r>
              <a:rPr sz="2300" spc="-10" dirty="0">
                <a:latin typeface="Arial"/>
                <a:cs typeface="Arial"/>
              </a:rPr>
              <a:t>leather </a:t>
            </a:r>
            <a:r>
              <a:rPr sz="2300" b="1" spc="-5" dirty="0">
                <a:solidFill>
                  <a:srgbClr val="943735"/>
                </a:solidFill>
                <a:latin typeface="Arial"/>
                <a:cs typeface="Arial"/>
              </a:rPr>
              <a:t>between curing </a:t>
            </a:r>
            <a:r>
              <a:rPr sz="2300" b="1" spc="-10" dirty="0">
                <a:solidFill>
                  <a:srgbClr val="943735"/>
                </a:solidFill>
                <a:latin typeface="Arial"/>
                <a:cs typeface="Arial"/>
              </a:rPr>
              <a:t>and  </a:t>
            </a:r>
            <a:r>
              <a:rPr sz="2300" b="1" spc="-5" dirty="0">
                <a:solidFill>
                  <a:srgbClr val="943735"/>
                </a:solidFill>
                <a:latin typeface="Arial"/>
                <a:cs typeface="Arial"/>
              </a:rPr>
              <a:t>tanning are </a:t>
            </a:r>
            <a:r>
              <a:rPr sz="2300" b="1" spc="-10" dirty="0">
                <a:solidFill>
                  <a:srgbClr val="943735"/>
                </a:solidFill>
                <a:latin typeface="Arial"/>
                <a:cs typeface="Arial"/>
              </a:rPr>
              <a:t>collectively </a:t>
            </a:r>
            <a:r>
              <a:rPr sz="2300" b="1" spc="-5" dirty="0">
                <a:solidFill>
                  <a:srgbClr val="943735"/>
                </a:solidFill>
                <a:latin typeface="Arial"/>
                <a:cs typeface="Arial"/>
              </a:rPr>
              <a:t>referred </a:t>
            </a:r>
            <a:r>
              <a:rPr sz="2300" b="1" dirty="0">
                <a:solidFill>
                  <a:srgbClr val="943735"/>
                </a:solidFill>
                <a:latin typeface="Arial"/>
                <a:cs typeface="Arial"/>
              </a:rPr>
              <a:t>to </a:t>
            </a:r>
            <a:r>
              <a:rPr sz="2300" b="1" spc="-5" dirty="0">
                <a:solidFill>
                  <a:srgbClr val="943735"/>
                </a:solidFill>
                <a:latin typeface="Arial"/>
                <a:cs typeface="Arial"/>
              </a:rPr>
              <a:t>as beamhouse  </a:t>
            </a:r>
            <a:r>
              <a:rPr sz="2300" b="1" dirty="0">
                <a:solidFill>
                  <a:srgbClr val="943735"/>
                </a:solidFill>
                <a:latin typeface="Arial"/>
                <a:cs typeface="Arial"/>
              </a:rPr>
              <a:t>operations.</a:t>
            </a:r>
            <a:endParaRPr sz="2300">
              <a:latin typeface="Arial"/>
              <a:cs typeface="Arial"/>
            </a:endParaRPr>
          </a:p>
          <a:p>
            <a:pPr marL="356870" indent="-344805" algn="just">
              <a:lnSpc>
                <a:spcPct val="100000"/>
              </a:lnSpc>
              <a:spcBef>
                <a:spcPts val="55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5" dirty="0">
                <a:latin typeface="Arial"/>
                <a:cs typeface="Arial"/>
              </a:rPr>
              <a:t>This </a:t>
            </a:r>
            <a:r>
              <a:rPr sz="2300" spc="-10" dirty="0">
                <a:latin typeface="Arial"/>
                <a:cs typeface="Arial"/>
              </a:rPr>
              <a:t>include, </a:t>
            </a:r>
            <a:r>
              <a:rPr sz="2300" spc="-5" dirty="0">
                <a:latin typeface="Arial"/>
                <a:cs typeface="Arial"/>
              </a:rPr>
              <a:t>in</a:t>
            </a:r>
            <a:r>
              <a:rPr sz="2300" spc="35" dirty="0">
                <a:latin typeface="Arial"/>
                <a:cs typeface="Arial"/>
              </a:rPr>
              <a:t> </a:t>
            </a:r>
            <a:r>
              <a:rPr sz="2300" spc="-25" dirty="0">
                <a:latin typeface="Arial"/>
                <a:cs typeface="Arial"/>
              </a:rPr>
              <a:t>order,</a:t>
            </a:r>
            <a:endParaRPr sz="2300">
              <a:latin typeface="Arial"/>
              <a:cs typeface="Arial"/>
            </a:endParaRPr>
          </a:p>
          <a:p>
            <a:pPr marL="756285" lvl="1" indent="-287020" algn="just">
              <a:lnSpc>
                <a:spcPct val="100000"/>
              </a:lnSpc>
              <a:spcBef>
                <a:spcPts val="515"/>
              </a:spcBef>
              <a:buClr>
                <a:srgbClr val="C00000"/>
              </a:buClr>
              <a:buFont typeface="Wingdings"/>
              <a:buChar char=""/>
              <a:tabLst>
                <a:tab pos="756920" algn="l"/>
              </a:tabLst>
            </a:pPr>
            <a:r>
              <a:rPr sz="2100" dirty="0">
                <a:latin typeface="Arial"/>
                <a:cs typeface="Arial"/>
              </a:rPr>
              <a:t>Soaking,</a:t>
            </a:r>
            <a:endParaRPr sz="2100">
              <a:latin typeface="Arial"/>
              <a:cs typeface="Arial"/>
            </a:endParaRPr>
          </a:p>
          <a:p>
            <a:pPr marL="756285" lvl="1" indent="-287020" algn="just">
              <a:lnSpc>
                <a:spcPct val="100000"/>
              </a:lnSpc>
              <a:spcBef>
                <a:spcPts val="509"/>
              </a:spcBef>
              <a:buClr>
                <a:srgbClr val="C00000"/>
              </a:buClr>
              <a:buFont typeface="Wingdings"/>
              <a:buChar char=""/>
              <a:tabLst>
                <a:tab pos="756920" algn="l"/>
              </a:tabLst>
            </a:pPr>
            <a:r>
              <a:rPr sz="2100" spc="5" dirty="0">
                <a:latin typeface="Arial"/>
                <a:cs typeface="Arial"/>
              </a:rPr>
              <a:t>Liming,</a:t>
            </a:r>
            <a:endParaRPr sz="2100">
              <a:latin typeface="Arial"/>
              <a:cs typeface="Arial"/>
            </a:endParaRPr>
          </a:p>
        </p:txBody>
      </p:sp>
      <p:sp>
        <p:nvSpPr>
          <p:cNvPr id="4" name="object 4"/>
          <p:cNvSpPr txBox="1"/>
          <p:nvPr/>
        </p:nvSpPr>
        <p:spPr>
          <a:xfrm>
            <a:off x="993444" y="3396488"/>
            <a:ext cx="1774189" cy="1436370"/>
          </a:xfrm>
          <a:prstGeom prst="rect">
            <a:avLst/>
          </a:prstGeom>
        </p:spPr>
        <p:txBody>
          <a:bodyPr vert="horz" wrap="square" lIns="0" tIns="13970" rIns="0" bIns="0" rtlCol="0">
            <a:spAutoFit/>
          </a:bodyPr>
          <a:lstStyle/>
          <a:p>
            <a:pPr marL="299085" marR="5080" indent="-287020">
              <a:lnSpc>
                <a:spcPct val="100000"/>
              </a:lnSpc>
              <a:spcBef>
                <a:spcPts val="110"/>
              </a:spcBef>
              <a:buClr>
                <a:srgbClr val="C00000"/>
              </a:buClr>
              <a:buFont typeface="Wingdings"/>
              <a:buChar char=""/>
              <a:tabLst>
                <a:tab pos="299720" algn="l"/>
                <a:tab pos="1536700" algn="l"/>
              </a:tabLst>
            </a:pPr>
            <a:r>
              <a:rPr sz="2100" spc="-10" dirty="0">
                <a:latin typeface="Arial"/>
                <a:cs typeface="Arial"/>
              </a:rPr>
              <a:t>R</a:t>
            </a:r>
            <a:r>
              <a:rPr sz="2100" spc="-20" dirty="0">
                <a:latin typeface="Arial"/>
                <a:cs typeface="Arial"/>
              </a:rPr>
              <a:t>e</a:t>
            </a:r>
            <a:r>
              <a:rPr sz="2100" spc="20" dirty="0">
                <a:latin typeface="Arial"/>
                <a:cs typeface="Arial"/>
              </a:rPr>
              <a:t>m</a:t>
            </a:r>
            <a:r>
              <a:rPr sz="2100" spc="5" dirty="0">
                <a:latin typeface="Arial"/>
                <a:cs typeface="Arial"/>
              </a:rPr>
              <a:t>o</a:t>
            </a:r>
            <a:r>
              <a:rPr sz="2100" spc="-20" dirty="0">
                <a:latin typeface="Arial"/>
                <a:cs typeface="Arial"/>
              </a:rPr>
              <a:t>va</a:t>
            </a:r>
            <a:r>
              <a:rPr sz="2100" dirty="0">
                <a:latin typeface="Arial"/>
                <a:cs typeface="Arial"/>
              </a:rPr>
              <a:t>l	of  fleshing),</a:t>
            </a:r>
            <a:endParaRPr sz="2100">
              <a:latin typeface="Arial"/>
              <a:cs typeface="Arial"/>
            </a:endParaRPr>
          </a:p>
          <a:p>
            <a:pPr marL="299085" indent="-287020">
              <a:lnSpc>
                <a:spcPct val="100000"/>
              </a:lnSpc>
              <a:spcBef>
                <a:spcPts val="505"/>
              </a:spcBef>
              <a:buClr>
                <a:srgbClr val="C00000"/>
              </a:buClr>
              <a:buFont typeface="Wingdings"/>
              <a:buChar char=""/>
              <a:tabLst>
                <a:tab pos="299720" algn="l"/>
              </a:tabLst>
            </a:pPr>
            <a:r>
              <a:rPr sz="2100" dirty="0">
                <a:latin typeface="Arial"/>
                <a:cs typeface="Arial"/>
              </a:rPr>
              <a:t>Deliming,</a:t>
            </a:r>
            <a:endParaRPr sz="2100">
              <a:latin typeface="Arial"/>
              <a:cs typeface="Arial"/>
            </a:endParaRPr>
          </a:p>
          <a:p>
            <a:pPr marL="299085" indent="-287020">
              <a:lnSpc>
                <a:spcPct val="100000"/>
              </a:lnSpc>
              <a:spcBef>
                <a:spcPts val="509"/>
              </a:spcBef>
              <a:buClr>
                <a:srgbClr val="C00000"/>
              </a:buClr>
              <a:buFont typeface="Wingdings"/>
              <a:buChar char=""/>
              <a:tabLst>
                <a:tab pos="299720" algn="l"/>
              </a:tabLst>
            </a:pPr>
            <a:r>
              <a:rPr sz="2100" dirty="0">
                <a:latin typeface="Arial"/>
                <a:cs typeface="Arial"/>
              </a:rPr>
              <a:t>Bating</a:t>
            </a:r>
            <a:endParaRPr sz="2100">
              <a:latin typeface="Arial"/>
              <a:cs typeface="Arial"/>
            </a:endParaRPr>
          </a:p>
        </p:txBody>
      </p:sp>
      <p:sp>
        <p:nvSpPr>
          <p:cNvPr id="5" name="object 5"/>
          <p:cNvSpPr txBox="1"/>
          <p:nvPr/>
        </p:nvSpPr>
        <p:spPr>
          <a:xfrm>
            <a:off x="2929508" y="3396488"/>
            <a:ext cx="5683885" cy="347345"/>
          </a:xfrm>
          <a:prstGeom prst="rect">
            <a:avLst/>
          </a:prstGeom>
        </p:spPr>
        <p:txBody>
          <a:bodyPr vert="horz" wrap="square" lIns="0" tIns="1397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10"/>
              </a:spcBef>
              <a:tabLst>
                <a:tab pos="1512570" algn="l"/>
                <a:tab pos="2531110" algn="l"/>
                <a:tab pos="3973195" algn="l"/>
                <a:tab pos="5226050" algn="l"/>
              </a:tabLst>
            </a:pPr>
            <a:r>
              <a:rPr sz="2100" spc="-20" dirty="0">
                <a:latin typeface="Arial"/>
                <a:cs typeface="Arial"/>
              </a:rPr>
              <a:t>e</a:t>
            </a:r>
            <a:r>
              <a:rPr sz="2100" spc="5" dirty="0">
                <a:latin typeface="Arial"/>
                <a:cs typeface="Arial"/>
              </a:rPr>
              <a:t>x</a:t>
            </a:r>
            <a:r>
              <a:rPr sz="2100" spc="-15" dirty="0">
                <a:latin typeface="Arial"/>
                <a:cs typeface="Arial"/>
              </a:rPr>
              <a:t>t</a:t>
            </a:r>
            <a:r>
              <a:rPr sz="2100" spc="-10" dirty="0">
                <a:latin typeface="Arial"/>
                <a:cs typeface="Arial"/>
              </a:rPr>
              <a:t>r</a:t>
            </a:r>
            <a:r>
              <a:rPr sz="2100" spc="5" dirty="0">
                <a:latin typeface="Arial"/>
                <a:cs typeface="Arial"/>
              </a:rPr>
              <a:t>a</a:t>
            </a:r>
            <a:r>
              <a:rPr sz="2100" spc="-20" dirty="0">
                <a:latin typeface="Arial"/>
                <a:cs typeface="Arial"/>
              </a:rPr>
              <a:t>n</a:t>
            </a:r>
            <a:r>
              <a:rPr sz="2100" spc="5" dirty="0">
                <a:latin typeface="Arial"/>
                <a:cs typeface="Arial"/>
              </a:rPr>
              <a:t>e</a:t>
            </a:r>
            <a:r>
              <a:rPr sz="2100" spc="-20" dirty="0">
                <a:latin typeface="Arial"/>
                <a:cs typeface="Arial"/>
              </a:rPr>
              <a:t>o</a:t>
            </a:r>
            <a:r>
              <a:rPr sz="2100" spc="5" dirty="0">
                <a:latin typeface="Arial"/>
                <a:cs typeface="Arial"/>
              </a:rPr>
              <a:t>us</a:t>
            </a:r>
            <a:r>
              <a:rPr sz="2100" dirty="0">
                <a:latin typeface="Arial"/>
                <a:cs typeface="Arial"/>
              </a:rPr>
              <a:t>	</a:t>
            </a:r>
            <a:r>
              <a:rPr sz="2100" spc="-15" dirty="0">
                <a:latin typeface="Arial"/>
                <a:cs typeface="Arial"/>
              </a:rPr>
              <a:t>t</a:t>
            </a:r>
            <a:r>
              <a:rPr sz="2100" spc="5" dirty="0">
                <a:latin typeface="Arial"/>
                <a:cs typeface="Arial"/>
              </a:rPr>
              <a:t>issu</a:t>
            </a:r>
            <a:r>
              <a:rPr sz="2100" spc="-20" dirty="0">
                <a:latin typeface="Arial"/>
                <a:cs typeface="Arial"/>
              </a:rPr>
              <a:t>e</a:t>
            </a:r>
            <a:r>
              <a:rPr sz="2100" spc="5" dirty="0">
                <a:latin typeface="Arial"/>
                <a:cs typeface="Arial"/>
              </a:rPr>
              <a:t>s</a:t>
            </a:r>
            <a:r>
              <a:rPr sz="2100" dirty="0">
                <a:latin typeface="Arial"/>
                <a:cs typeface="Arial"/>
              </a:rPr>
              <a:t>	</a:t>
            </a:r>
            <a:r>
              <a:rPr sz="2100" spc="-10" dirty="0">
                <a:latin typeface="Arial"/>
                <a:cs typeface="Arial"/>
              </a:rPr>
              <a:t>(</a:t>
            </a:r>
            <a:r>
              <a:rPr sz="2100" spc="5" dirty="0">
                <a:latin typeface="Arial"/>
                <a:cs typeface="Arial"/>
              </a:rPr>
              <a:t>u</a:t>
            </a:r>
            <a:r>
              <a:rPr sz="2100" spc="-20" dirty="0">
                <a:latin typeface="Arial"/>
                <a:cs typeface="Arial"/>
              </a:rPr>
              <a:t>n</a:t>
            </a:r>
            <a:r>
              <a:rPr sz="2100" spc="5" dirty="0">
                <a:latin typeface="Arial"/>
                <a:cs typeface="Arial"/>
              </a:rPr>
              <a:t>h</a:t>
            </a:r>
            <a:r>
              <a:rPr sz="2100" spc="-20" dirty="0">
                <a:latin typeface="Arial"/>
                <a:cs typeface="Arial"/>
              </a:rPr>
              <a:t>a</a:t>
            </a:r>
            <a:r>
              <a:rPr sz="2100" spc="5" dirty="0">
                <a:latin typeface="Arial"/>
                <a:cs typeface="Arial"/>
              </a:rPr>
              <a:t>i</a:t>
            </a:r>
            <a:r>
              <a:rPr sz="2100" spc="-35" dirty="0">
                <a:latin typeface="Arial"/>
                <a:cs typeface="Arial"/>
              </a:rPr>
              <a:t>r</a:t>
            </a:r>
            <a:r>
              <a:rPr sz="2100" spc="5" dirty="0">
                <a:latin typeface="Arial"/>
                <a:cs typeface="Arial"/>
              </a:rPr>
              <a:t>i</a:t>
            </a:r>
            <a:r>
              <a:rPr sz="2100" spc="-20" dirty="0">
                <a:latin typeface="Arial"/>
                <a:cs typeface="Arial"/>
              </a:rPr>
              <a:t>n</a:t>
            </a:r>
            <a:r>
              <a:rPr sz="2100" spc="15" dirty="0">
                <a:latin typeface="Arial"/>
                <a:cs typeface="Arial"/>
              </a:rPr>
              <a:t>g</a:t>
            </a:r>
            <a:r>
              <a:rPr sz="2100" dirty="0">
                <a:latin typeface="Arial"/>
                <a:cs typeface="Arial"/>
              </a:rPr>
              <a:t>,	</a:t>
            </a:r>
            <a:r>
              <a:rPr sz="2100" spc="5" dirty="0">
                <a:latin typeface="Arial"/>
                <a:cs typeface="Arial"/>
              </a:rPr>
              <a:t>sc</a:t>
            </a:r>
            <a:r>
              <a:rPr sz="2100" spc="-20" dirty="0">
                <a:latin typeface="Arial"/>
                <a:cs typeface="Arial"/>
              </a:rPr>
              <a:t>u</a:t>
            </a:r>
            <a:r>
              <a:rPr sz="2100" spc="5" dirty="0">
                <a:latin typeface="Arial"/>
                <a:cs typeface="Arial"/>
              </a:rPr>
              <a:t>d</a:t>
            </a:r>
            <a:r>
              <a:rPr sz="2100" spc="-20" dirty="0">
                <a:latin typeface="Arial"/>
                <a:cs typeface="Arial"/>
              </a:rPr>
              <a:t>d</a:t>
            </a:r>
            <a:r>
              <a:rPr sz="2100" spc="5" dirty="0">
                <a:latin typeface="Arial"/>
                <a:cs typeface="Arial"/>
              </a:rPr>
              <a:t>i</a:t>
            </a:r>
            <a:r>
              <a:rPr sz="2100" spc="-20" dirty="0">
                <a:latin typeface="Arial"/>
                <a:cs typeface="Arial"/>
              </a:rPr>
              <a:t>n</a:t>
            </a:r>
            <a:r>
              <a:rPr sz="2100" spc="5" dirty="0">
                <a:latin typeface="Arial"/>
                <a:cs typeface="Arial"/>
              </a:rPr>
              <a:t>g</a:t>
            </a:r>
            <a:r>
              <a:rPr sz="2100" dirty="0">
                <a:latin typeface="Arial"/>
                <a:cs typeface="Arial"/>
              </a:rPr>
              <a:t>	</a:t>
            </a:r>
            <a:r>
              <a:rPr sz="2100" spc="-20" dirty="0">
                <a:latin typeface="Arial"/>
                <a:cs typeface="Arial"/>
              </a:rPr>
              <a:t>a</a:t>
            </a:r>
            <a:r>
              <a:rPr sz="2100" spc="5" dirty="0">
                <a:latin typeface="Arial"/>
                <a:cs typeface="Arial"/>
              </a:rPr>
              <a:t>nd</a:t>
            </a:r>
            <a:endParaRPr sz="2100">
              <a:latin typeface="Arial"/>
              <a:cs typeface="Arial"/>
            </a:endParaRPr>
          </a:p>
        </p:txBody>
      </p:sp>
      <p:sp>
        <p:nvSpPr>
          <p:cNvPr id="6" name="object 6"/>
          <p:cNvSpPr txBox="1"/>
          <p:nvPr/>
        </p:nvSpPr>
        <p:spPr>
          <a:xfrm>
            <a:off x="993444" y="4807249"/>
            <a:ext cx="2120265" cy="793750"/>
          </a:xfrm>
          <a:prstGeom prst="rect">
            <a:avLst/>
          </a:prstGeom>
        </p:spPr>
        <p:txBody>
          <a:bodyPr vert="horz" wrap="square" lIns="0" tIns="76200" rIns="0" bIns="0" rtlCol="0">
            <a:spAutoFit/>
          </a:bodyPr>
          <a:lstStyle/>
          <a:p>
            <a:pPr marL="299085" indent="-287020">
              <a:lnSpc>
                <a:spcPct val="100000"/>
              </a:lnSpc>
              <a:spcBef>
                <a:spcPts val="600"/>
              </a:spcBef>
              <a:buClr>
                <a:srgbClr val="C00000"/>
              </a:buClr>
              <a:buFont typeface="Wingdings"/>
              <a:buChar char=""/>
              <a:tabLst>
                <a:tab pos="299720" algn="l"/>
              </a:tabLst>
            </a:pPr>
            <a:r>
              <a:rPr sz="2100" dirty="0">
                <a:latin typeface="Arial"/>
                <a:cs typeface="Arial"/>
              </a:rPr>
              <a:t>Drenching,</a:t>
            </a:r>
            <a:r>
              <a:rPr sz="2100" spc="-130" dirty="0">
                <a:latin typeface="Arial"/>
                <a:cs typeface="Arial"/>
              </a:rPr>
              <a:t> </a:t>
            </a:r>
            <a:r>
              <a:rPr sz="2100" spc="5" dirty="0">
                <a:latin typeface="Arial"/>
                <a:cs typeface="Arial"/>
              </a:rPr>
              <a:t>and</a:t>
            </a:r>
            <a:endParaRPr sz="2100">
              <a:latin typeface="Arial"/>
              <a:cs typeface="Arial"/>
            </a:endParaRPr>
          </a:p>
          <a:p>
            <a:pPr marL="299085" indent="-287020">
              <a:lnSpc>
                <a:spcPct val="100000"/>
              </a:lnSpc>
              <a:spcBef>
                <a:spcPts val="505"/>
              </a:spcBef>
              <a:buClr>
                <a:srgbClr val="C00000"/>
              </a:buClr>
              <a:buFont typeface="Wingdings"/>
              <a:buChar char=""/>
              <a:tabLst>
                <a:tab pos="299720" algn="l"/>
              </a:tabLst>
            </a:pPr>
            <a:r>
              <a:rPr sz="2100" spc="5" dirty="0">
                <a:latin typeface="Arial"/>
                <a:cs typeface="Arial"/>
              </a:rPr>
              <a:t>Pickling.</a:t>
            </a:r>
            <a:endParaRPr sz="21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504825" y="816274"/>
            <a:ext cx="8086725" cy="4839418"/>
          </a:xfrm>
          <a:prstGeom prst="rect">
            <a:avLst/>
          </a:prstGeom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1981200" y="274637"/>
            <a:ext cx="5105400" cy="716280"/>
          </a:xfrm>
          <a:prstGeom prst="rect">
            <a:avLst/>
          </a:prstGeom>
          <a:noFill/>
        </p:spPr>
        <p:txBody>
          <a:bodyPr vert="horz" wrap="square" lIns="0" tIns="124460" rIns="0" bIns="0" rtlCol="0">
            <a:spAutoFit/>
          </a:bodyPr>
          <a:lstStyle/>
          <a:p>
            <a:pPr marL="2540" algn="ctr">
              <a:lnSpc>
                <a:spcPct val="100000"/>
              </a:lnSpc>
              <a:spcBef>
                <a:spcPts val="980"/>
              </a:spcBef>
            </a:pPr>
            <a:r>
              <a:rPr sz="2800" dirty="0">
                <a:solidFill>
                  <a:srgbClr val="006FC0"/>
                </a:solidFill>
              </a:rPr>
              <a:t>Soaking</a:t>
            </a:r>
            <a:endParaRPr sz="2800" dirty="0"/>
          </a:p>
        </p:txBody>
      </p:sp>
      <p:sp>
        <p:nvSpPr>
          <p:cNvPr id="3" name="object 3"/>
          <p:cNvSpPr txBox="1"/>
          <p:nvPr/>
        </p:nvSpPr>
        <p:spPr>
          <a:xfrm>
            <a:off x="536244" y="1289684"/>
            <a:ext cx="8079740" cy="486537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356870" marR="5080" indent="-344805" algn="just">
              <a:lnSpc>
                <a:spcPct val="100000"/>
              </a:lnSpc>
              <a:spcBef>
                <a:spcPts val="105"/>
              </a:spcBef>
              <a:buClr>
                <a:srgbClr val="C00000"/>
              </a:buClr>
              <a:buFont typeface="Wingdings"/>
              <a:buChar char=""/>
              <a:tabLst>
                <a:tab pos="439420" algn="l"/>
              </a:tabLst>
            </a:pPr>
            <a:r>
              <a:rPr dirty="0"/>
              <a:t>	</a:t>
            </a:r>
            <a:r>
              <a:rPr sz="2300" spc="-5" dirty="0">
                <a:latin typeface="Arial"/>
                <a:cs typeface="Arial"/>
              </a:rPr>
              <a:t>Soaking is carried out </a:t>
            </a:r>
            <a:r>
              <a:rPr sz="2300" dirty="0">
                <a:latin typeface="Arial"/>
                <a:cs typeface="Arial"/>
              </a:rPr>
              <a:t>to </a:t>
            </a:r>
            <a:r>
              <a:rPr sz="2300" spc="-5" dirty="0">
                <a:latin typeface="Arial"/>
                <a:cs typeface="Arial"/>
              </a:rPr>
              <a:t>allow hides and </a:t>
            </a:r>
            <a:r>
              <a:rPr sz="2300" dirty="0">
                <a:latin typeface="Arial"/>
                <a:cs typeface="Arial"/>
              </a:rPr>
              <a:t>skins to </a:t>
            </a:r>
            <a:r>
              <a:rPr sz="2300" spc="-5" dirty="0">
                <a:latin typeface="Arial"/>
                <a:cs typeface="Arial"/>
              </a:rPr>
              <a:t>reabsorb  </a:t>
            </a:r>
            <a:r>
              <a:rPr sz="2300" spc="-10" dirty="0">
                <a:latin typeface="Arial"/>
                <a:cs typeface="Arial"/>
              </a:rPr>
              <a:t>any water </a:t>
            </a:r>
            <a:r>
              <a:rPr sz="2300" spc="-15" dirty="0">
                <a:latin typeface="Arial"/>
                <a:cs typeface="Arial"/>
              </a:rPr>
              <a:t>which </a:t>
            </a:r>
            <a:r>
              <a:rPr sz="2300" spc="10" dirty="0">
                <a:latin typeface="Arial"/>
                <a:cs typeface="Arial"/>
              </a:rPr>
              <a:t>may </a:t>
            </a:r>
            <a:r>
              <a:rPr sz="2300" spc="-10" dirty="0">
                <a:latin typeface="Arial"/>
                <a:cs typeface="Arial"/>
              </a:rPr>
              <a:t>have been </a:t>
            </a:r>
            <a:r>
              <a:rPr sz="2300" spc="-5" dirty="0">
                <a:latin typeface="Arial"/>
                <a:cs typeface="Arial"/>
              </a:rPr>
              <a:t>lost </a:t>
            </a:r>
            <a:r>
              <a:rPr sz="2300" dirty="0">
                <a:latin typeface="Arial"/>
                <a:cs typeface="Arial"/>
              </a:rPr>
              <a:t>after </a:t>
            </a:r>
            <a:r>
              <a:rPr sz="2300" spc="-10" dirty="0">
                <a:latin typeface="Arial"/>
                <a:cs typeface="Arial"/>
              </a:rPr>
              <a:t>flaying, </a:t>
            </a:r>
            <a:r>
              <a:rPr sz="2300" spc="-5" dirty="0">
                <a:latin typeface="Arial"/>
                <a:cs typeface="Arial"/>
              </a:rPr>
              <a:t>in </a:t>
            </a:r>
            <a:r>
              <a:rPr sz="2300" dirty="0">
                <a:latin typeface="Arial"/>
                <a:cs typeface="Arial"/>
              </a:rPr>
              <a:t>the  </a:t>
            </a:r>
            <a:r>
              <a:rPr sz="2300" spc="-5" dirty="0">
                <a:latin typeface="Arial"/>
                <a:cs typeface="Arial"/>
              </a:rPr>
              <a:t>curing process, or </a:t>
            </a:r>
            <a:r>
              <a:rPr sz="2300" spc="-10" dirty="0">
                <a:latin typeface="Arial"/>
                <a:cs typeface="Arial"/>
              </a:rPr>
              <a:t>during</a:t>
            </a:r>
            <a:r>
              <a:rPr sz="2300" spc="2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transport.</a:t>
            </a:r>
            <a:endParaRPr sz="2300">
              <a:latin typeface="Arial"/>
              <a:cs typeface="Arial"/>
            </a:endParaRPr>
          </a:p>
          <a:p>
            <a:pPr marL="356870" marR="7620" indent="-344805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5" dirty="0">
                <a:latin typeface="Arial"/>
                <a:cs typeface="Arial"/>
              </a:rPr>
              <a:t>Soaking also cleans </a:t>
            </a:r>
            <a:r>
              <a:rPr sz="2300" spc="-10" dirty="0">
                <a:latin typeface="Arial"/>
                <a:cs typeface="Arial"/>
              </a:rPr>
              <a:t>the hides and </a:t>
            </a:r>
            <a:r>
              <a:rPr sz="2300" spc="-5" dirty="0">
                <a:latin typeface="Arial"/>
                <a:cs typeface="Arial"/>
              </a:rPr>
              <a:t>skins </a:t>
            </a:r>
            <a:r>
              <a:rPr sz="2300" spc="-10" dirty="0">
                <a:latin typeface="Arial"/>
                <a:cs typeface="Arial"/>
              </a:rPr>
              <a:t>(removal </a:t>
            </a:r>
            <a:r>
              <a:rPr sz="2300" spc="-5" dirty="0">
                <a:latin typeface="Arial"/>
                <a:cs typeface="Arial"/>
              </a:rPr>
              <a:t>of </a:t>
            </a:r>
            <a:r>
              <a:rPr sz="2300" spc="-15" dirty="0">
                <a:latin typeface="Arial"/>
                <a:cs typeface="Arial"/>
              </a:rPr>
              <a:t>dung, </a:t>
            </a:r>
            <a:r>
              <a:rPr sz="2300" spc="60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blood, </a:t>
            </a:r>
            <a:r>
              <a:rPr sz="2300" spc="-5" dirty="0">
                <a:latin typeface="Arial"/>
                <a:cs typeface="Arial"/>
              </a:rPr>
              <a:t>dirt, </a:t>
            </a:r>
            <a:r>
              <a:rPr sz="2300" dirty="0">
                <a:latin typeface="Arial"/>
                <a:cs typeface="Arial"/>
              </a:rPr>
              <a:t>etc.) </a:t>
            </a:r>
            <a:r>
              <a:rPr sz="2300" spc="-5" dirty="0">
                <a:latin typeface="Arial"/>
                <a:cs typeface="Arial"/>
              </a:rPr>
              <a:t>and removes interfibrillary material </a:t>
            </a:r>
            <a:r>
              <a:rPr sz="2300" dirty="0">
                <a:latin typeface="Arial"/>
                <a:cs typeface="Arial"/>
              </a:rPr>
              <a:t>so </a:t>
            </a:r>
            <a:r>
              <a:rPr sz="2300" spc="-5" dirty="0">
                <a:latin typeface="Arial"/>
                <a:cs typeface="Arial"/>
              </a:rPr>
              <a:t>that  </a:t>
            </a:r>
            <a:r>
              <a:rPr sz="2300" dirty="0">
                <a:latin typeface="Arial"/>
                <a:cs typeface="Arial"/>
              </a:rPr>
              <a:t>the </a:t>
            </a:r>
            <a:r>
              <a:rPr sz="2300" spc="-5" dirty="0">
                <a:latin typeface="Arial"/>
                <a:cs typeface="Arial"/>
              </a:rPr>
              <a:t>hide or skin can be </a:t>
            </a:r>
            <a:r>
              <a:rPr sz="2300" dirty="0">
                <a:latin typeface="Arial"/>
                <a:cs typeface="Arial"/>
              </a:rPr>
              <a:t>further</a:t>
            </a:r>
            <a:r>
              <a:rPr sz="2300" spc="-8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treated.</a:t>
            </a:r>
            <a:endParaRPr sz="2300">
              <a:latin typeface="Arial"/>
              <a:cs typeface="Arial"/>
            </a:endParaRPr>
          </a:p>
          <a:p>
            <a:pPr marL="356870" marR="5715" indent="-344805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433705" algn="l"/>
              </a:tabLst>
            </a:pPr>
            <a:r>
              <a:rPr dirty="0"/>
              <a:t>	</a:t>
            </a:r>
            <a:r>
              <a:rPr sz="2300" dirty="0">
                <a:latin typeface="Arial"/>
                <a:cs typeface="Arial"/>
              </a:rPr>
              <a:t>The </a:t>
            </a:r>
            <a:r>
              <a:rPr sz="2300" spc="-5" dirty="0">
                <a:latin typeface="Arial"/>
                <a:cs typeface="Arial"/>
              </a:rPr>
              <a:t>soaking methods used </a:t>
            </a:r>
            <a:r>
              <a:rPr sz="2300" spc="-10" dirty="0">
                <a:latin typeface="Arial"/>
                <a:cs typeface="Arial"/>
              </a:rPr>
              <a:t>depend </a:t>
            </a:r>
            <a:r>
              <a:rPr sz="2300" spc="-5" dirty="0">
                <a:latin typeface="Arial"/>
                <a:cs typeface="Arial"/>
              </a:rPr>
              <a:t>on the state </a:t>
            </a:r>
            <a:r>
              <a:rPr sz="2300" spc="-20" dirty="0">
                <a:latin typeface="Arial"/>
                <a:cs typeface="Arial"/>
              </a:rPr>
              <a:t>of </a:t>
            </a:r>
            <a:r>
              <a:rPr sz="2300" spc="-5" dirty="0">
                <a:latin typeface="Arial"/>
                <a:cs typeface="Arial"/>
              </a:rPr>
              <a:t>the  hides. </a:t>
            </a:r>
            <a:r>
              <a:rPr sz="2300" dirty="0">
                <a:latin typeface="Arial"/>
                <a:cs typeface="Arial"/>
              </a:rPr>
              <a:t>The </a:t>
            </a:r>
            <a:r>
              <a:rPr sz="2300" spc="-5" dirty="0">
                <a:latin typeface="Arial"/>
                <a:cs typeface="Arial"/>
              </a:rPr>
              <a:t>process is mostly carried </a:t>
            </a:r>
            <a:r>
              <a:rPr sz="2300" spc="-10" dirty="0">
                <a:latin typeface="Arial"/>
                <a:cs typeface="Arial"/>
              </a:rPr>
              <a:t>out </a:t>
            </a:r>
            <a:r>
              <a:rPr sz="2300" spc="-5" dirty="0">
                <a:latin typeface="Arial"/>
                <a:cs typeface="Arial"/>
              </a:rPr>
              <a:t>in </a:t>
            </a:r>
            <a:r>
              <a:rPr sz="2300" b="1" dirty="0">
                <a:solidFill>
                  <a:srgbClr val="006FC0"/>
                </a:solidFill>
                <a:latin typeface="Arial"/>
                <a:cs typeface="Arial"/>
              </a:rPr>
              <a:t>two </a:t>
            </a:r>
            <a:r>
              <a:rPr sz="2300" b="1" spc="-10" dirty="0">
                <a:solidFill>
                  <a:srgbClr val="006FC0"/>
                </a:solidFill>
                <a:latin typeface="Arial"/>
                <a:cs typeface="Arial"/>
              </a:rPr>
              <a:t>steps: </a:t>
            </a:r>
            <a:r>
              <a:rPr sz="2300" b="1" dirty="0">
                <a:solidFill>
                  <a:srgbClr val="006FC0"/>
                </a:solidFill>
                <a:latin typeface="Arial"/>
                <a:cs typeface="Arial"/>
              </a:rPr>
              <a:t>a  dirt </a:t>
            </a:r>
            <a:r>
              <a:rPr sz="2300" b="1" spc="-5" dirty="0">
                <a:solidFill>
                  <a:srgbClr val="006FC0"/>
                </a:solidFill>
                <a:latin typeface="Arial"/>
                <a:cs typeface="Arial"/>
              </a:rPr>
              <a:t>soak </a:t>
            </a:r>
            <a:r>
              <a:rPr sz="2300" b="1" dirty="0">
                <a:solidFill>
                  <a:srgbClr val="006FC0"/>
                </a:solidFill>
                <a:latin typeface="Arial"/>
                <a:cs typeface="Arial"/>
              </a:rPr>
              <a:t>to </a:t>
            </a:r>
            <a:r>
              <a:rPr sz="2300" b="1" spc="-10" dirty="0">
                <a:solidFill>
                  <a:srgbClr val="006FC0"/>
                </a:solidFill>
                <a:latin typeface="Arial"/>
                <a:cs typeface="Arial"/>
              </a:rPr>
              <a:t>remove </a:t>
            </a:r>
            <a:r>
              <a:rPr sz="2300" b="1" dirty="0">
                <a:solidFill>
                  <a:srgbClr val="006FC0"/>
                </a:solidFill>
                <a:latin typeface="Arial"/>
                <a:cs typeface="Arial"/>
              </a:rPr>
              <a:t>the </a:t>
            </a:r>
            <a:r>
              <a:rPr sz="2300" b="1" spc="-5" dirty="0">
                <a:solidFill>
                  <a:srgbClr val="006FC0"/>
                </a:solidFill>
                <a:latin typeface="Arial"/>
                <a:cs typeface="Arial"/>
              </a:rPr>
              <a:t>salt </a:t>
            </a:r>
            <a:r>
              <a:rPr sz="2300" b="1" dirty="0">
                <a:solidFill>
                  <a:srgbClr val="006FC0"/>
                </a:solidFill>
                <a:latin typeface="Arial"/>
                <a:cs typeface="Arial"/>
              </a:rPr>
              <a:t>and dirt, and a </a:t>
            </a:r>
            <a:r>
              <a:rPr sz="2300" b="1" spc="-5" dirty="0">
                <a:solidFill>
                  <a:srgbClr val="006FC0"/>
                </a:solidFill>
                <a:latin typeface="Arial"/>
                <a:cs typeface="Arial"/>
              </a:rPr>
              <a:t>main</a:t>
            </a:r>
            <a:r>
              <a:rPr sz="2300" b="1" spc="-140" dirty="0">
                <a:solidFill>
                  <a:srgbClr val="006FC0"/>
                </a:solidFill>
                <a:latin typeface="Arial"/>
                <a:cs typeface="Arial"/>
              </a:rPr>
              <a:t> </a:t>
            </a:r>
            <a:r>
              <a:rPr sz="2300" b="1" spc="-5" dirty="0">
                <a:solidFill>
                  <a:srgbClr val="006FC0"/>
                </a:solidFill>
                <a:latin typeface="Arial"/>
                <a:cs typeface="Arial"/>
              </a:rPr>
              <a:t>soak</a:t>
            </a:r>
            <a:r>
              <a:rPr sz="2300" spc="-5" dirty="0">
                <a:latin typeface="Arial"/>
                <a:cs typeface="Arial"/>
              </a:rPr>
              <a:t>.</a:t>
            </a:r>
            <a:endParaRPr sz="2300">
              <a:latin typeface="Arial"/>
              <a:cs typeface="Arial"/>
            </a:endParaRPr>
          </a:p>
          <a:p>
            <a:pPr marL="356870" indent="-344805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dirty="0">
                <a:latin typeface="Arial"/>
                <a:cs typeface="Arial"/>
              </a:rPr>
              <a:t>The</a:t>
            </a:r>
            <a:r>
              <a:rPr sz="2300" spc="16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duration</a:t>
            </a:r>
            <a:r>
              <a:rPr sz="2300" spc="165" dirty="0">
                <a:latin typeface="Arial"/>
                <a:cs typeface="Arial"/>
              </a:rPr>
              <a:t> </a:t>
            </a:r>
            <a:r>
              <a:rPr sz="2300" spc="-15" dirty="0">
                <a:latin typeface="Arial"/>
                <a:cs typeface="Arial"/>
              </a:rPr>
              <a:t>of</a:t>
            </a:r>
            <a:r>
              <a:rPr sz="2300" spc="20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soaking</a:t>
            </a:r>
            <a:r>
              <a:rPr sz="2300" spc="16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can</a:t>
            </a:r>
            <a:r>
              <a:rPr sz="2300" spc="16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range</a:t>
            </a:r>
            <a:r>
              <a:rPr sz="2300" spc="135" dirty="0">
                <a:latin typeface="Arial"/>
                <a:cs typeface="Arial"/>
              </a:rPr>
              <a:t> </a:t>
            </a:r>
            <a:r>
              <a:rPr sz="2300" dirty="0">
                <a:latin typeface="Arial"/>
                <a:cs typeface="Arial"/>
              </a:rPr>
              <a:t>from</a:t>
            </a:r>
            <a:r>
              <a:rPr sz="2300" spc="204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several</a:t>
            </a:r>
            <a:r>
              <a:rPr sz="2300" spc="17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hours</a:t>
            </a:r>
            <a:r>
              <a:rPr sz="2300" spc="170" dirty="0">
                <a:latin typeface="Arial"/>
                <a:cs typeface="Arial"/>
              </a:rPr>
              <a:t> </a:t>
            </a:r>
            <a:r>
              <a:rPr sz="2300" spc="5" dirty="0">
                <a:latin typeface="Arial"/>
                <a:cs typeface="Arial"/>
              </a:rPr>
              <a:t>to</a:t>
            </a:r>
            <a:r>
              <a:rPr sz="2300" spc="165" dirty="0">
                <a:latin typeface="Arial"/>
                <a:cs typeface="Arial"/>
              </a:rPr>
              <a:t> </a:t>
            </a:r>
            <a:r>
              <a:rPr sz="2300" dirty="0">
                <a:latin typeface="Arial"/>
                <a:cs typeface="Arial"/>
              </a:rPr>
              <a:t>a</a:t>
            </a:r>
            <a:endParaRPr sz="2300">
              <a:latin typeface="Arial"/>
              <a:cs typeface="Arial"/>
            </a:endParaRPr>
          </a:p>
          <a:p>
            <a:pPr marL="356870" algn="just">
              <a:lnSpc>
                <a:spcPct val="100000"/>
              </a:lnSpc>
            </a:pPr>
            <a:r>
              <a:rPr sz="2300" spc="5" dirty="0">
                <a:latin typeface="Arial"/>
                <a:cs typeface="Arial"/>
              </a:rPr>
              <a:t>few</a:t>
            </a:r>
            <a:r>
              <a:rPr sz="2300" spc="-2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days.</a:t>
            </a:r>
            <a:endParaRPr sz="2300">
              <a:latin typeface="Arial"/>
              <a:cs typeface="Arial"/>
            </a:endParaRPr>
          </a:p>
          <a:p>
            <a:pPr marL="356870" indent="-344805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5" dirty="0">
                <a:latin typeface="Arial"/>
                <a:cs typeface="Arial"/>
              </a:rPr>
              <a:t>Putrefying</a:t>
            </a:r>
            <a:r>
              <a:rPr sz="2300" spc="14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bacteria</a:t>
            </a:r>
            <a:r>
              <a:rPr sz="2300" spc="14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can</a:t>
            </a:r>
            <a:r>
              <a:rPr sz="2300" spc="114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thrive</a:t>
            </a:r>
            <a:r>
              <a:rPr sz="2300" spc="13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during</a:t>
            </a:r>
            <a:r>
              <a:rPr sz="2300" spc="14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soaking</a:t>
            </a:r>
            <a:r>
              <a:rPr sz="2300" spc="14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and</a:t>
            </a:r>
            <a:r>
              <a:rPr sz="2300" spc="135" dirty="0">
                <a:latin typeface="Arial"/>
                <a:cs typeface="Arial"/>
              </a:rPr>
              <a:t> </a:t>
            </a:r>
            <a:r>
              <a:rPr sz="2300" b="1" spc="-5" dirty="0">
                <a:solidFill>
                  <a:srgbClr val="00AF50"/>
                </a:solidFill>
                <a:latin typeface="Arial"/>
                <a:cs typeface="Arial"/>
              </a:rPr>
              <a:t>biocides</a:t>
            </a:r>
            <a:endParaRPr sz="2300">
              <a:latin typeface="Arial"/>
              <a:cs typeface="Arial"/>
            </a:endParaRPr>
          </a:p>
          <a:p>
            <a:pPr marL="356870" algn="just">
              <a:lnSpc>
                <a:spcPct val="100000"/>
              </a:lnSpc>
            </a:pPr>
            <a:r>
              <a:rPr sz="2300" spc="10" dirty="0">
                <a:latin typeface="Arial"/>
                <a:cs typeface="Arial"/>
              </a:rPr>
              <a:t>may </a:t>
            </a:r>
            <a:r>
              <a:rPr sz="2300" spc="-5" dirty="0">
                <a:latin typeface="Arial"/>
                <a:cs typeface="Arial"/>
              </a:rPr>
              <a:t>be </a:t>
            </a:r>
            <a:r>
              <a:rPr sz="2300" spc="-10" dirty="0">
                <a:latin typeface="Arial"/>
                <a:cs typeface="Arial"/>
              </a:rPr>
              <a:t>added </a:t>
            </a:r>
            <a:r>
              <a:rPr sz="2300" dirty="0">
                <a:latin typeface="Arial"/>
                <a:cs typeface="Arial"/>
              </a:rPr>
              <a:t>to </a:t>
            </a:r>
            <a:r>
              <a:rPr sz="2300" spc="-5" dirty="0">
                <a:latin typeface="Arial"/>
                <a:cs typeface="Arial"/>
              </a:rPr>
              <a:t>curtail their</a:t>
            </a:r>
            <a:r>
              <a:rPr sz="2300" spc="-65" dirty="0">
                <a:latin typeface="Arial"/>
                <a:cs typeface="Arial"/>
              </a:rPr>
              <a:t> </a:t>
            </a:r>
            <a:r>
              <a:rPr sz="2300" spc="-30" dirty="0">
                <a:latin typeface="Arial"/>
                <a:cs typeface="Arial"/>
              </a:rPr>
              <a:t>activity.</a:t>
            </a:r>
            <a:endParaRPr sz="23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6244" y="2356815"/>
            <a:ext cx="8077834" cy="3917950"/>
          </a:xfrm>
          <a:prstGeom prst="rect">
            <a:avLst/>
          </a:prstGeom>
        </p:spPr>
        <p:txBody>
          <a:bodyPr vert="horz" wrap="square" lIns="0" tIns="13970" rIns="0" bIns="0" rtlCol="0">
            <a:spAutoFit/>
          </a:bodyPr>
          <a:lstStyle/>
          <a:p>
            <a:pPr marL="356870" marR="5080" indent="-344805" algn="just">
              <a:lnSpc>
                <a:spcPct val="100000"/>
              </a:lnSpc>
              <a:spcBef>
                <a:spcPts val="11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200" spc="-110" dirty="0">
                <a:latin typeface="Arial"/>
                <a:cs typeface="Arial"/>
              </a:rPr>
              <a:t>To </a:t>
            </a:r>
            <a:r>
              <a:rPr sz="2200" spc="-5" dirty="0">
                <a:latin typeface="Arial"/>
                <a:cs typeface="Arial"/>
              </a:rPr>
              <a:t>prevent </a:t>
            </a:r>
            <a:r>
              <a:rPr sz="2200" dirty="0">
                <a:latin typeface="Arial"/>
                <a:cs typeface="Arial"/>
              </a:rPr>
              <a:t>damage </a:t>
            </a:r>
            <a:r>
              <a:rPr sz="2200" spc="-15" dirty="0">
                <a:latin typeface="Arial"/>
                <a:cs typeface="Arial"/>
              </a:rPr>
              <a:t>of </a:t>
            </a:r>
            <a:r>
              <a:rPr sz="2200" spc="-5" dirty="0">
                <a:latin typeface="Arial"/>
                <a:cs typeface="Arial"/>
              </a:rPr>
              <a:t>the skin </a:t>
            </a:r>
            <a:r>
              <a:rPr sz="2200" dirty="0">
                <a:latin typeface="Arial"/>
                <a:cs typeface="Arial"/>
              </a:rPr>
              <a:t>by </a:t>
            </a:r>
            <a:r>
              <a:rPr sz="2200" spc="-5" dirty="0">
                <a:latin typeface="Arial"/>
                <a:cs typeface="Arial"/>
              </a:rPr>
              <a:t>bacterial growth </a:t>
            </a:r>
            <a:r>
              <a:rPr sz="2200" dirty="0">
                <a:latin typeface="Arial"/>
                <a:cs typeface="Arial"/>
              </a:rPr>
              <a:t>during </a:t>
            </a:r>
            <a:r>
              <a:rPr sz="2200" spc="5" dirty="0">
                <a:latin typeface="Arial"/>
                <a:cs typeface="Arial"/>
              </a:rPr>
              <a:t>the  </a:t>
            </a:r>
            <a:r>
              <a:rPr sz="2200" spc="-5" dirty="0">
                <a:latin typeface="Arial"/>
                <a:cs typeface="Arial"/>
              </a:rPr>
              <a:t>soaking period, biocides, typically </a:t>
            </a:r>
            <a:r>
              <a:rPr sz="2200" dirty="0">
                <a:latin typeface="Arial"/>
                <a:cs typeface="Arial"/>
              </a:rPr>
              <a:t>dithiocarbamates, </a:t>
            </a:r>
            <a:r>
              <a:rPr sz="2200" spc="-5" dirty="0">
                <a:latin typeface="Arial"/>
                <a:cs typeface="Arial"/>
              </a:rPr>
              <a:t>is be  </a:t>
            </a:r>
            <a:r>
              <a:rPr sz="2200" dirty="0">
                <a:latin typeface="Arial"/>
                <a:cs typeface="Arial"/>
              </a:rPr>
              <a:t>used.</a:t>
            </a:r>
          </a:p>
          <a:p>
            <a:pPr marL="356870" marR="5715" indent="-344805" algn="just">
              <a:lnSpc>
                <a:spcPct val="100000"/>
              </a:lnSpc>
              <a:spcBef>
                <a:spcPts val="53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200" dirty="0">
                <a:latin typeface="Arial"/>
                <a:cs typeface="Arial"/>
              </a:rPr>
              <a:t>Fungicides such as </a:t>
            </a:r>
            <a:r>
              <a:rPr sz="2200" spc="-5" dirty="0">
                <a:latin typeface="Arial"/>
                <a:cs typeface="Arial"/>
              </a:rPr>
              <a:t>2-thiocyanomethylthiobenzothiazole </a:t>
            </a:r>
            <a:r>
              <a:rPr sz="2200" spc="-15" dirty="0">
                <a:latin typeface="Arial"/>
                <a:cs typeface="Arial"/>
              </a:rPr>
              <a:t>is </a:t>
            </a:r>
            <a:r>
              <a:rPr sz="2200" spc="580" dirty="0">
                <a:latin typeface="Arial"/>
                <a:cs typeface="Arial"/>
              </a:rPr>
              <a:t> </a:t>
            </a:r>
            <a:r>
              <a:rPr sz="2200" spc="-5" dirty="0">
                <a:latin typeface="Arial"/>
                <a:cs typeface="Arial"/>
              </a:rPr>
              <a:t>also </a:t>
            </a:r>
            <a:r>
              <a:rPr sz="2200" dirty="0">
                <a:latin typeface="Arial"/>
                <a:cs typeface="Arial"/>
              </a:rPr>
              <a:t>be added </a:t>
            </a:r>
            <a:r>
              <a:rPr sz="2200" spc="-5" dirty="0">
                <a:latin typeface="Arial"/>
                <a:cs typeface="Arial"/>
              </a:rPr>
              <a:t>later in </a:t>
            </a:r>
            <a:r>
              <a:rPr sz="2200" spc="5" dirty="0">
                <a:latin typeface="Arial"/>
                <a:cs typeface="Arial"/>
              </a:rPr>
              <a:t>the </a:t>
            </a:r>
            <a:r>
              <a:rPr sz="2200" spc="-5" dirty="0">
                <a:latin typeface="Arial"/>
                <a:cs typeface="Arial"/>
              </a:rPr>
              <a:t>process, </a:t>
            </a:r>
            <a:r>
              <a:rPr sz="2200" spc="5" dirty="0">
                <a:latin typeface="Arial"/>
                <a:cs typeface="Arial"/>
              </a:rPr>
              <a:t>to </a:t>
            </a:r>
            <a:r>
              <a:rPr sz="2200" dirty="0">
                <a:latin typeface="Arial"/>
                <a:cs typeface="Arial"/>
              </a:rPr>
              <a:t>protect </a:t>
            </a:r>
            <a:r>
              <a:rPr sz="2200" spc="-10" dirty="0">
                <a:latin typeface="Arial"/>
                <a:cs typeface="Arial"/>
              </a:rPr>
              <a:t>wet </a:t>
            </a:r>
            <a:r>
              <a:rPr sz="2200" dirty="0">
                <a:latin typeface="Arial"/>
                <a:cs typeface="Arial"/>
              </a:rPr>
              <a:t>leathers  </a:t>
            </a:r>
            <a:r>
              <a:rPr sz="2200" spc="10" dirty="0">
                <a:latin typeface="Arial"/>
                <a:cs typeface="Arial"/>
              </a:rPr>
              <a:t>from </a:t>
            </a:r>
            <a:r>
              <a:rPr sz="2200" dirty="0">
                <a:latin typeface="Arial"/>
                <a:cs typeface="Arial"/>
              </a:rPr>
              <a:t>mold</a:t>
            </a:r>
            <a:r>
              <a:rPr sz="2200" spc="-55" dirty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growth.</a:t>
            </a:r>
          </a:p>
          <a:p>
            <a:pPr marL="356870" indent="-344805" algn="just">
              <a:lnSpc>
                <a:spcPct val="100000"/>
              </a:lnSpc>
              <a:spcBef>
                <a:spcPts val="53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200" spc="10" dirty="0">
                <a:latin typeface="Arial"/>
                <a:cs typeface="Arial"/>
              </a:rPr>
              <a:t>The</a:t>
            </a:r>
            <a:r>
              <a:rPr sz="2200" spc="365" dirty="0">
                <a:latin typeface="Arial"/>
                <a:cs typeface="Arial"/>
              </a:rPr>
              <a:t> </a:t>
            </a:r>
            <a:r>
              <a:rPr sz="2200" spc="5" dirty="0">
                <a:latin typeface="Arial"/>
                <a:cs typeface="Arial"/>
              </a:rPr>
              <a:t>use</a:t>
            </a:r>
            <a:r>
              <a:rPr sz="2200" spc="365" dirty="0">
                <a:latin typeface="Arial"/>
                <a:cs typeface="Arial"/>
              </a:rPr>
              <a:t> </a:t>
            </a:r>
            <a:r>
              <a:rPr sz="2200" spc="-15" dirty="0">
                <a:latin typeface="Arial"/>
                <a:cs typeface="Arial"/>
              </a:rPr>
              <a:t>of</a:t>
            </a:r>
            <a:r>
              <a:rPr sz="2200" spc="409" dirty="0">
                <a:latin typeface="Arial"/>
                <a:cs typeface="Arial"/>
              </a:rPr>
              <a:t> </a:t>
            </a:r>
            <a:r>
              <a:rPr sz="2200" spc="-5" dirty="0">
                <a:latin typeface="Arial"/>
                <a:cs typeface="Arial"/>
              </a:rPr>
              <a:t>pentachloro</a:t>
            </a:r>
            <a:r>
              <a:rPr sz="2200" spc="350" dirty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phenol</a:t>
            </a:r>
            <a:r>
              <a:rPr sz="2200" spc="365" dirty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and</a:t>
            </a:r>
            <a:r>
              <a:rPr sz="2200" spc="370" dirty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mercury-based</a:t>
            </a:r>
            <a:r>
              <a:rPr sz="2200" spc="365" dirty="0">
                <a:latin typeface="Arial"/>
                <a:cs typeface="Arial"/>
              </a:rPr>
              <a:t> </a:t>
            </a:r>
            <a:r>
              <a:rPr sz="2200" spc="-5" dirty="0">
                <a:latin typeface="Arial"/>
                <a:cs typeface="Arial"/>
              </a:rPr>
              <a:t>biocides</a:t>
            </a:r>
            <a:endParaRPr sz="2200" dirty="0">
              <a:latin typeface="Arial"/>
              <a:cs typeface="Arial"/>
            </a:endParaRPr>
          </a:p>
          <a:p>
            <a:pPr marL="356870" algn="just">
              <a:lnSpc>
                <a:spcPct val="100000"/>
              </a:lnSpc>
            </a:pPr>
            <a:r>
              <a:rPr sz="2200" dirty="0">
                <a:latin typeface="Arial"/>
                <a:cs typeface="Arial"/>
              </a:rPr>
              <a:t>and </a:t>
            </a:r>
            <a:r>
              <a:rPr sz="2200" spc="-5" dirty="0">
                <a:latin typeface="Arial"/>
                <a:cs typeface="Arial"/>
              </a:rPr>
              <a:t>their derivatives is</a:t>
            </a:r>
            <a:r>
              <a:rPr sz="2200" spc="60" dirty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forbidden</a:t>
            </a:r>
          </a:p>
          <a:p>
            <a:pPr marL="356870" marR="5715" indent="-344805" algn="just">
              <a:lnSpc>
                <a:spcPct val="100000"/>
              </a:lnSpc>
              <a:spcBef>
                <a:spcPts val="53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200" spc="-5" dirty="0">
                <a:latin typeface="Arial"/>
                <a:cs typeface="Arial"/>
              </a:rPr>
              <a:t>Depending </a:t>
            </a:r>
            <a:r>
              <a:rPr sz="2200" dirty="0">
                <a:latin typeface="Arial"/>
                <a:cs typeface="Arial"/>
              </a:rPr>
              <a:t>on </a:t>
            </a:r>
            <a:r>
              <a:rPr sz="2200" spc="5" dirty="0">
                <a:latin typeface="Arial"/>
                <a:cs typeface="Arial"/>
              </a:rPr>
              <a:t>the </a:t>
            </a:r>
            <a:r>
              <a:rPr sz="2200" spc="-5" dirty="0">
                <a:latin typeface="Arial"/>
                <a:cs typeface="Arial"/>
              </a:rPr>
              <a:t>type </a:t>
            </a:r>
            <a:r>
              <a:rPr sz="2200" dirty="0">
                <a:latin typeface="Arial"/>
                <a:cs typeface="Arial"/>
              </a:rPr>
              <a:t>of </a:t>
            </a:r>
            <a:r>
              <a:rPr sz="2200" spc="5" dirty="0">
                <a:latin typeface="Arial"/>
                <a:cs typeface="Arial"/>
              </a:rPr>
              <a:t>raw </a:t>
            </a:r>
            <a:r>
              <a:rPr sz="2200" spc="-5" dirty="0">
                <a:latin typeface="Arial"/>
                <a:cs typeface="Arial"/>
              </a:rPr>
              <a:t>materials being soaked, other  additives </a:t>
            </a:r>
            <a:r>
              <a:rPr sz="2200" spc="5" dirty="0">
                <a:latin typeface="Arial"/>
                <a:cs typeface="Arial"/>
              </a:rPr>
              <a:t>may </a:t>
            </a:r>
            <a:r>
              <a:rPr sz="2200" dirty="0">
                <a:latin typeface="Arial"/>
                <a:cs typeface="Arial"/>
              </a:rPr>
              <a:t>be used, such as surfactants and </a:t>
            </a:r>
            <a:r>
              <a:rPr sz="2200" spc="-5" dirty="0">
                <a:latin typeface="Arial"/>
                <a:cs typeface="Arial"/>
              </a:rPr>
              <a:t>enzyme  </a:t>
            </a:r>
            <a:r>
              <a:rPr sz="2200" dirty="0">
                <a:latin typeface="Arial"/>
                <a:cs typeface="Arial"/>
              </a:rPr>
              <a:t>preparations.</a:t>
            </a:r>
          </a:p>
        </p:txBody>
      </p:sp>
      <p:pic>
        <p:nvPicPr>
          <p:cNvPr id="3" name="object 3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666883" y="646322"/>
            <a:ext cx="8010190" cy="1432192"/>
          </a:xfrm>
          <a:prstGeom prst="rect">
            <a:avLst/>
          </a:prstGeom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6244" y="938606"/>
            <a:ext cx="8079105" cy="572528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356870" marR="5080" indent="-344805" algn="just">
              <a:lnSpc>
                <a:spcPct val="100000"/>
              </a:lnSpc>
              <a:spcBef>
                <a:spcPts val="10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dirty="0">
                <a:latin typeface="Arial"/>
                <a:cs typeface="Arial"/>
              </a:rPr>
              <a:t>After </a:t>
            </a:r>
            <a:r>
              <a:rPr sz="2300" spc="-5" dirty="0">
                <a:latin typeface="Arial"/>
                <a:cs typeface="Arial"/>
              </a:rPr>
              <a:t>soaking, </a:t>
            </a:r>
            <a:r>
              <a:rPr sz="2300" dirty="0">
                <a:latin typeface="Arial"/>
                <a:cs typeface="Arial"/>
              </a:rPr>
              <a:t>the </a:t>
            </a:r>
            <a:r>
              <a:rPr sz="2300" spc="-15" dirty="0">
                <a:latin typeface="Arial"/>
                <a:cs typeface="Arial"/>
              </a:rPr>
              <a:t>hides </a:t>
            </a:r>
            <a:r>
              <a:rPr sz="2300" spc="-10" dirty="0">
                <a:latin typeface="Arial"/>
                <a:cs typeface="Arial"/>
              </a:rPr>
              <a:t>and </a:t>
            </a:r>
            <a:r>
              <a:rPr sz="2300" spc="-5" dirty="0">
                <a:latin typeface="Arial"/>
                <a:cs typeface="Arial"/>
              </a:rPr>
              <a:t>skins are taken </a:t>
            </a:r>
            <a:r>
              <a:rPr sz="2300" spc="5" dirty="0">
                <a:latin typeface="Arial"/>
                <a:cs typeface="Arial"/>
              </a:rPr>
              <a:t>for </a:t>
            </a:r>
            <a:r>
              <a:rPr sz="2300" spc="-5" dirty="0">
                <a:latin typeface="Arial"/>
                <a:cs typeface="Arial"/>
              </a:rPr>
              <a:t>liming:  treatment </a:t>
            </a:r>
            <a:r>
              <a:rPr sz="2300" spc="-20" dirty="0">
                <a:latin typeface="Arial"/>
                <a:cs typeface="Arial"/>
              </a:rPr>
              <a:t>with </a:t>
            </a:r>
            <a:r>
              <a:rPr sz="2300" spc="5" dirty="0">
                <a:latin typeface="Arial"/>
                <a:cs typeface="Arial"/>
              </a:rPr>
              <a:t>milk </a:t>
            </a:r>
            <a:r>
              <a:rPr sz="2300" spc="-20" dirty="0">
                <a:latin typeface="Arial"/>
                <a:cs typeface="Arial"/>
              </a:rPr>
              <a:t>of </a:t>
            </a:r>
            <a:r>
              <a:rPr sz="2300" dirty="0">
                <a:latin typeface="Arial"/>
                <a:cs typeface="Arial"/>
              </a:rPr>
              <a:t>lime (a </a:t>
            </a:r>
            <a:r>
              <a:rPr sz="2300" spc="-5" dirty="0">
                <a:latin typeface="Arial"/>
                <a:cs typeface="Arial"/>
              </a:rPr>
              <a:t>basic agent, </a:t>
            </a:r>
            <a:r>
              <a:rPr lang="en-US" sz="2300" spc="-25" dirty="0" smtClean="0">
                <a:latin typeface="Arial"/>
                <a:cs typeface="Arial"/>
              </a:rPr>
              <a:t>pH</a:t>
            </a:r>
            <a:r>
              <a:rPr sz="2300" spc="-25" dirty="0" smtClean="0">
                <a:latin typeface="Arial"/>
                <a:cs typeface="Arial"/>
              </a:rPr>
              <a:t>-11-12</a:t>
            </a:r>
            <a:r>
              <a:rPr sz="2300" spc="-25" dirty="0">
                <a:latin typeface="Arial"/>
                <a:cs typeface="Arial"/>
              </a:rPr>
              <a:t>) </a:t>
            </a:r>
            <a:r>
              <a:rPr sz="2300" spc="-10" dirty="0">
                <a:latin typeface="Arial"/>
                <a:cs typeface="Arial"/>
              </a:rPr>
              <a:t>that  </a:t>
            </a:r>
            <a:r>
              <a:rPr sz="2300" spc="5" dirty="0">
                <a:latin typeface="Arial"/>
                <a:cs typeface="Arial"/>
              </a:rPr>
              <a:t>may </a:t>
            </a:r>
            <a:r>
              <a:rPr sz="2300" spc="-10" dirty="0">
                <a:latin typeface="Arial"/>
                <a:cs typeface="Arial"/>
              </a:rPr>
              <a:t>involve </a:t>
            </a:r>
            <a:r>
              <a:rPr sz="2300" dirty="0">
                <a:latin typeface="Arial"/>
                <a:cs typeface="Arial"/>
              </a:rPr>
              <a:t>the </a:t>
            </a:r>
            <a:r>
              <a:rPr sz="2300" spc="-5" dirty="0">
                <a:latin typeface="Arial"/>
                <a:cs typeface="Arial"/>
              </a:rPr>
              <a:t>addition </a:t>
            </a:r>
            <a:r>
              <a:rPr sz="2300" spc="-15" dirty="0">
                <a:latin typeface="Arial"/>
                <a:cs typeface="Arial"/>
              </a:rPr>
              <a:t>of </a:t>
            </a:r>
            <a:r>
              <a:rPr sz="2300" spc="-5" dirty="0">
                <a:latin typeface="Arial"/>
                <a:cs typeface="Arial"/>
              </a:rPr>
              <a:t>"sharpening </a:t>
            </a:r>
            <a:r>
              <a:rPr sz="2300" spc="-10" dirty="0">
                <a:latin typeface="Arial"/>
                <a:cs typeface="Arial"/>
              </a:rPr>
              <a:t>agents" </a:t>
            </a:r>
            <a:r>
              <a:rPr sz="2300" spc="-5" dirty="0">
                <a:latin typeface="Arial"/>
                <a:cs typeface="Arial"/>
              </a:rPr>
              <a:t>(disulfide  reducing agents) such as </a:t>
            </a:r>
            <a:r>
              <a:rPr sz="2300" spc="-10" dirty="0">
                <a:latin typeface="Arial"/>
                <a:cs typeface="Arial"/>
              </a:rPr>
              <a:t>sodium </a:t>
            </a:r>
            <a:r>
              <a:rPr sz="2300" spc="-5" dirty="0">
                <a:latin typeface="Arial"/>
                <a:cs typeface="Arial"/>
              </a:rPr>
              <a:t>sulfide, cyanides, amines,  </a:t>
            </a:r>
            <a:r>
              <a:rPr sz="2300" dirty="0">
                <a:latin typeface="Arial"/>
                <a:cs typeface="Arial"/>
              </a:rPr>
              <a:t>etc.</a:t>
            </a:r>
          </a:p>
          <a:p>
            <a:pPr marL="356870" indent="-344805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b="1" spc="-10" dirty="0">
                <a:solidFill>
                  <a:srgbClr val="00AF50"/>
                </a:solidFill>
                <a:latin typeface="Arial"/>
                <a:cs typeface="Arial"/>
              </a:rPr>
              <a:t>The objectives </a:t>
            </a:r>
            <a:r>
              <a:rPr sz="2300" b="1" dirty="0">
                <a:solidFill>
                  <a:srgbClr val="00AF50"/>
                </a:solidFill>
                <a:latin typeface="Arial"/>
                <a:cs typeface="Arial"/>
              </a:rPr>
              <a:t>of this operation </a:t>
            </a:r>
            <a:r>
              <a:rPr sz="2300" b="1" spc="-5" dirty="0">
                <a:solidFill>
                  <a:srgbClr val="00AF50"/>
                </a:solidFill>
                <a:latin typeface="Arial"/>
                <a:cs typeface="Arial"/>
              </a:rPr>
              <a:t>are mainly</a:t>
            </a:r>
            <a:r>
              <a:rPr sz="2300" b="1" spc="-90" dirty="0">
                <a:solidFill>
                  <a:srgbClr val="00AF50"/>
                </a:solidFill>
                <a:latin typeface="Arial"/>
                <a:cs typeface="Arial"/>
              </a:rPr>
              <a:t> </a:t>
            </a:r>
            <a:r>
              <a:rPr sz="2300" b="1" dirty="0">
                <a:solidFill>
                  <a:srgbClr val="00AF50"/>
                </a:solidFill>
                <a:latin typeface="Arial"/>
                <a:cs typeface="Arial"/>
              </a:rPr>
              <a:t>to:</a:t>
            </a:r>
            <a:endParaRPr sz="2300" dirty="0">
              <a:latin typeface="Arial"/>
              <a:cs typeface="Arial"/>
            </a:endParaRPr>
          </a:p>
          <a:p>
            <a:pPr marL="756285" lvl="1" indent="-287020">
              <a:lnSpc>
                <a:spcPct val="100000"/>
              </a:lnSpc>
              <a:spcBef>
                <a:spcPts val="475"/>
              </a:spcBef>
              <a:buClr>
                <a:srgbClr val="C00000"/>
              </a:buClr>
              <a:buFont typeface="Wingdings"/>
              <a:buChar char=""/>
              <a:tabLst>
                <a:tab pos="756920" algn="l"/>
              </a:tabLst>
            </a:pPr>
            <a:r>
              <a:rPr sz="1900" spc="-10" dirty="0">
                <a:latin typeface="Arial"/>
                <a:cs typeface="Arial"/>
              </a:rPr>
              <a:t>Remove some </a:t>
            </a:r>
            <a:r>
              <a:rPr sz="1900" spc="-5" dirty="0">
                <a:latin typeface="Arial"/>
                <a:cs typeface="Arial"/>
              </a:rPr>
              <a:t>of the </a:t>
            </a:r>
            <a:r>
              <a:rPr sz="1900" dirty="0">
                <a:latin typeface="Arial"/>
                <a:cs typeface="Arial"/>
              </a:rPr>
              <a:t>interfibrillary soluble </a:t>
            </a:r>
            <a:r>
              <a:rPr sz="1900" spc="-5" dirty="0">
                <a:latin typeface="Arial"/>
                <a:cs typeface="Arial"/>
              </a:rPr>
              <a:t>proteins </a:t>
            </a:r>
            <a:r>
              <a:rPr sz="1900" dirty="0">
                <a:latin typeface="Arial"/>
                <a:cs typeface="Arial"/>
              </a:rPr>
              <a:t>such </a:t>
            </a:r>
            <a:r>
              <a:rPr sz="1900" spc="-5" dirty="0">
                <a:latin typeface="Arial"/>
                <a:cs typeface="Arial"/>
              </a:rPr>
              <a:t>as</a:t>
            </a:r>
            <a:r>
              <a:rPr sz="1900" spc="204" dirty="0">
                <a:latin typeface="Arial"/>
                <a:cs typeface="Arial"/>
              </a:rPr>
              <a:t> </a:t>
            </a:r>
            <a:r>
              <a:rPr sz="1900" spc="-5" dirty="0">
                <a:latin typeface="Arial"/>
                <a:cs typeface="Arial"/>
              </a:rPr>
              <a:t>mucins.</a:t>
            </a:r>
            <a:endParaRPr sz="1900" dirty="0">
              <a:latin typeface="Arial"/>
              <a:cs typeface="Arial"/>
            </a:endParaRPr>
          </a:p>
          <a:p>
            <a:pPr lvl="1">
              <a:lnSpc>
                <a:spcPct val="100000"/>
              </a:lnSpc>
              <a:spcBef>
                <a:spcPts val="30"/>
              </a:spcBef>
              <a:buClr>
                <a:srgbClr val="C00000"/>
              </a:buClr>
              <a:buFont typeface="Wingdings"/>
              <a:buChar char=""/>
            </a:pPr>
            <a:endParaRPr sz="2750" dirty="0">
              <a:latin typeface="Arial"/>
              <a:cs typeface="Arial"/>
            </a:endParaRPr>
          </a:p>
          <a:p>
            <a:pPr marL="756285" lvl="1" indent="-287020">
              <a:lnSpc>
                <a:spcPct val="100000"/>
              </a:lnSpc>
              <a:spcBef>
                <a:spcPts val="5"/>
              </a:spcBef>
              <a:buClr>
                <a:srgbClr val="C00000"/>
              </a:buClr>
              <a:buFont typeface="Wingdings"/>
              <a:buChar char=""/>
              <a:tabLst>
                <a:tab pos="756920" algn="l"/>
              </a:tabLst>
            </a:pPr>
            <a:r>
              <a:rPr sz="1900" spc="-10" dirty="0">
                <a:latin typeface="Arial"/>
                <a:cs typeface="Arial"/>
              </a:rPr>
              <a:t>Remove </a:t>
            </a:r>
            <a:r>
              <a:rPr sz="1900" spc="-5" dirty="0">
                <a:latin typeface="Arial"/>
                <a:cs typeface="Arial"/>
              </a:rPr>
              <a:t>the </a:t>
            </a:r>
            <a:r>
              <a:rPr sz="1900" dirty="0">
                <a:latin typeface="Arial"/>
                <a:cs typeface="Arial"/>
              </a:rPr>
              <a:t>hair </a:t>
            </a:r>
            <a:r>
              <a:rPr sz="1900" spc="-5" dirty="0">
                <a:latin typeface="Arial"/>
                <a:cs typeface="Arial"/>
              </a:rPr>
              <a:t>and other keratinous</a:t>
            </a:r>
            <a:r>
              <a:rPr sz="1900" spc="175" dirty="0">
                <a:latin typeface="Arial"/>
                <a:cs typeface="Arial"/>
              </a:rPr>
              <a:t> </a:t>
            </a:r>
            <a:r>
              <a:rPr sz="1900" spc="-20" dirty="0">
                <a:latin typeface="Arial"/>
                <a:cs typeface="Arial"/>
              </a:rPr>
              <a:t>matter.</a:t>
            </a:r>
            <a:endParaRPr sz="1900" dirty="0">
              <a:latin typeface="Arial"/>
              <a:cs typeface="Arial"/>
            </a:endParaRPr>
          </a:p>
          <a:p>
            <a:pPr lvl="1">
              <a:lnSpc>
                <a:spcPct val="100000"/>
              </a:lnSpc>
              <a:spcBef>
                <a:spcPts val="30"/>
              </a:spcBef>
              <a:buClr>
                <a:srgbClr val="C00000"/>
              </a:buClr>
              <a:buFont typeface="Wingdings"/>
              <a:buChar char=""/>
            </a:pPr>
            <a:endParaRPr sz="2750" dirty="0">
              <a:latin typeface="Arial"/>
              <a:cs typeface="Arial"/>
            </a:endParaRPr>
          </a:p>
          <a:p>
            <a:pPr marL="756285" lvl="1" indent="-287020">
              <a:lnSpc>
                <a:spcPct val="100000"/>
              </a:lnSpc>
              <a:buClr>
                <a:srgbClr val="C00000"/>
              </a:buClr>
              <a:buFont typeface="Wingdings"/>
              <a:buChar char=""/>
              <a:tabLst>
                <a:tab pos="756920" algn="l"/>
              </a:tabLst>
            </a:pPr>
            <a:r>
              <a:rPr sz="1900" dirty="0">
                <a:latin typeface="Arial"/>
                <a:cs typeface="Arial"/>
              </a:rPr>
              <a:t>Swell </a:t>
            </a:r>
            <a:r>
              <a:rPr sz="1900" spc="-5" dirty="0">
                <a:latin typeface="Arial"/>
                <a:cs typeface="Arial"/>
              </a:rPr>
              <a:t>up and </a:t>
            </a:r>
            <a:r>
              <a:rPr sz="1900" dirty="0">
                <a:latin typeface="Arial"/>
                <a:cs typeface="Arial"/>
              </a:rPr>
              <a:t>split </a:t>
            </a:r>
            <a:r>
              <a:rPr sz="1900" spc="-5" dirty="0">
                <a:latin typeface="Arial"/>
                <a:cs typeface="Arial"/>
              </a:rPr>
              <a:t>up the </a:t>
            </a:r>
            <a:r>
              <a:rPr sz="1900" dirty="0">
                <a:latin typeface="Arial"/>
                <a:cs typeface="Arial"/>
              </a:rPr>
              <a:t>fibres </a:t>
            </a:r>
            <a:r>
              <a:rPr sz="1900" spc="-5" dirty="0">
                <a:latin typeface="Arial"/>
                <a:cs typeface="Arial"/>
              </a:rPr>
              <a:t>to the desired</a:t>
            </a:r>
            <a:r>
              <a:rPr sz="1900" spc="90" dirty="0">
                <a:latin typeface="Arial"/>
                <a:cs typeface="Arial"/>
              </a:rPr>
              <a:t> </a:t>
            </a:r>
            <a:r>
              <a:rPr sz="1900" dirty="0">
                <a:latin typeface="Arial"/>
                <a:cs typeface="Arial"/>
              </a:rPr>
              <a:t>extent.</a:t>
            </a:r>
          </a:p>
          <a:p>
            <a:pPr lvl="1">
              <a:lnSpc>
                <a:spcPct val="100000"/>
              </a:lnSpc>
              <a:spcBef>
                <a:spcPts val="30"/>
              </a:spcBef>
              <a:buClr>
                <a:srgbClr val="C00000"/>
              </a:buClr>
              <a:buFont typeface="Wingdings"/>
              <a:buChar char=""/>
            </a:pPr>
            <a:endParaRPr sz="2750" dirty="0">
              <a:latin typeface="Arial"/>
              <a:cs typeface="Arial"/>
            </a:endParaRPr>
          </a:p>
          <a:p>
            <a:pPr marL="756285" lvl="1" indent="-287020">
              <a:lnSpc>
                <a:spcPct val="100000"/>
              </a:lnSpc>
              <a:buClr>
                <a:srgbClr val="C00000"/>
              </a:buClr>
              <a:buFont typeface="Wingdings"/>
              <a:buChar char=""/>
              <a:tabLst>
                <a:tab pos="756920" algn="l"/>
              </a:tabLst>
            </a:pPr>
            <a:r>
              <a:rPr sz="1900" spc="-10" dirty="0">
                <a:latin typeface="Arial"/>
                <a:cs typeface="Arial"/>
              </a:rPr>
              <a:t>Remove </a:t>
            </a:r>
            <a:r>
              <a:rPr sz="1900" spc="-5" dirty="0">
                <a:latin typeface="Arial"/>
                <a:cs typeface="Arial"/>
              </a:rPr>
              <a:t>the natural grease and </a:t>
            </a:r>
            <a:r>
              <a:rPr sz="1900" dirty="0">
                <a:latin typeface="Arial"/>
                <a:cs typeface="Arial"/>
              </a:rPr>
              <a:t>fats </a:t>
            </a:r>
            <a:r>
              <a:rPr sz="1900" spc="-5" dirty="0">
                <a:latin typeface="Arial"/>
                <a:cs typeface="Arial"/>
              </a:rPr>
              <a:t>to </a:t>
            </a:r>
            <a:r>
              <a:rPr sz="1900" spc="-10" dirty="0">
                <a:latin typeface="Arial"/>
                <a:cs typeface="Arial"/>
              </a:rPr>
              <a:t>some</a:t>
            </a:r>
            <a:r>
              <a:rPr sz="1900" spc="210" dirty="0">
                <a:latin typeface="Arial"/>
                <a:cs typeface="Arial"/>
              </a:rPr>
              <a:t> </a:t>
            </a:r>
            <a:r>
              <a:rPr sz="1900" dirty="0">
                <a:latin typeface="Arial"/>
                <a:cs typeface="Arial"/>
              </a:rPr>
              <a:t>extent.</a:t>
            </a:r>
          </a:p>
          <a:p>
            <a:pPr lvl="1">
              <a:lnSpc>
                <a:spcPct val="100000"/>
              </a:lnSpc>
              <a:spcBef>
                <a:spcPts val="35"/>
              </a:spcBef>
              <a:buClr>
                <a:srgbClr val="C00000"/>
              </a:buClr>
              <a:buFont typeface="Wingdings"/>
              <a:buChar char=""/>
            </a:pPr>
            <a:endParaRPr sz="2750" dirty="0">
              <a:latin typeface="Arial"/>
              <a:cs typeface="Arial"/>
            </a:endParaRPr>
          </a:p>
          <a:p>
            <a:pPr marL="756285" marR="10795" lvl="1" indent="-287020">
              <a:lnSpc>
                <a:spcPct val="100000"/>
              </a:lnSpc>
              <a:buClr>
                <a:srgbClr val="C00000"/>
              </a:buClr>
              <a:buFont typeface="Wingdings"/>
              <a:buChar char=""/>
              <a:tabLst>
                <a:tab pos="756920" algn="l"/>
              </a:tabLst>
            </a:pPr>
            <a:r>
              <a:rPr sz="1900" spc="-5" dirty="0">
                <a:latin typeface="Arial"/>
                <a:cs typeface="Arial"/>
              </a:rPr>
              <a:t>Bring the </a:t>
            </a:r>
            <a:r>
              <a:rPr sz="1900" dirty="0">
                <a:latin typeface="Arial"/>
                <a:cs typeface="Arial"/>
              </a:rPr>
              <a:t>collagen in </a:t>
            </a:r>
            <a:r>
              <a:rPr sz="1900" spc="-5" dirty="0">
                <a:latin typeface="Arial"/>
                <a:cs typeface="Arial"/>
              </a:rPr>
              <a:t>the </a:t>
            </a:r>
            <a:r>
              <a:rPr sz="1900" spc="5" dirty="0">
                <a:latin typeface="Arial"/>
                <a:cs typeface="Arial"/>
              </a:rPr>
              <a:t>hide </a:t>
            </a:r>
            <a:r>
              <a:rPr sz="1900" spc="-5" dirty="0">
                <a:latin typeface="Arial"/>
                <a:cs typeface="Arial"/>
              </a:rPr>
              <a:t>to a </a:t>
            </a:r>
            <a:r>
              <a:rPr sz="1900" dirty="0">
                <a:latin typeface="Arial"/>
                <a:cs typeface="Arial"/>
              </a:rPr>
              <a:t>proper condition </a:t>
            </a:r>
            <a:r>
              <a:rPr sz="1900" spc="5" dirty="0">
                <a:latin typeface="Arial"/>
                <a:cs typeface="Arial"/>
              </a:rPr>
              <a:t>for </a:t>
            </a:r>
            <a:r>
              <a:rPr sz="1900" spc="-5" dirty="0">
                <a:latin typeface="Arial"/>
                <a:cs typeface="Arial"/>
              </a:rPr>
              <a:t>satisfactory  tannage</a:t>
            </a:r>
            <a:endParaRPr sz="1900" dirty="0">
              <a:latin typeface="Arial"/>
              <a:cs typeface="Arial"/>
            </a:endParaRPr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2971800" y="350837"/>
            <a:ext cx="2590800" cy="441146"/>
          </a:xfrm>
          <a:prstGeom prst="rect">
            <a:avLst/>
          </a:prstGeom>
          <a:noFill/>
        </p:spPr>
        <p:txBody>
          <a:bodyPr vert="horz" wrap="square" lIns="0" tIns="10160" rIns="0" bIns="0" rtlCol="0">
            <a:spAutoFit/>
          </a:bodyPr>
          <a:lstStyle/>
          <a:p>
            <a:pPr marL="769620">
              <a:lnSpc>
                <a:spcPct val="100000"/>
              </a:lnSpc>
              <a:spcBef>
                <a:spcPts val="80"/>
              </a:spcBef>
            </a:pPr>
            <a:r>
              <a:rPr lang="en-US" sz="2800" spc="5" dirty="0">
                <a:solidFill>
                  <a:srgbClr val="006FC0"/>
                </a:solidFill>
              </a:rPr>
              <a:t>L</a:t>
            </a:r>
            <a:r>
              <a:rPr sz="2800" spc="5" dirty="0" smtClean="0">
                <a:solidFill>
                  <a:srgbClr val="006FC0"/>
                </a:solidFill>
              </a:rPr>
              <a:t>iming</a:t>
            </a:r>
            <a:endParaRPr sz="2800" dirty="0"/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6244" y="679831"/>
            <a:ext cx="2945130" cy="37655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356870" indent="-344805">
              <a:lnSpc>
                <a:spcPct val="100000"/>
              </a:lnSpc>
              <a:spcBef>
                <a:spcPts val="10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  <a:tab pos="1146810" algn="l"/>
              </a:tabLst>
            </a:pPr>
            <a:r>
              <a:rPr sz="2300" b="1" spc="-10" dirty="0">
                <a:solidFill>
                  <a:srgbClr val="E36C09"/>
                </a:solidFill>
                <a:latin typeface="Arial"/>
                <a:cs typeface="Arial"/>
              </a:rPr>
              <a:t>The	</a:t>
            </a:r>
            <a:r>
              <a:rPr sz="2300" b="1" spc="-5" dirty="0">
                <a:solidFill>
                  <a:srgbClr val="E36C09"/>
                </a:solidFill>
                <a:latin typeface="Arial"/>
                <a:cs typeface="Arial"/>
              </a:rPr>
              <a:t>interfibrillary</a:t>
            </a:r>
            <a:endParaRPr sz="2300">
              <a:latin typeface="Arial"/>
              <a:cs typeface="Arial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3725417" y="679831"/>
            <a:ext cx="4886325" cy="37655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  <a:tabLst>
                <a:tab pos="1436370" algn="l"/>
                <a:tab pos="2143760" algn="l"/>
                <a:tab pos="3823335" algn="l"/>
                <a:tab pos="4433570" algn="l"/>
              </a:tabLst>
            </a:pPr>
            <a:r>
              <a:rPr sz="2300" b="1" spc="-20" dirty="0">
                <a:solidFill>
                  <a:srgbClr val="E36C09"/>
                </a:solidFill>
                <a:latin typeface="Arial"/>
                <a:cs typeface="Arial"/>
              </a:rPr>
              <a:t>p</a:t>
            </a:r>
            <a:r>
              <a:rPr sz="2300" b="1" spc="-10" dirty="0">
                <a:solidFill>
                  <a:srgbClr val="E36C09"/>
                </a:solidFill>
                <a:latin typeface="Arial"/>
                <a:cs typeface="Arial"/>
              </a:rPr>
              <a:t>r</a:t>
            </a:r>
            <a:r>
              <a:rPr sz="2300" b="1" spc="5" dirty="0">
                <a:solidFill>
                  <a:srgbClr val="E36C09"/>
                </a:solidFill>
                <a:latin typeface="Arial"/>
                <a:cs typeface="Arial"/>
              </a:rPr>
              <a:t>o</a:t>
            </a:r>
            <a:r>
              <a:rPr sz="2300" b="1" dirty="0">
                <a:solidFill>
                  <a:srgbClr val="E36C09"/>
                </a:solidFill>
                <a:latin typeface="Arial"/>
                <a:cs typeface="Arial"/>
              </a:rPr>
              <a:t>t</a:t>
            </a:r>
            <a:r>
              <a:rPr sz="2300" b="1" spc="-10" dirty="0">
                <a:solidFill>
                  <a:srgbClr val="E36C09"/>
                </a:solidFill>
                <a:latin typeface="Arial"/>
                <a:cs typeface="Arial"/>
              </a:rPr>
              <a:t>e</a:t>
            </a:r>
            <a:r>
              <a:rPr sz="2300" b="1" dirty="0">
                <a:solidFill>
                  <a:srgbClr val="E36C09"/>
                </a:solidFill>
                <a:latin typeface="Arial"/>
                <a:cs typeface="Arial"/>
              </a:rPr>
              <a:t>i</a:t>
            </a:r>
            <a:r>
              <a:rPr sz="2300" b="1" spc="5" dirty="0">
                <a:solidFill>
                  <a:srgbClr val="E36C09"/>
                </a:solidFill>
                <a:latin typeface="Arial"/>
                <a:cs typeface="Arial"/>
              </a:rPr>
              <a:t>n</a:t>
            </a:r>
            <a:r>
              <a:rPr sz="2300" b="1" dirty="0">
                <a:solidFill>
                  <a:srgbClr val="E36C09"/>
                </a:solidFill>
                <a:latin typeface="Arial"/>
                <a:cs typeface="Arial"/>
              </a:rPr>
              <a:t>s	</a:t>
            </a:r>
            <a:r>
              <a:rPr sz="2300" b="1" spc="-10" dirty="0">
                <a:solidFill>
                  <a:srgbClr val="E36C09"/>
                </a:solidFill>
                <a:latin typeface="Arial"/>
                <a:cs typeface="Arial"/>
              </a:rPr>
              <a:t>ar</a:t>
            </a:r>
            <a:r>
              <a:rPr sz="2300" b="1" dirty="0">
                <a:solidFill>
                  <a:srgbClr val="E36C09"/>
                </a:solidFill>
                <a:latin typeface="Arial"/>
                <a:cs typeface="Arial"/>
              </a:rPr>
              <a:t>e	</a:t>
            </a:r>
            <a:r>
              <a:rPr sz="2300" b="1" spc="5" dirty="0">
                <a:solidFill>
                  <a:srgbClr val="E36C09"/>
                </a:solidFill>
                <a:latin typeface="Arial"/>
                <a:cs typeface="Arial"/>
              </a:rPr>
              <a:t>d</a:t>
            </a:r>
            <a:r>
              <a:rPr sz="2300" b="1" spc="-10" dirty="0">
                <a:solidFill>
                  <a:srgbClr val="E36C09"/>
                </a:solidFill>
                <a:latin typeface="Arial"/>
                <a:cs typeface="Arial"/>
              </a:rPr>
              <a:t>e</a:t>
            </a:r>
            <a:r>
              <a:rPr sz="2300" b="1" spc="5" dirty="0">
                <a:solidFill>
                  <a:srgbClr val="E36C09"/>
                </a:solidFill>
                <a:latin typeface="Arial"/>
                <a:cs typeface="Arial"/>
              </a:rPr>
              <a:t>n</a:t>
            </a:r>
            <a:r>
              <a:rPr sz="2300" b="1" spc="-35" dirty="0">
                <a:solidFill>
                  <a:srgbClr val="E36C09"/>
                </a:solidFill>
                <a:latin typeface="Arial"/>
                <a:cs typeface="Arial"/>
              </a:rPr>
              <a:t>a</a:t>
            </a:r>
            <a:r>
              <a:rPr sz="2300" b="1" dirty="0">
                <a:solidFill>
                  <a:srgbClr val="E36C09"/>
                </a:solidFill>
                <a:latin typeface="Arial"/>
                <a:cs typeface="Arial"/>
              </a:rPr>
              <a:t>t</a:t>
            </a:r>
            <a:r>
              <a:rPr sz="2300" b="1" spc="5" dirty="0">
                <a:solidFill>
                  <a:srgbClr val="E36C09"/>
                </a:solidFill>
                <a:latin typeface="Arial"/>
                <a:cs typeface="Arial"/>
              </a:rPr>
              <a:t>u</a:t>
            </a:r>
            <a:r>
              <a:rPr sz="2300" b="1" spc="-35" dirty="0">
                <a:solidFill>
                  <a:srgbClr val="E36C09"/>
                </a:solidFill>
                <a:latin typeface="Arial"/>
                <a:cs typeface="Arial"/>
              </a:rPr>
              <a:t>r</a:t>
            </a:r>
            <a:r>
              <a:rPr sz="2300" b="1" spc="-10" dirty="0">
                <a:solidFill>
                  <a:srgbClr val="E36C09"/>
                </a:solidFill>
                <a:latin typeface="Arial"/>
                <a:cs typeface="Arial"/>
              </a:rPr>
              <a:t>e</a:t>
            </a:r>
            <a:r>
              <a:rPr sz="2300" b="1" dirty="0">
                <a:solidFill>
                  <a:srgbClr val="E36C09"/>
                </a:solidFill>
                <a:latin typeface="Arial"/>
                <a:cs typeface="Arial"/>
              </a:rPr>
              <a:t>d	</a:t>
            </a:r>
            <a:r>
              <a:rPr sz="2300" b="1" spc="5" dirty="0">
                <a:solidFill>
                  <a:srgbClr val="E36C09"/>
                </a:solidFill>
                <a:latin typeface="Arial"/>
                <a:cs typeface="Arial"/>
              </a:rPr>
              <a:t>b</a:t>
            </a:r>
            <a:r>
              <a:rPr sz="2300" b="1" dirty="0">
                <a:solidFill>
                  <a:srgbClr val="E36C09"/>
                </a:solidFill>
                <a:latin typeface="Arial"/>
                <a:cs typeface="Arial"/>
              </a:rPr>
              <a:t>y	t</a:t>
            </a:r>
            <a:r>
              <a:rPr sz="2300" b="1" spc="5" dirty="0">
                <a:solidFill>
                  <a:srgbClr val="E36C09"/>
                </a:solidFill>
                <a:latin typeface="Arial"/>
                <a:cs typeface="Arial"/>
              </a:rPr>
              <a:t>h</a:t>
            </a:r>
            <a:r>
              <a:rPr sz="2300" b="1" dirty="0">
                <a:solidFill>
                  <a:srgbClr val="E36C09"/>
                </a:solidFill>
                <a:latin typeface="Arial"/>
                <a:cs typeface="Arial"/>
              </a:rPr>
              <a:t>e</a:t>
            </a:r>
            <a:endParaRPr sz="2300">
              <a:latin typeface="Arial"/>
              <a:cs typeface="Arial"/>
            </a:endParaRPr>
          </a:p>
        </p:txBody>
      </p:sp>
      <p:sp>
        <p:nvSpPr>
          <p:cNvPr id="4" name="object 4"/>
          <p:cNvSpPr txBox="1"/>
          <p:nvPr/>
        </p:nvSpPr>
        <p:spPr>
          <a:xfrm>
            <a:off x="536244" y="1030605"/>
            <a:ext cx="8078470" cy="535622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356870" marR="5715" algn="just">
              <a:lnSpc>
                <a:spcPct val="100000"/>
              </a:lnSpc>
              <a:spcBef>
                <a:spcPts val="105"/>
              </a:spcBef>
            </a:pPr>
            <a:r>
              <a:rPr sz="2300" b="1" spc="-5" dirty="0">
                <a:solidFill>
                  <a:srgbClr val="E36C09"/>
                </a:solidFill>
                <a:latin typeface="Arial"/>
                <a:cs typeface="Arial"/>
              </a:rPr>
              <a:t>presence </a:t>
            </a:r>
            <a:r>
              <a:rPr sz="2300" b="1" dirty="0">
                <a:solidFill>
                  <a:srgbClr val="E36C09"/>
                </a:solidFill>
                <a:latin typeface="Arial"/>
                <a:cs typeface="Arial"/>
              </a:rPr>
              <a:t>of </a:t>
            </a:r>
            <a:r>
              <a:rPr sz="2300" b="1" spc="-10" dirty="0">
                <a:solidFill>
                  <a:srgbClr val="E36C09"/>
                </a:solidFill>
                <a:latin typeface="Arial"/>
                <a:cs typeface="Arial"/>
              </a:rPr>
              <a:t>alkali, </a:t>
            </a:r>
            <a:r>
              <a:rPr sz="2300" spc="-10" dirty="0">
                <a:latin typeface="Arial"/>
                <a:cs typeface="Arial"/>
              </a:rPr>
              <a:t>rendered soluble, </a:t>
            </a:r>
            <a:r>
              <a:rPr sz="2300" spc="-5" dirty="0">
                <a:latin typeface="Arial"/>
                <a:cs typeface="Arial"/>
              </a:rPr>
              <a:t>facilitating their  </a:t>
            </a:r>
            <a:r>
              <a:rPr sz="2300" dirty="0">
                <a:latin typeface="Arial"/>
                <a:cs typeface="Arial"/>
              </a:rPr>
              <a:t>removal </a:t>
            </a:r>
            <a:r>
              <a:rPr sz="2300" spc="5" dirty="0">
                <a:latin typeface="Arial"/>
                <a:cs typeface="Arial"/>
              </a:rPr>
              <a:t>from </a:t>
            </a:r>
            <a:r>
              <a:rPr sz="2300" spc="-5" dirty="0">
                <a:latin typeface="Arial"/>
                <a:cs typeface="Arial"/>
              </a:rPr>
              <a:t>the</a:t>
            </a:r>
            <a:r>
              <a:rPr sz="2300" spc="-85" dirty="0">
                <a:latin typeface="Arial"/>
                <a:cs typeface="Arial"/>
              </a:rPr>
              <a:t> </a:t>
            </a:r>
            <a:r>
              <a:rPr sz="2300" spc="-20" dirty="0">
                <a:latin typeface="Arial"/>
                <a:cs typeface="Arial"/>
              </a:rPr>
              <a:t>leather.</a:t>
            </a:r>
            <a:endParaRPr sz="2300">
              <a:latin typeface="Arial"/>
              <a:cs typeface="Arial"/>
            </a:endParaRPr>
          </a:p>
          <a:p>
            <a:pPr marL="356870" marR="5080" indent="-344805" algn="just">
              <a:lnSpc>
                <a:spcPct val="100000"/>
              </a:lnSpc>
              <a:spcBef>
                <a:spcPts val="55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5" dirty="0">
                <a:latin typeface="Arial"/>
                <a:cs typeface="Arial"/>
              </a:rPr>
              <a:t>Failure </a:t>
            </a:r>
            <a:r>
              <a:rPr sz="2300" spc="5" dirty="0">
                <a:latin typeface="Arial"/>
                <a:cs typeface="Arial"/>
              </a:rPr>
              <a:t>to </a:t>
            </a:r>
            <a:r>
              <a:rPr sz="2300" spc="-10" dirty="0">
                <a:latin typeface="Arial"/>
                <a:cs typeface="Arial"/>
              </a:rPr>
              <a:t>remove these </a:t>
            </a:r>
            <a:r>
              <a:rPr sz="2300" spc="-5" dirty="0">
                <a:latin typeface="Arial"/>
                <a:cs typeface="Arial"/>
              </a:rPr>
              <a:t>proteins results in </a:t>
            </a:r>
            <a:r>
              <a:rPr sz="2300" dirty="0">
                <a:latin typeface="Arial"/>
                <a:cs typeface="Arial"/>
              </a:rPr>
              <a:t>a </a:t>
            </a:r>
            <a:r>
              <a:rPr sz="2300" spc="-5" dirty="0">
                <a:latin typeface="Arial"/>
                <a:cs typeface="Arial"/>
              </a:rPr>
              <a:t>hard, tinny  </a:t>
            </a:r>
            <a:r>
              <a:rPr sz="2300" spc="-10" dirty="0">
                <a:latin typeface="Arial"/>
                <a:cs typeface="Arial"/>
              </a:rPr>
              <a:t>leather </a:t>
            </a:r>
            <a:r>
              <a:rPr sz="2300" spc="-5" dirty="0">
                <a:latin typeface="Arial"/>
                <a:cs typeface="Arial"/>
              </a:rPr>
              <a:t>(due </a:t>
            </a:r>
            <a:r>
              <a:rPr sz="2300" dirty="0">
                <a:latin typeface="Arial"/>
                <a:cs typeface="Arial"/>
              </a:rPr>
              <a:t>to fibre </a:t>
            </a:r>
            <a:r>
              <a:rPr sz="2300" spc="-10" dirty="0">
                <a:latin typeface="Arial"/>
                <a:cs typeface="Arial"/>
              </a:rPr>
              <a:t>glueing upon drying) </a:t>
            </a:r>
            <a:r>
              <a:rPr sz="2300" spc="-5" dirty="0">
                <a:latin typeface="Arial"/>
                <a:cs typeface="Arial"/>
              </a:rPr>
              <a:t>that </a:t>
            </a:r>
            <a:r>
              <a:rPr sz="2300" spc="-20" dirty="0">
                <a:latin typeface="Arial"/>
                <a:cs typeface="Arial"/>
              </a:rPr>
              <a:t>is </a:t>
            </a:r>
            <a:r>
              <a:rPr sz="2300" spc="-5" dirty="0">
                <a:latin typeface="Arial"/>
                <a:cs typeface="Arial"/>
              </a:rPr>
              <a:t>brittle </a:t>
            </a:r>
            <a:r>
              <a:rPr sz="2300" spc="-10" dirty="0">
                <a:latin typeface="Arial"/>
                <a:cs typeface="Arial"/>
              </a:rPr>
              <a:t>and  inflexible.</a:t>
            </a:r>
            <a:endParaRPr sz="2300">
              <a:latin typeface="Arial"/>
              <a:cs typeface="Arial"/>
            </a:endParaRPr>
          </a:p>
          <a:p>
            <a:pPr marL="356870" marR="5080" indent="-344805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439420" algn="l"/>
              </a:tabLst>
            </a:pPr>
            <a:r>
              <a:rPr dirty="0"/>
              <a:t>	</a:t>
            </a:r>
            <a:r>
              <a:rPr sz="2300" spc="-5" dirty="0">
                <a:latin typeface="Arial"/>
                <a:cs typeface="Arial"/>
              </a:rPr>
              <a:t>Keratin that is </a:t>
            </a:r>
            <a:r>
              <a:rPr sz="2300" spc="-10" dirty="0">
                <a:latin typeface="Arial"/>
                <a:cs typeface="Arial"/>
              </a:rPr>
              <a:t>present </a:t>
            </a:r>
            <a:r>
              <a:rPr sz="2300" spc="-5" dirty="0">
                <a:latin typeface="Arial"/>
                <a:cs typeface="Arial"/>
              </a:rPr>
              <a:t>in the </a:t>
            </a:r>
            <a:r>
              <a:rPr sz="2300" spc="-30" dirty="0">
                <a:latin typeface="Arial"/>
                <a:cs typeface="Arial"/>
              </a:rPr>
              <a:t>hair, </a:t>
            </a:r>
            <a:r>
              <a:rPr sz="2300" spc="-10" dirty="0">
                <a:latin typeface="Arial"/>
                <a:cs typeface="Arial"/>
              </a:rPr>
              <a:t>scales </a:t>
            </a:r>
            <a:r>
              <a:rPr sz="2300" spc="-5" dirty="0">
                <a:latin typeface="Arial"/>
                <a:cs typeface="Arial"/>
              </a:rPr>
              <a:t>and </a:t>
            </a:r>
            <a:r>
              <a:rPr sz="2300" spc="-10" dirty="0">
                <a:latin typeface="Arial"/>
                <a:cs typeface="Arial"/>
              </a:rPr>
              <a:t>in  </a:t>
            </a:r>
            <a:r>
              <a:rPr sz="2300" spc="-5" dirty="0">
                <a:latin typeface="Arial"/>
                <a:cs typeface="Arial"/>
              </a:rPr>
              <a:t>the epidermis </a:t>
            </a:r>
            <a:r>
              <a:rPr sz="2300" spc="-20" dirty="0">
                <a:latin typeface="Arial"/>
                <a:cs typeface="Arial"/>
              </a:rPr>
              <a:t>of </a:t>
            </a:r>
            <a:r>
              <a:rPr sz="2300" spc="-5" dirty="0">
                <a:latin typeface="Arial"/>
                <a:cs typeface="Arial"/>
              </a:rPr>
              <a:t>the </a:t>
            </a:r>
            <a:r>
              <a:rPr sz="2300" spc="-10" dirty="0">
                <a:latin typeface="Arial"/>
                <a:cs typeface="Arial"/>
              </a:rPr>
              <a:t>skin </a:t>
            </a:r>
            <a:r>
              <a:rPr sz="2300" spc="-5" dirty="0">
                <a:latin typeface="Arial"/>
                <a:cs typeface="Arial"/>
              </a:rPr>
              <a:t>is </a:t>
            </a:r>
            <a:r>
              <a:rPr sz="2300" spc="-10" dirty="0">
                <a:latin typeface="Arial"/>
                <a:cs typeface="Arial"/>
              </a:rPr>
              <a:t>hydrolyzed </a:t>
            </a:r>
            <a:r>
              <a:rPr sz="2300" spc="5" dirty="0">
                <a:latin typeface="Arial"/>
                <a:cs typeface="Arial"/>
              </a:rPr>
              <a:t>in </a:t>
            </a:r>
            <a:r>
              <a:rPr sz="2300" spc="-5" dirty="0">
                <a:latin typeface="Arial"/>
                <a:cs typeface="Arial"/>
              </a:rPr>
              <a:t>the presence  of</a:t>
            </a:r>
            <a:r>
              <a:rPr sz="2300" spc="-1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alkali.</a:t>
            </a:r>
            <a:endParaRPr sz="2300">
              <a:latin typeface="Arial"/>
              <a:cs typeface="Arial"/>
            </a:endParaRPr>
          </a:p>
          <a:p>
            <a:pPr marL="356870" indent="-344805" algn="just">
              <a:lnSpc>
                <a:spcPct val="100000"/>
              </a:lnSpc>
              <a:spcBef>
                <a:spcPts val="56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dirty="0">
                <a:latin typeface="Arial"/>
                <a:cs typeface="Arial"/>
              </a:rPr>
              <a:t>The </a:t>
            </a:r>
            <a:r>
              <a:rPr sz="2300" spc="-5" dirty="0">
                <a:latin typeface="Arial"/>
                <a:cs typeface="Arial"/>
              </a:rPr>
              <a:t>disulfide </a:t>
            </a:r>
            <a:r>
              <a:rPr sz="2300" spc="-10" dirty="0">
                <a:latin typeface="Arial"/>
                <a:cs typeface="Arial"/>
              </a:rPr>
              <a:t>bridges </a:t>
            </a:r>
            <a:r>
              <a:rPr sz="2300" dirty="0">
                <a:latin typeface="Arial"/>
                <a:cs typeface="Arial"/>
              </a:rPr>
              <a:t>found </a:t>
            </a:r>
            <a:r>
              <a:rPr sz="2300" spc="-5" dirty="0">
                <a:latin typeface="Arial"/>
                <a:cs typeface="Arial"/>
              </a:rPr>
              <a:t>in keratin protein are</a:t>
            </a:r>
            <a:r>
              <a:rPr sz="2300" spc="-2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cleaved.</a:t>
            </a:r>
            <a:endParaRPr sz="2300">
              <a:latin typeface="Arial"/>
              <a:cs typeface="Arial"/>
            </a:endParaRPr>
          </a:p>
          <a:p>
            <a:pPr marL="439420" indent="-426720" algn="just">
              <a:lnSpc>
                <a:spcPct val="100000"/>
              </a:lnSpc>
              <a:spcBef>
                <a:spcPts val="550"/>
              </a:spcBef>
              <a:buClr>
                <a:srgbClr val="C00000"/>
              </a:buClr>
              <a:buFont typeface="Wingdings"/>
              <a:buChar char=""/>
              <a:tabLst>
                <a:tab pos="439420" algn="l"/>
              </a:tabLst>
            </a:pPr>
            <a:r>
              <a:rPr sz="2300" spc="-10" dirty="0">
                <a:latin typeface="Arial"/>
                <a:cs typeface="Arial"/>
              </a:rPr>
              <a:t>Long </a:t>
            </a:r>
            <a:r>
              <a:rPr sz="2300" spc="-5" dirty="0">
                <a:latin typeface="Arial"/>
                <a:cs typeface="Arial"/>
              </a:rPr>
              <a:t>periods of </a:t>
            </a:r>
            <a:r>
              <a:rPr sz="2300" dirty="0">
                <a:latin typeface="Arial"/>
                <a:cs typeface="Arial"/>
              </a:rPr>
              <a:t>liming </a:t>
            </a:r>
            <a:r>
              <a:rPr sz="2300" spc="-20" dirty="0">
                <a:latin typeface="Arial"/>
                <a:cs typeface="Arial"/>
              </a:rPr>
              <a:t>will </a:t>
            </a:r>
            <a:r>
              <a:rPr sz="2300" spc="-5" dirty="0">
                <a:latin typeface="Arial"/>
                <a:cs typeface="Arial"/>
              </a:rPr>
              <a:t>result in </a:t>
            </a:r>
            <a:r>
              <a:rPr sz="2300" spc="-10" dirty="0">
                <a:latin typeface="Arial"/>
                <a:cs typeface="Arial"/>
              </a:rPr>
              <a:t>hair</a:t>
            </a:r>
            <a:r>
              <a:rPr sz="2300" spc="7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removal.</a:t>
            </a:r>
            <a:endParaRPr sz="2300">
              <a:latin typeface="Arial"/>
              <a:cs typeface="Arial"/>
            </a:endParaRPr>
          </a:p>
          <a:p>
            <a:pPr marL="356870" indent="-344805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dirty="0">
                <a:latin typeface="Arial"/>
                <a:cs typeface="Arial"/>
              </a:rPr>
              <a:t>The </a:t>
            </a:r>
            <a:r>
              <a:rPr sz="2300" spc="5" dirty="0">
                <a:latin typeface="Arial"/>
                <a:cs typeface="Arial"/>
              </a:rPr>
              <a:t>main </a:t>
            </a:r>
            <a:r>
              <a:rPr sz="2300" spc="-10" dirty="0">
                <a:latin typeface="Arial"/>
                <a:cs typeface="Arial"/>
              </a:rPr>
              <a:t>removal </a:t>
            </a:r>
            <a:r>
              <a:rPr sz="2300" spc="-20" dirty="0">
                <a:latin typeface="Arial"/>
                <a:cs typeface="Arial"/>
              </a:rPr>
              <a:t>of </a:t>
            </a:r>
            <a:r>
              <a:rPr sz="2300" spc="-5" dirty="0">
                <a:latin typeface="Arial"/>
                <a:cs typeface="Arial"/>
              </a:rPr>
              <a:t>keratin is </a:t>
            </a:r>
            <a:r>
              <a:rPr sz="2300" spc="-10" dirty="0">
                <a:latin typeface="Arial"/>
                <a:cs typeface="Arial"/>
              </a:rPr>
              <a:t>performed during</a:t>
            </a:r>
            <a:r>
              <a:rPr sz="2300" spc="50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the</a:t>
            </a:r>
            <a:endParaRPr sz="2300">
              <a:latin typeface="Arial"/>
              <a:cs typeface="Arial"/>
            </a:endParaRPr>
          </a:p>
          <a:p>
            <a:pPr marL="356870" algn="just">
              <a:lnSpc>
                <a:spcPct val="100000"/>
              </a:lnSpc>
            </a:pPr>
            <a:r>
              <a:rPr sz="2300" spc="-10" dirty="0">
                <a:latin typeface="Arial"/>
                <a:cs typeface="Arial"/>
              </a:rPr>
              <a:t>unhairing</a:t>
            </a:r>
            <a:r>
              <a:rPr sz="2300" spc="1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operation.</a:t>
            </a:r>
            <a:endParaRPr sz="2300">
              <a:latin typeface="Arial"/>
              <a:cs typeface="Arial"/>
            </a:endParaRPr>
          </a:p>
          <a:p>
            <a:pPr marL="356870" indent="-344805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dirty="0">
                <a:latin typeface="Arial"/>
                <a:cs typeface="Arial"/>
              </a:rPr>
              <a:t>In </a:t>
            </a:r>
            <a:r>
              <a:rPr sz="2300" spc="-5" dirty="0">
                <a:latin typeface="Arial"/>
                <a:cs typeface="Arial"/>
              </a:rPr>
              <a:t>traditional processing, liming and </a:t>
            </a:r>
            <a:r>
              <a:rPr sz="2300" spc="-10" dirty="0">
                <a:latin typeface="Arial"/>
                <a:cs typeface="Arial"/>
              </a:rPr>
              <a:t>unhairing </a:t>
            </a:r>
            <a:r>
              <a:rPr sz="2300" spc="5" dirty="0">
                <a:latin typeface="Arial"/>
                <a:cs typeface="Arial"/>
              </a:rPr>
              <a:t>are</a:t>
            </a:r>
            <a:r>
              <a:rPr sz="2300" spc="4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indivisible</a:t>
            </a:r>
            <a:endParaRPr sz="2300">
              <a:latin typeface="Arial"/>
              <a:cs typeface="Arial"/>
            </a:endParaRPr>
          </a:p>
          <a:p>
            <a:pPr marL="356870" algn="just">
              <a:lnSpc>
                <a:spcPct val="100000"/>
              </a:lnSpc>
            </a:pPr>
            <a:r>
              <a:rPr sz="2300" spc="-10" dirty="0">
                <a:latin typeface="Arial"/>
                <a:cs typeface="Arial"/>
              </a:rPr>
              <a:t>and </a:t>
            </a:r>
            <a:r>
              <a:rPr sz="2300" dirty="0">
                <a:latin typeface="Arial"/>
                <a:cs typeface="Arial"/>
              </a:rPr>
              <a:t>take </a:t>
            </a:r>
            <a:r>
              <a:rPr sz="2300" spc="-5" dirty="0">
                <a:latin typeface="Arial"/>
                <a:cs typeface="Arial"/>
              </a:rPr>
              <a:t>place at </a:t>
            </a:r>
            <a:r>
              <a:rPr sz="2300" dirty="0">
                <a:latin typeface="Arial"/>
                <a:cs typeface="Arial"/>
              </a:rPr>
              <a:t>the </a:t>
            </a:r>
            <a:r>
              <a:rPr sz="2300" spc="10" dirty="0">
                <a:latin typeface="Arial"/>
                <a:cs typeface="Arial"/>
              </a:rPr>
              <a:t>same</a:t>
            </a:r>
            <a:r>
              <a:rPr sz="2300" spc="-110" dirty="0">
                <a:latin typeface="Arial"/>
                <a:cs typeface="Arial"/>
              </a:rPr>
              <a:t> </a:t>
            </a:r>
            <a:r>
              <a:rPr sz="2300" spc="5" dirty="0">
                <a:latin typeface="Arial"/>
                <a:cs typeface="Arial"/>
              </a:rPr>
              <a:t>time.</a:t>
            </a:r>
            <a:endParaRPr sz="23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6244" y="786206"/>
            <a:ext cx="8079105" cy="535622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356870" indent="-344805">
              <a:lnSpc>
                <a:spcPct val="100000"/>
              </a:lnSpc>
              <a:spcBef>
                <a:spcPts val="10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  <a:tab pos="991235" algn="l"/>
                <a:tab pos="2689225" algn="l"/>
                <a:tab pos="3808095" algn="l"/>
                <a:tab pos="5195570" algn="l"/>
                <a:tab pos="6186805" algn="l"/>
                <a:tab pos="7077075" algn="l"/>
              </a:tabLst>
            </a:pPr>
            <a:r>
              <a:rPr sz="2300" dirty="0">
                <a:latin typeface="Arial"/>
                <a:cs typeface="Arial"/>
              </a:rPr>
              <a:t>The	</a:t>
            </a:r>
            <a:r>
              <a:rPr sz="2300" spc="-5" dirty="0">
                <a:latin typeface="Arial"/>
                <a:cs typeface="Arial"/>
              </a:rPr>
              <a:t>presence</a:t>
            </a:r>
            <a:r>
              <a:rPr sz="2300" spc="360" dirty="0">
                <a:latin typeface="Arial"/>
                <a:cs typeface="Arial"/>
              </a:rPr>
              <a:t> </a:t>
            </a:r>
            <a:r>
              <a:rPr sz="2300" spc="-15" dirty="0">
                <a:latin typeface="Arial"/>
                <a:cs typeface="Arial"/>
              </a:rPr>
              <a:t>of	</a:t>
            </a:r>
            <a:r>
              <a:rPr sz="2300" spc="-5" dirty="0">
                <a:latin typeface="Arial"/>
                <a:cs typeface="Arial"/>
              </a:rPr>
              <a:t>calcium	</a:t>
            </a:r>
            <a:r>
              <a:rPr sz="2300" spc="-10" dirty="0">
                <a:latin typeface="Arial"/>
                <a:cs typeface="Arial"/>
              </a:rPr>
              <a:t>hydroxide	</a:t>
            </a:r>
            <a:r>
              <a:rPr sz="2300" spc="-5" dirty="0">
                <a:latin typeface="Arial"/>
                <a:cs typeface="Arial"/>
              </a:rPr>
              <a:t>results	in</a:t>
            </a:r>
            <a:r>
              <a:rPr sz="2300" spc="360" dirty="0">
                <a:latin typeface="Arial"/>
                <a:cs typeface="Arial"/>
              </a:rPr>
              <a:t> </a:t>
            </a:r>
            <a:r>
              <a:rPr sz="2300" dirty="0">
                <a:latin typeface="Arial"/>
                <a:cs typeface="Arial"/>
              </a:rPr>
              <a:t>the	</a:t>
            </a:r>
            <a:r>
              <a:rPr sz="2300" spc="-10" dirty="0">
                <a:latin typeface="Arial"/>
                <a:cs typeface="Arial"/>
              </a:rPr>
              <a:t>alkaline</a:t>
            </a:r>
            <a:endParaRPr sz="2300">
              <a:latin typeface="Arial"/>
              <a:cs typeface="Arial"/>
            </a:endParaRPr>
          </a:p>
          <a:p>
            <a:pPr marL="356870">
              <a:lnSpc>
                <a:spcPct val="100000"/>
              </a:lnSpc>
            </a:pPr>
            <a:r>
              <a:rPr sz="2300" spc="-15" dirty="0">
                <a:latin typeface="Arial"/>
                <a:cs typeface="Arial"/>
              </a:rPr>
              <a:t>swelling </a:t>
            </a:r>
            <a:r>
              <a:rPr sz="2300" spc="-5" dirty="0">
                <a:latin typeface="Arial"/>
                <a:cs typeface="Arial"/>
              </a:rPr>
              <a:t>of</a:t>
            </a:r>
            <a:r>
              <a:rPr sz="2300" spc="7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skin.</a:t>
            </a:r>
            <a:endParaRPr sz="2300">
              <a:latin typeface="Arial"/>
              <a:cs typeface="Arial"/>
            </a:endParaRPr>
          </a:p>
          <a:p>
            <a:pPr marL="356870" marR="5080" indent="-344805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  <a:tab pos="1003300" algn="l"/>
                <a:tab pos="1859914" algn="l"/>
                <a:tab pos="2210435" algn="l"/>
                <a:tab pos="2677160" algn="l"/>
                <a:tab pos="3500754" algn="l"/>
                <a:tab pos="3887470" algn="l"/>
                <a:tab pos="4738370" algn="l"/>
                <a:tab pos="5351145" algn="l"/>
                <a:tab pos="5899785" algn="l"/>
                <a:tab pos="7275195" algn="l"/>
                <a:tab pos="7903209" algn="l"/>
              </a:tabLst>
            </a:pPr>
            <a:r>
              <a:rPr sz="2300" spc="5" dirty="0">
                <a:latin typeface="Arial"/>
                <a:cs typeface="Arial"/>
              </a:rPr>
              <a:t>T</a:t>
            </a:r>
            <a:r>
              <a:rPr sz="2300" spc="-10" dirty="0">
                <a:latin typeface="Arial"/>
                <a:cs typeface="Arial"/>
              </a:rPr>
              <a:t>h</a:t>
            </a:r>
            <a:r>
              <a:rPr sz="2300" dirty="0">
                <a:latin typeface="Arial"/>
                <a:cs typeface="Arial"/>
              </a:rPr>
              <a:t>e	r</a:t>
            </a:r>
            <a:r>
              <a:rPr sz="2300" spc="-10" dirty="0">
                <a:latin typeface="Arial"/>
                <a:cs typeface="Arial"/>
              </a:rPr>
              <a:t>e</a:t>
            </a:r>
            <a:r>
              <a:rPr sz="2300" dirty="0">
                <a:latin typeface="Arial"/>
                <a:cs typeface="Arial"/>
              </a:rPr>
              <a:t>s</a:t>
            </a:r>
            <a:r>
              <a:rPr sz="2300" spc="-10" dirty="0">
                <a:latin typeface="Arial"/>
                <a:cs typeface="Arial"/>
              </a:rPr>
              <a:t>ul</a:t>
            </a:r>
            <a:r>
              <a:rPr sz="2300" dirty="0">
                <a:latin typeface="Arial"/>
                <a:cs typeface="Arial"/>
              </a:rPr>
              <a:t>t	</a:t>
            </a:r>
            <a:r>
              <a:rPr sz="2300" spc="-10" dirty="0">
                <a:latin typeface="Arial"/>
                <a:cs typeface="Arial"/>
              </a:rPr>
              <a:t>i</a:t>
            </a:r>
            <a:r>
              <a:rPr sz="2300" dirty="0">
                <a:latin typeface="Arial"/>
                <a:cs typeface="Arial"/>
              </a:rPr>
              <a:t>s	</a:t>
            </a:r>
            <a:r>
              <a:rPr sz="2300" spc="-10" dirty="0">
                <a:latin typeface="Arial"/>
                <a:cs typeface="Arial"/>
              </a:rPr>
              <a:t>a</a:t>
            </a:r>
            <a:r>
              <a:rPr sz="2300" dirty="0">
                <a:latin typeface="Arial"/>
                <a:cs typeface="Arial"/>
              </a:rPr>
              <a:t>n	</a:t>
            </a:r>
            <a:r>
              <a:rPr sz="2300" spc="-10" dirty="0">
                <a:latin typeface="Arial"/>
                <a:cs typeface="Arial"/>
              </a:rPr>
              <a:t>i</a:t>
            </a:r>
            <a:r>
              <a:rPr sz="2300" spc="-35" dirty="0">
                <a:latin typeface="Arial"/>
                <a:cs typeface="Arial"/>
              </a:rPr>
              <a:t>n</a:t>
            </a:r>
            <a:r>
              <a:rPr sz="2300" spc="30" dirty="0">
                <a:latin typeface="Arial"/>
                <a:cs typeface="Arial"/>
              </a:rPr>
              <a:t>f</a:t>
            </a:r>
            <a:r>
              <a:rPr sz="2300" spc="-10" dirty="0">
                <a:latin typeface="Arial"/>
                <a:cs typeface="Arial"/>
              </a:rPr>
              <a:t>lu</a:t>
            </a:r>
            <a:r>
              <a:rPr sz="2300" dirty="0">
                <a:latin typeface="Arial"/>
                <a:cs typeface="Arial"/>
              </a:rPr>
              <a:t>x	</a:t>
            </a:r>
            <a:r>
              <a:rPr sz="2300" spc="-35" dirty="0">
                <a:latin typeface="Arial"/>
                <a:cs typeface="Arial"/>
              </a:rPr>
              <a:t>o</a:t>
            </a:r>
            <a:r>
              <a:rPr sz="2300" dirty="0">
                <a:latin typeface="Arial"/>
                <a:cs typeface="Arial"/>
              </a:rPr>
              <a:t>f	</a:t>
            </a:r>
            <a:r>
              <a:rPr sz="2300" spc="-60" dirty="0">
                <a:latin typeface="Arial"/>
                <a:cs typeface="Arial"/>
              </a:rPr>
              <a:t>w</a:t>
            </a:r>
            <a:r>
              <a:rPr sz="2300" spc="-10" dirty="0">
                <a:latin typeface="Arial"/>
                <a:cs typeface="Arial"/>
              </a:rPr>
              <a:t>a</a:t>
            </a:r>
            <a:r>
              <a:rPr sz="2300" dirty="0">
                <a:latin typeface="Arial"/>
                <a:cs typeface="Arial"/>
              </a:rPr>
              <a:t>t</a:t>
            </a:r>
            <a:r>
              <a:rPr sz="2300" spc="-10" dirty="0">
                <a:latin typeface="Arial"/>
                <a:cs typeface="Arial"/>
              </a:rPr>
              <a:t>e</a:t>
            </a:r>
            <a:r>
              <a:rPr sz="2300" dirty="0">
                <a:latin typeface="Arial"/>
                <a:cs typeface="Arial"/>
              </a:rPr>
              <a:t>r	</a:t>
            </a:r>
            <a:r>
              <a:rPr sz="2300" spc="-10" dirty="0">
                <a:latin typeface="Arial"/>
                <a:cs typeface="Arial"/>
              </a:rPr>
              <a:t>in</a:t>
            </a:r>
            <a:r>
              <a:rPr sz="2300" dirty="0">
                <a:latin typeface="Arial"/>
                <a:cs typeface="Arial"/>
              </a:rPr>
              <a:t>to	t</a:t>
            </a:r>
            <a:r>
              <a:rPr sz="2300" spc="-10" dirty="0">
                <a:latin typeface="Arial"/>
                <a:cs typeface="Arial"/>
              </a:rPr>
              <a:t>h</a:t>
            </a:r>
            <a:r>
              <a:rPr sz="2300" dirty="0">
                <a:latin typeface="Arial"/>
                <a:cs typeface="Arial"/>
              </a:rPr>
              <a:t>e	</a:t>
            </a:r>
            <a:r>
              <a:rPr sz="2300" spc="-10" dirty="0">
                <a:latin typeface="Arial"/>
                <a:cs typeface="Arial"/>
              </a:rPr>
              <a:t>hide</a:t>
            </a:r>
            <a:r>
              <a:rPr sz="2300" dirty="0">
                <a:latin typeface="Arial"/>
                <a:cs typeface="Arial"/>
              </a:rPr>
              <a:t>/sk</a:t>
            </a:r>
            <a:r>
              <a:rPr sz="2300" spc="-10" dirty="0">
                <a:latin typeface="Arial"/>
                <a:cs typeface="Arial"/>
              </a:rPr>
              <a:t>in</a:t>
            </a:r>
            <a:r>
              <a:rPr sz="2300" dirty="0">
                <a:latin typeface="Arial"/>
                <a:cs typeface="Arial"/>
              </a:rPr>
              <a:t>,	</a:t>
            </a:r>
            <a:r>
              <a:rPr sz="2300" spc="-10" dirty="0">
                <a:latin typeface="Arial"/>
                <a:cs typeface="Arial"/>
              </a:rPr>
              <a:t>an</a:t>
            </a:r>
            <a:r>
              <a:rPr sz="2300" dirty="0">
                <a:latin typeface="Arial"/>
                <a:cs typeface="Arial"/>
              </a:rPr>
              <a:t>d	a  </a:t>
            </a:r>
            <a:r>
              <a:rPr sz="2300" spc="5" dirty="0">
                <a:latin typeface="Arial"/>
                <a:cs typeface="Arial"/>
              </a:rPr>
              <a:t>marked </a:t>
            </a:r>
            <a:r>
              <a:rPr sz="2300" spc="-5" dirty="0">
                <a:latin typeface="Arial"/>
                <a:cs typeface="Arial"/>
              </a:rPr>
              <a:t>increase in </a:t>
            </a:r>
            <a:r>
              <a:rPr sz="2300" dirty="0">
                <a:latin typeface="Arial"/>
                <a:cs typeface="Arial"/>
              </a:rPr>
              <a:t>fibre</a:t>
            </a:r>
            <a:r>
              <a:rPr sz="2300" spc="-90" dirty="0">
                <a:latin typeface="Arial"/>
                <a:cs typeface="Arial"/>
              </a:rPr>
              <a:t> </a:t>
            </a:r>
            <a:r>
              <a:rPr sz="2300" spc="-15" dirty="0">
                <a:latin typeface="Arial"/>
                <a:cs typeface="Arial"/>
              </a:rPr>
              <a:t>diameter.</a:t>
            </a:r>
            <a:endParaRPr sz="2300">
              <a:latin typeface="Arial"/>
              <a:cs typeface="Arial"/>
            </a:endParaRPr>
          </a:p>
          <a:p>
            <a:pPr marL="356870" indent="-344805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dirty="0">
                <a:latin typeface="Arial"/>
                <a:cs typeface="Arial"/>
              </a:rPr>
              <a:t>The </a:t>
            </a:r>
            <a:r>
              <a:rPr sz="2300" spc="-5" dirty="0">
                <a:latin typeface="Arial"/>
                <a:cs typeface="Arial"/>
              </a:rPr>
              <a:t>thickness </a:t>
            </a:r>
            <a:r>
              <a:rPr sz="2300" spc="-15" dirty="0">
                <a:latin typeface="Arial"/>
                <a:cs typeface="Arial"/>
              </a:rPr>
              <a:t>of </a:t>
            </a:r>
            <a:r>
              <a:rPr sz="2300" dirty="0">
                <a:latin typeface="Arial"/>
                <a:cs typeface="Arial"/>
              </a:rPr>
              <a:t>the </a:t>
            </a:r>
            <a:r>
              <a:rPr sz="2300" spc="-10" dirty="0">
                <a:latin typeface="Arial"/>
                <a:cs typeface="Arial"/>
              </a:rPr>
              <a:t>skin </a:t>
            </a:r>
            <a:r>
              <a:rPr sz="2300" spc="-5" dirty="0">
                <a:latin typeface="Arial"/>
                <a:cs typeface="Arial"/>
              </a:rPr>
              <a:t>increases, </a:t>
            </a:r>
            <a:r>
              <a:rPr sz="2300" spc="-10" dirty="0">
                <a:latin typeface="Arial"/>
                <a:cs typeface="Arial"/>
              </a:rPr>
              <a:t>but </a:t>
            </a:r>
            <a:r>
              <a:rPr sz="2300" dirty="0">
                <a:latin typeface="Arial"/>
                <a:cs typeface="Arial"/>
              </a:rPr>
              <a:t>the </a:t>
            </a:r>
            <a:r>
              <a:rPr sz="2300" spc="-5" dirty="0">
                <a:latin typeface="Arial"/>
                <a:cs typeface="Arial"/>
              </a:rPr>
              <a:t>surface area</a:t>
            </a:r>
            <a:r>
              <a:rPr sz="2300" spc="114" dirty="0">
                <a:latin typeface="Arial"/>
                <a:cs typeface="Arial"/>
              </a:rPr>
              <a:t> </a:t>
            </a:r>
            <a:r>
              <a:rPr sz="2300" spc="-35" dirty="0">
                <a:latin typeface="Arial"/>
                <a:cs typeface="Arial"/>
              </a:rPr>
              <a:t>of</a:t>
            </a:r>
            <a:endParaRPr sz="2300">
              <a:latin typeface="Arial"/>
              <a:cs typeface="Arial"/>
            </a:endParaRPr>
          </a:p>
          <a:p>
            <a:pPr marL="356870">
              <a:lnSpc>
                <a:spcPct val="100000"/>
              </a:lnSpc>
            </a:pPr>
            <a:r>
              <a:rPr sz="2300" spc="-5" dirty="0">
                <a:latin typeface="Arial"/>
                <a:cs typeface="Arial"/>
              </a:rPr>
              <a:t>the </a:t>
            </a:r>
            <a:r>
              <a:rPr sz="2300" spc="-10" dirty="0">
                <a:latin typeface="Arial"/>
                <a:cs typeface="Arial"/>
              </a:rPr>
              <a:t>pelt</a:t>
            </a:r>
            <a:r>
              <a:rPr sz="2300" spc="-5" dirty="0">
                <a:latin typeface="Arial"/>
                <a:cs typeface="Arial"/>
              </a:rPr>
              <a:t> decreases.</a:t>
            </a:r>
            <a:endParaRPr sz="2300">
              <a:latin typeface="Arial"/>
              <a:cs typeface="Arial"/>
            </a:endParaRPr>
          </a:p>
          <a:p>
            <a:pPr marL="356870" indent="-344805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dirty="0">
                <a:latin typeface="Arial"/>
                <a:cs typeface="Arial"/>
              </a:rPr>
              <a:t>The </a:t>
            </a:r>
            <a:r>
              <a:rPr sz="2300" spc="-15" dirty="0">
                <a:latin typeface="Arial"/>
                <a:cs typeface="Arial"/>
              </a:rPr>
              <a:t>weight </a:t>
            </a:r>
            <a:r>
              <a:rPr sz="2300" spc="-5" dirty="0">
                <a:latin typeface="Arial"/>
                <a:cs typeface="Arial"/>
              </a:rPr>
              <a:t>increase, owing </a:t>
            </a:r>
            <a:r>
              <a:rPr sz="2300" spc="5" dirty="0">
                <a:latin typeface="Arial"/>
                <a:cs typeface="Arial"/>
              </a:rPr>
              <a:t>to </a:t>
            </a:r>
            <a:r>
              <a:rPr sz="2300" dirty="0">
                <a:latin typeface="Arial"/>
                <a:cs typeface="Arial"/>
              </a:rPr>
              <a:t>the </a:t>
            </a:r>
            <a:r>
              <a:rPr sz="2300" spc="-5" dirty="0">
                <a:latin typeface="Arial"/>
                <a:cs typeface="Arial"/>
              </a:rPr>
              <a:t>uptake of</a:t>
            </a:r>
            <a:r>
              <a:rPr sz="2300" spc="400" dirty="0">
                <a:latin typeface="Arial"/>
                <a:cs typeface="Arial"/>
              </a:rPr>
              <a:t> </a:t>
            </a:r>
            <a:r>
              <a:rPr sz="2300" spc="-30" dirty="0">
                <a:latin typeface="Arial"/>
                <a:cs typeface="Arial"/>
              </a:rPr>
              <a:t>water, </a:t>
            </a:r>
            <a:r>
              <a:rPr sz="2300" spc="-5" dirty="0">
                <a:latin typeface="Arial"/>
                <a:cs typeface="Arial"/>
              </a:rPr>
              <a:t>results</a:t>
            </a:r>
            <a:endParaRPr sz="2300">
              <a:latin typeface="Arial"/>
              <a:cs typeface="Arial"/>
            </a:endParaRPr>
          </a:p>
          <a:p>
            <a:pPr marL="356870">
              <a:lnSpc>
                <a:spcPct val="100000"/>
              </a:lnSpc>
            </a:pPr>
            <a:r>
              <a:rPr sz="2300" spc="-5" dirty="0">
                <a:latin typeface="Arial"/>
                <a:cs typeface="Arial"/>
              </a:rPr>
              <a:t>in </a:t>
            </a:r>
            <a:r>
              <a:rPr sz="2300" dirty="0">
                <a:latin typeface="Arial"/>
                <a:cs typeface="Arial"/>
              </a:rPr>
              <a:t>a </a:t>
            </a:r>
            <a:r>
              <a:rPr sz="2300" spc="-10" dirty="0">
                <a:latin typeface="Arial"/>
                <a:cs typeface="Arial"/>
              </a:rPr>
              <a:t>doubling </a:t>
            </a:r>
            <a:r>
              <a:rPr sz="2300" spc="-5" dirty="0">
                <a:latin typeface="Arial"/>
                <a:cs typeface="Arial"/>
              </a:rPr>
              <a:t>of the hide/skin</a:t>
            </a:r>
            <a:r>
              <a:rPr sz="2300" spc="40" dirty="0">
                <a:latin typeface="Arial"/>
                <a:cs typeface="Arial"/>
              </a:rPr>
              <a:t> </a:t>
            </a:r>
            <a:r>
              <a:rPr sz="2300" spc="-15" dirty="0">
                <a:latin typeface="Arial"/>
                <a:cs typeface="Arial"/>
              </a:rPr>
              <a:t>weight.</a:t>
            </a:r>
            <a:endParaRPr sz="2300">
              <a:latin typeface="Arial"/>
              <a:cs typeface="Arial"/>
            </a:endParaRPr>
          </a:p>
          <a:p>
            <a:pPr marL="356870" indent="-344805">
              <a:lnSpc>
                <a:spcPct val="100000"/>
              </a:lnSpc>
              <a:spcBef>
                <a:spcPts val="55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dirty="0">
                <a:latin typeface="Arial"/>
                <a:cs typeface="Arial"/>
              </a:rPr>
              <a:t>The</a:t>
            </a:r>
            <a:r>
              <a:rPr sz="2300" spc="31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action</a:t>
            </a:r>
            <a:r>
              <a:rPr sz="2300" spc="31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of</a:t>
            </a:r>
            <a:r>
              <a:rPr sz="2300" spc="350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liming,</a:t>
            </a:r>
            <a:r>
              <a:rPr sz="2300" spc="33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in</a:t>
            </a:r>
            <a:r>
              <a:rPr sz="2300" spc="31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particular</a:t>
            </a:r>
            <a:r>
              <a:rPr sz="2300" spc="345" dirty="0">
                <a:latin typeface="Arial"/>
                <a:cs typeface="Arial"/>
              </a:rPr>
              <a:t> </a:t>
            </a:r>
            <a:r>
              <a:rPr sz="2300" dirty="0">
                <a:latin typeface="Arial"/>
                <a:cs typeface="Arial"/>
              </a:rPr>
              <a:t>the</a:t>
            </a:r>
            <a:r>
              <a:rPr sz="2300" spc="31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swelling</a:t>
            </a:r>
            <a:r>
              <a:rPr sz="2300" spc="360" dirty="0">
                <a:latin typeface="Arial"/>
                <a:cs typeface="Arial"/>
              </a:rPr>
              <a:t> </a:t>
            </a:r>
            <a:r>
              <a:rPr sz="2300" spc="-15" dirty="0">
                <a:latin typeface="Arial"/>
                <a:cs typeface="Arial"/>
              </a:rPr>
              <a:t>of</a:t>
            </a:r>
            <a:r>
              <a:rPr sz="2300" spc="330" dirty="0">
                <a:latin typeface="Arial"/>
                <a:cs typeface="Arial"/>
              </a:rPr>
              <a:t> </a:t>
            </a:r>
            <a:r>
              <a:rPr sz="2300" dirty="0">
                <a:latin typeface="Arial"/>
                <a:cs typeface="Arial"/>
              </a:rPr>
              <a:t>the</a:t>
            </a:r>
            <a:r>
              <a:rPr sz="2300" spc="340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skin,</a:t>
            </a:r>
            <a:endParaRPr sz="2300">
              <a:latin typeface="Arial"/>
              <a:cs typeface="Arial"/>
            </a:endParaRPr>
          </a:p>
          <a:p>
            <a:pPr marL="356870">
              <a:lnSpc>
                <a:spcPct val="100000"/>
              </a:lnSpc>
            </a:pPr>
            <a:r>
              <a:rPr sz="2300" spc="-5" dirty="0">
                <a:latin typeface="Arial"/>
                <a:cs typeface="Arial"/>
              </a:rPr>
              <a:t>results in the splitting of the </a:t>
            </a:r>
            <a:r>
              <a:rPr sz="2300" dirty="0">
                <a:latin typeface="Arial"/>
                <a:cs typeface="Arial"/>
              </a:rPr>
              <a:t>fibre </a:t>
            </a:r>
            <a:r>
              <a:rPr sz="2300" spc="-10" dirty="0">
                <a:latin typeface="Arial"/>
                <a:cs typeface="Arial"/>
              </a:rPr>
              <a:t>bundle</a:t>
            </a:r>
            <a:r>
              <a:rPr sz="2300" spc="-3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sheath.</a:t>
            </a:r>
            <a:endParaRPr sz="2300">
              <a:latin typeface="Arial"/>
              <a:cs typeface="Arial"/>
            </a:endParaRPr>
          </a:p>
          <a:p>
            <a:pPr marL="356870" indent="-344805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10" dirty="0">
                <a:latin typeface="Arial"/>
                <a:cs typeface="Arial"/>
              </a:rPr>
              <a:t>Owing </a:t>
            </a:r>
            <a:r>
              <a:rPr sz="2300" spc="5" dirty="0">
                <a:latin typeface="Arial"/>
                <a:cs typeface="Arial"/>
              </a:rPr>
              <a:t>to </a:t>
            </a:r>
            <a:r>
              <a:rPr sz="2300" dirty="0">
                <a:latin typeface="Arial"/>
                <a:cs typeface="Arial"/>
              </a:rPr>
              <a:t>the fibre </a:t>
            </a:r>
            <a:r>
              <a:rPr sz="2300" spc="-10" dirty="0">
                <a:latin typeface="Arial"/>
                <a:cs typeface="Arial"/>
              </a:rPr>
              <a:t>diameter </a:t>
            </a:r>
            <a:r>
              <a:rPr sz="2300" spc="-5" dirty="0">
                <a:latin typeface="Arial"/>
                <a:cs typeface="Arial"/>
              </a:rPr>
              <a:t>increasing, </a:t>
            </a:r>
            <a:r>
              <a:rPr sz="2300" dirty="0">
                <a:latin typeface="Arial"/>
                <a:cs typeface="Arial"/>
              </a:rPr>
              <a:t>the </a:t>
            </a:r>
            <a:r>
              <a:rPr sz="2300" spc="-10" dirty="0">
                <a:latin typeface="Arial"/>
                <a:cs typeface="Arial"/>
              </a:rPr>
              <a:t>bundle</a:t>
            </a:r>
            <a:r>
              <a:rPr sz="2300" spc="57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sheath</a:t>
            </a:r>
            <a:endParaRPr sz="2300">
              <a:latin typeface="Arial"/>
              <a:cs typeface="Arial"/>
            </a:endParaRPr>
          </a:p>
          <a:p>
            <a:pPr marL="356870">
              <a:lnSpc>
                <a:spcPct val="100000"/>
              </a:lnSpc>
            </a:pPr>
            <a:r>
              <a:rPr sz="2300" spc="-5" dirty="0">
                <a:latin typeface="Arial"/>
                <a:cs typeface="Arial"/>
              </a:rPr>
              <a:t>cannot contain the thicker</a:t>
            </a:r>
            <a:r>
              <a:rPr sz="2300" dirty="0">
                <a:latin typeface="Arial"/>
                <a:cs typeface="Arial"/>
              </a:rPr>
              <a:t> fibres.</a:t>
            </a:r>
            <a:endParaRPr sz="2300">
              <a:latin typeface="Arial"/>
              <a:cs typeface="Arial"/>
            </a:endParaRPr>
          </a:p>
          <a:p>
            <a:pPr marL="356870" indent="-344805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  <a:tab pos="1055370" algn="l"/>
                <a:tab pos="2009139" algn="l"/>
                <a:tab pos="3420745" algn="l"/>
                <a:tab pos="4476115" algn="l"/>
                <a:tab pos="4866005" algn="l"/>
                <a:tab pos="5415280" algn="l"/>
                <a:tab pos="6357620" algn="l"/>
                <a:tab pos="7247890" algn="l"/>
              </a:tabLst>
            </a:pPr>
            <a:r>
              <a:rPr sz="2300" spc="-5" dirty="0">
                <a:latin typeface="Arial"/>
                <a:cs typeface="Arial"/>
              </a:rPr>
              <a:t>This	</a:t>
            </a:r>
            <a:r>
              <a:rPr sz="2300" spc="-10" dirty="0">
                <a:latin typeface="Arial"/>
                <a:cs typeface="Arial"/>
              </a:rPr>
              <a:t>allows	</a:t>
            </a:r>
            <a:r>
              <a:rPr sz="2300" spc="-5" dirty="0">
                <a:latin typeface="Arial"/>
                <a:cs typeface="Arial"/>
              </a:rPr>
              <a:t>increased	access	</a:t>
            </a:r>
            <a:r>
              <a:rPr sz="2300" spc="5" dirty="0">
                <a:latin typeface="Arial"/>
                <a:cs typeface="Arial"/>
              </a:rPr>
              <a:t>to	</a:t>
            </a:r>
            <a:r>
              <a:rPr sz="2300" dirty="0">
                <a:latin typeface="Arial"/>
                <a:cs typeface="Arial"/>
              </a:rPr>
              <a:t>the	fibres,	</a:t>
            </a:r>
            <a:r>
              <a:rPr sz="2300" spc="-5" dirty="0">
                <a:latin typeface="Arial"/>
                <a:cs typeface="Arial"/>
              </a:rPr>
              <a:t>which	allows</a:t>
            </a:r>
            <a:endParaRPr sz="2300">
              <a:latin typeface="Arial"/>
              <a:cs typeface="Arial"/>
            </a:endParaRPr>
          </a:p>
          <a:p>
            <a:pPr marL="356870">
              <a:lnSpc>
                <a:spcPct val="100000"/>
              </a:lnSpc>
            </a:pPr>
            <a:r>
              <a:rPr sz="2300" spc="-5" dirty="0">
                <a:latin typeface="Arial"/>
                <a:cs typeface="Arial"/>
              </a:rPr>
              <a:t>better </a:t>
            </a:r>
            <a:r>
              <a:rPr sz="2300" spc="-10" dirty="0">
                <a:latin typeface="Arial"/>
                <a:cs typeface="Arial"/>
              </a:rPr>
              <a:t>tanning, retanning, dyeing </a:t>
            </a:r>
            <a:r>
              <a:rPr sz="2300" spc="-5" dirty="0">
                <a:latin typeface="Arial"/>
                <a:cs typeface="Arial"/>
              </a:rPr>
              <a:t>and</a:t>
            </a:r>
            <a:r>
              <a:rPr sz="2300" spc="7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fatliquoring.</a:t>
            </a:r>
            <a:endParaRPr sz="23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6244" y="1442084"/>
            <a:ext cx="8077200" cy="107823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469900" marR="5080" indent="-457200" algn="just">
              <a:lnSpc>
                <a:spcPct val="100000"/>
              </a:lnSpc>
              <a:spcBef>
                <a:spcPts val="105"/>
              </a:spcBef>
              <a:buClr>
                <a:srgbClr val="C00000"/>
              </a:buClr>
              <a:buFont typeface="Wingdings"/>
              <a:buChar char=""/>
              <a:tabLst>
                <a:tab pos="469900" algn="l"/>
              </a:tabLst>
            </a:pPr>
            <a:r>
              <a:rPr sz="2300" spc="-10" dirty="0">
                <a:latin typeface="Arial"/>
                <a:cs typeface="Arial"/>
              </a:rPr>
              <a:t>Unhairing </a:t>
            </a:r>
            <a:r>
              <a:rPr sz="2300" spc="-5" dirty="0">
                <a:latin typeface="Arial"/>
                <a:cs typeface="Arial"/>
              </a:rPr>
              <a:t>agents used at this time </a:t>
            </a:r>
            <a:r>
              <a:rPr sz="2300" spc="-10" dirty="0">
                <a:latin typeface="Arial"/>
                <a:cs typeface="Arial"/>
              </a:rPr>
              <a:t>include sodium </a:t>
            </a:r>
            <a:r>
              <a:rPr sz="2300" spc="-5" dirty="0">
                <a:latin typeface="Arial"/>
                <a:cs typeface="Arial"/>
              </a:rPr>
              <a:t>sulfide,  </a:t>
            </a:r>
            <a:r>
              <a:rPr sz="2300" spc="-10" dirty="0">
                <a:latin typeface="Arial"/>
                <a:cs typeface="Arial"/>
              </a:rPr>
              <a:t>sodium hydroxide, sodium </a:t>
            </a:r>
            <a:r>
              <a:rPr sz="2300" spc="-5" dirty="0">
                <a:latin typeface="Arial"/>
                <a:cs typeface="Arial"/>
              </a:rPr>
              <a:t>hydrosulfite, </a:t>
            </a:r>
            <a:r>
              <a:rPr sz="2300" spc="-10" dirty="0">
                <a:latin typeface="Arial"/>
                <a:cs typeface="Arial"/>
              </a:rPr>
              <a:t>calcium  </a:t>
            </a:r>
            <a:r>
              <a:rPr sz="2300" spc="-5" dirty="0">
                <a:latin typeface="Arial"/>
                <a:cs typeface="Arial"/>
              </a:rPr>
              <a:t>hydrosulfide, dimethyl </a:t>
            </a:r>
            <a:r>
              <a:rPr sz="2300" dirty="0">
                <a:latin typeface="Arial"/>
                <a:cs typeface="Arial"/>
              </a:rPr>
              <a:t>amine, </a:t>
            </a:r>
            <a:r>
              <a:rPr sz="2300" spc="-5" dirty="0">
                <a:latin typeface="Arial"/>
                <a:cs typeface="Arial"/>
              </a:rPr>
              <a:t>and sodium</a:t>
            </a:r>
            <a:r>
              <a:rPr sz="2300" spc="-3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sulfhydrate.</a:t>
            </a:r>
            <a:endParaRPr sz="2300">
              <a:latin typeface="Arial"/>
              <a:cs typeface="Arial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536244" y="3826586"/>
            <a:ext cx="8075930" cy="107823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469900" marR="5080" indent="-457200" algn="just">
              <a:lnSpc>
                <a:spcPct val="100000"/>
              </a:lnSpc>
              <a:spcBef>
                <a:spcPts val="105"/>
              </a:spcBef>
              <a:buClr>
                <a:srgbClr val="C00000"/>
              </a:buClr>
              <a:buFont typeface="Wingdings"/>
              <a:buChar char=""/>
              <a:tabLst>
                <a:tab pos="469900" algn="l"/>
              </a:tabLst>
            </a:pPr>
            <a:r>
              <a:rPr sz="2300" dirty="0">
                <a:latin typeface="Arial"/>
                <a:cs typeface="Arial"/>
              </a:rPr>
              <a:t>The majority </a:t>
            </a:r>
            <a:r>
              <a:rPr sz="2300" spc="-15" dirty="0">
                <a:latin typeface="Arial"/>
                <a:cs typeface="Arial"/>
              </a:rPr>
              <a:t>of </a:t>
            </a:r>
            <a:r>
              <a:rPr sz="2300" spc="-10" dirty="0">
                <a:latin typeface="Arial"/>
                <a:cs typeface="Arial"/>
              </a:rPr>
              <a:t>hair </a:t>
            </a:r>
            <a:r>
              <a:rPr sz="2300" spc="-5" dirty="0">
                <a:latin typeface="Arial"/>
                <a:cs typeface="Arial"/>
              </a:rPr>
              <a:t>is </a:t>
            </a:r>
            <a:r>
              <a:rPr sz="2300" spc="-10" dirty="0">
                <a:latin typeface="Arial"/>
                <a:cs typeface="Arial"/>
              </a:rPr>
              <a:t>then </a:t>
            </a:r>
            <a:r>
              <a:rPr sz="2300" spc="-5" dirty="0">
                <a:latin typeface="Arial"/>
                <a:cs typeface="Arial"/>
              </a:rPr>
              <a:t>removed </a:t>
            </a:r>
            <a:r>
              <a:rPr sz="2300" spc="-15" dirty="0">
                <a:latin typeface="Arial"/>
                <a:cs typeface="Arial"/>
              </a:rPr>
              <a:t>mechanically, </a:t>
            </a:r>
            <a:r>
              <a:rPr sz="2300" spc="-5" dirty="0">
                <a:latin typeface="Arial"/>
                <a:cs typeface="Arial"/>
              </a:rPr>
              <a:t>initially  </a:t>
            </a:r>
            <a:r>
              <a:rPr sz="2300" spc="-10" dirty="0">
                <a:latin typeface="Arial"/>
                <a:cs typeface="Arial"/>
              </a:rPr>
              <a:t>with </a:t>
            </a:r>
            <a:r>
              <a:rPr sz="2300" dirty="0">
                <a:latin typeface="Arial"/>
                <a:cs typeface="Arial"/>
              </a:rPr>
              <a:t>a machine </a:t>
            </a:r>
            <a:r>
              <a:rPr sz="2300" spc="-5" dirty="0">
                <a:latin typeface="Arial"/>
                <a:cs typeface="Arial"/>
              </a:rPr>
              <a:t>and </a:t>
            </a:r>
            <a:r>
              <a:rPr sz="2300" spc="-10" dirty="0">
                <a:latin typeface="Arial"/>
                <a:cs typeface="Arial"/>
              </a:rPr>
              <a:t>then </a:t>
            </a:r>
            <a:r>
              <a:rPr sz="2300" spc="-5" dirty="0">
                <a:latin typeface="Arial"/>
                <a:cs typeface="Arial"/>
              </a:rPr>
              <a:t>by </a:t>
            </a:r>
            <a:r>
              <a:rPr sz="2300" spc="-10" dirty="0">
                <a:latin typeface="Arial"/>
                <a:cs typeface="Arial"/>
              </a:rPr>
              <a:t>hand </a:t>
            </a:r>
            <a:r>
              <a:rPr sz="2300" spc="-5" dirty="0">
                <a:latin typeface="Arial"/>
                <a:cs typeface="Arial"/>
              </a:rPr>
              <a:t>using </a:t>
            </a:r>
            <a:r>
              <a:rPr sz="2300" dirty="0">
                <a:latin typeface="Arial"/>
                <a:cs typeface="Arial"/>
              </a:rPr>
              <a:t>a </a:t>
            </a:r>
            <a:r>
              <a:rPr sz="2300" spc="-10" dirty="0">
                <a:latin typeface="Arial"/>
                <a:cs typeface="Arial"/>
              </a:rPr>
              <a:t>dull </a:t>
            </a:r>
            <a:r>
              <a:rPr sz="2300" dirty="0">
                <a:latin typeface="Arial"/>
                <a:cs typeface="Arial"/>
              </a:rPr>
              <a:t>knife, a  </a:t>
            </a:r>
            <a:r>
              <a:rPr sz="2300" spc="-5" dirty="0">
                <a:latin typeface="Arial"/>
                <a:cs typeface="Arial"/>
              </a:rPr>
              <a:t>process </a:t>
            </a:r>
            <a:r>
              <a:rPr sz="2300" spc="-15" dirty="0">
                <a:latin typeface="Arial"/>
                <a:cs typeface="Arial"/>
              </a:rPr>
              <a:t>known </a:t>
            </a:r>
            <a:r>
              <a:rPr sz="2300" spc="-5" dirty="0">
                <a:latin typeface="Arial"/>
                <a:cs typeface="Arial"/>
              </a:rPr>
              <a:t>as</a:t>
            </a:r>
            <a:r>
              <a:rPr sz="2300" spc="55" dirty="0">
                <a:latin typeface="Arial"/>
                <a:cs typeface="Arial"/>
              </a:rPr>
              <a:t> </a:t>
            </a:r>
            <a:r>
              <a:rPr sz="2300" b="1" spc="5" dirty="0">
                <a:latin typeface="Arial"/>
                <a:cs typeface="Arial"/>
              </a:rPr>
              <a:t>scudding</a:t>
            </a:r>
            <a:r>
              <a:rPr sz="2300" spc="5" dirty="0">
                <a:latin typeface="Arial"/>
                <a:cs typeface="Arial"/>
              </a:rPr>
              <a:t>.</a:t>
            </a:r>
            <a:endParaRPr sz="2300">
              <a:latin typeface="Arial"/>
              <a:cs typeface="Arial"/>
            </a:endParaRPr>
          </a:p>
        </p:txBody>
      </p:sp>
      <p:sp>
        <p:nvSpPr>
          <p:cNvPr id="4" name="object 4"/>
          <p:cNvSpPr txBox="1">
            <a:spLocks noGrp="1"/>
          </p:cNvSpPr>
          <p:nvPr>
            <p:ph type="title"/>
          </p:nvPr>
        </p:nvSpPr>
        <p:spPr>
          <a:xfrm>
            <a:off x="2133600" y="427037"/>
            <a:ext cx="4495800" cy="487680"/>
          </a:xfrm>
          <a:prstGeom prst="rect">
            <a:avLst/>
          </a:prstGeom>
          <a:noFill/>
        </p:spPr>
        <p:txBody>
          <a:bodyPr vert="horz" wrap="square" lIns="0" tIns="19685" rIns="0" bIns="0" rtlCol="0">
            <a:spAutoFit/>
          </a:bodyPr>
          <a:lstStyle/>
          <a:p>
            <a:pPr marL="214629">
              <a:lnSpc>
                <a:spcPct val="100000"/>
              </a:lnSpc>
              <a:spcBef>
                <a:spcPts val="155"/>
              </a:spcBef>
            </a:pPr>
            <a:r>
              <a:rPr sz="2800" dirty="0">
                <a:solidFill>
                  <a:srgbClr val="006FC0"/>
                </a:solidFill>
              </a:rPr>
              <a:t>Unhairing </a:t>
            </a:r>
            <a:r>
              <a:rPr sz="2800" spc="-5" dirty="0">
                <a:solidFill>
                  <a:srgbClr val="006FC0"/>
                </a:solidFill>
              </a:rPr>
              <a:t>and</a:t>
            </a:r>
            <a:r>
              <a:rPr sz="2800" spc="-60" dirty="0">
                <a:solidFill>
                  <a:srgbClr val="006FC0"/>
                </a:solidFill>
              </a:rPr>
              <a:t> </a:t>
            </a:r>
            <a:r>
              <a:rPr sz="2800" spc="-5" dirty="0">
                <a:solidFill>
                  <a:srgbClr val="006FC0"/>
                </a:solidFill>
              </a:rPr>
              <a:t>scudding</a:t>
            </a:r>
            <a:endParaRPr sz="2800" dirty="0"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6244" y="1167511"/>
            <a:ext cx="8078470" cy="499110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356870" indent="-344805">
              <a:lnSpc>
                <a:spcPct val="100000"/>
              </a:lnSpc>
              <a:spcBef>
                <a:spcPts val="10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200" spc="5" dirty="0">
                <a:latin typeface="Arial"/>
                <a:cs typeface="Arial"/>
              </a:rPr>
              <a:t>The </a:t>
            </a:r>
            <a:r>
              <a:rPr sz="2200" dirty="0">
                <a:latin typeface="Arial"/>
                <a:cs typeface="Arial"/>
              </a:rPr>
              <a:t>pH </a:t>
            </a:r>
            <a:r>
              <a:rPr sz="2200" spc="-15" dirty="0">
                <a:latin typeface="Arial"/>
                <a:cs typeface="Arial"/>
              </a:rPr>
              <a:t>of </a:t>
            </a:r>
            <a:r>
              <a:rPr sz="2200" spc="5" dirty="0">
                <a:latin typeface="Arial"/>
                <a:cs typeface="Arial"/>
              </a:rPr>
              <a:t>the </a:t>
            </a:r>
            <a:r>
              <a:rPr sz="2200" dirty="0">
                <a:latin typeface="Arial"/>
                <a:cs typeface="Arial"/>
              </a:rPr>
              <a:t>collagen </a:t>
            </a:r>
            <a:r>
              <a:rPr sz="2200" spc="-5" dirty="0">
                <a:latin typeface="Arial"/>
                <a:cs typeface="Arial"/>
              </a:rPr>
              <a:t>is </a:t>
            </a:r>
            <a:r>
              <a:rPr sz="2200" dirty="0">
                <a:latin typeface="Arial"/>
                <a:cs typeface="Arial"/>
              </a:rPr>
              <a:t>brought </a:t>
            </a:r>
            <a:r>
              <a:rPr sz="2200" spc="-10" dirty="0">
                <a:latin typeface="Arial"/>
                <a:cs typeface="Arial"/>
              </a:rPr>
              <a:t>down </a:t>
            </a:r>
            <a:r>
              <a:rPr sz="2200" spc="5" dirty="0">
                <a:latin typeface="Arial"/>
                <a:cs typeface="Arial"/>
              </a:rPr>
              <a:t>to </a:t>
            </a:r>
            <a:r>
              <a:rPr sz="2200" dirty="0">
                <a:latin typeface="Arial"/>
                <a:cs typeface="Arial"/>
              </a:rPr>
              <a:t>a </a:t>
            </a:r>
            <a:r>
              <a:rPr sz="2200" spc="-10" dirty="0">
                <a:latin typeface="Arial"/>
                <a:cs typeface="Arial"/>
              </a:rPr>
              <a:t>lower level </a:t>
            </a:r>
            <a:r>
              <a:rPr sz="2200" dirty="0">
                <a:latin typeface="Arial"/>
                <a:cs typeface="Arial"/>
              </a:rPr>
              <a:t>so</a:t>
            </a:r>
            <a:r>
              <a:rPr sz="2200" spc="475" dirty="0">
                <a:latin typeface="Arial"/>
                <a:cs typeface="Arial"/>
              </a:rPr>
              <a:t> </a:t>
            </a:r>
            <a:r>
              <a:rPr sz="2200" spc="5" dirty="0">
                <a:latin typeface="Arial"/>
                <a:cs typeface="Arial"/>
              </a:rPr>
              <a:t>the</a:t>
            </a:r>
            <a:endParaRPr sz="2200" dirty="0">
              <a:latin typeface="Arial"/>
              <a:cs typeface="Arial"/>
            </a:endParaRPr>
          </a:p>
          <a:p>
            <a:pPr marL="356870">
              <a:lnSpc>
                <a:spcPct val="100000"/>
              </a:lnSpc>
            </a:pPr>
            <a:r>
              <a:rPr sz="2200" spc="-5" dirty="0">
                <a:latin typeface="Arial"/>
                <a:cs typeface="Arial"/>
              </a:rPr>
              <a:t>enzymes </a:t>
            </a:r>
            <a:r>
              <a:rPr sz="2200" spc="5" dirty="0">
                <a:latin typeface="Arial"/>
                <a:cs typeface="Arial"/>
              </a:rPr>
              <a:t>may </a:t>
            </a:r>
            <a:r>
              <a:rPr sz="2200" dirty="0">
                <a:latin typeface="Arial"/>
                <a:cs typeface="Arial"/>
              </a:rPr>
              <a:t>act on </a:t>
            </a:r>
            <a:r>
              <a:rPr sz="2200" spc="-5" dirty="0">
                <a:latin typeface="Arial"/>
                <a:cs typeface="Arial"/>
              </a:rPr>
              <a:t>it, in </a:t>
            </a:r>
            <a:r>
              <a:rPr sz="2200" spc="5" dirty="0">
                <a:latin typeface="Arial"/>
                <a:cs typeface="Arial"/>
              </a:rPr>
              <a:t>a </a:t>
            </a:r>
            <a:r>
              <a:rPr sz="2200" b="1" dirty="0">
                <a:latin typeface="Arial"/>
                <a:cs typeface="Arial"/>
              </a:rPr>
              <a:t>process </a:t>
            </a:r>
            <a:r>
              <a:rPr sz="2200" b="1" spc="10" dirty="0">
                <a:latin typeface="Arial"/>
                <a:cs typeface="Arial"/>
              </a:rPr>
              <a:t>known </a:t>
            </a:r>
            <a:r>
              <a:rPr sz="2200" b="1" dirty="0">
                <a:latin typeface="Arial"/>
                <a:cs typeface="Arial"/>
              </a:rPr>
              <a:t>as</a:t>
            </a:r>
            <a:r>
              <a:rPr sz="2200" b="1" spc="-95" dirty="0">
                <a:latin typeface="Arial"/>
                <a:cs typeface="Arial"/>
              </a:rPr>
              <a:t> </a:t>
            </a:r>
            <a:r>
              <a:rPr sz="2200" b="1" spc="5" dirty="0">
                <a:latin typeface="Arial"/>
                <a:cs typeface="Arial"/>
              </a:rPr>
              <a:t>deliming.</a:t>
            </a:r>
            <a:endParaRPr sz="22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20"/>
              </a:spcBef>
            </a:pPr>
            <a:endParaRPr sz="3200" dirty="0">
              <a:latin typeface="Arial"/>
              <a:cs typeface="Arial"/>
            </a:endParaRPr>
          </a:p>
          <a:p>
            <a:pPr marL="356870" marR="5080" indent="-344805" algn="just">
              <a:lnSpc>
                <a:spcPct val="100000"/>
              </a:lnSpc>
              <a:spcBef>
                <a:spcPts val="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200" spc="-5" dirty="0">
                <a:latin typeface="Arial"/>
                <a:cs typeface="Arial"/>
              </a:rPr>
              <a:t>Depending </a:t>
            </a:r>
            <a:r>
              <a:rPr sz="2200" dirty="0">
                <a:latin typeface="Arial"/>
                <a:cs typeface="Arial"/>
              </a:rPr>
              <a:t>on </a:t>
            </a:r>
            <a:r>
              <a:rPr sz="2200" spc="5" dirty="0">
                <a:latin typeface="Arial"/>
                <a:cs typeface="Arial"/>
              </a:rPr>
              <a:t>the </a:t>
            </a:r>
            <a:r>
              <a:rPr sz="2200" dirty="0">
                <a:latin typeface="Arial"/>
                <a:cs typeface="Arial"/>
              </a:rPr>
              <a:t>end </a:t>
            </a:r>
            <a:r>
              <a:rPr sz="2200" spc="5" dirty="0">
                <a:latin typeface="Arial"/>
                <a:cs typeface="Arial"/>
              </a:rPr>
              <a:t>use </a:t>
            </a:r>
            <a:r>
              <a:rPr sz="2200" spc="-15" dirty="0">
                <a:latin typeface="Arial"/>
                <a:cs typeface="Arial"/>
              </a:rPr>
              <a:t>of </a:t>
            </a:r>
            <a:r>
              <a:rPr sz="2200" spc="5" dirty="0">
                <a:latin typeface="Arial"/>
                <a:cs typeface="Arial"/>
              </a:rPr>
              <a:t>the </a:t>
            </a:r>
            <a:r>
              <a:rPr sz="2200" spc="-20" dirty="0">
                <a:latin typeface="Arial"/>
                <a:cs typeface="Arial"/>
              </a:rPr>
              <a:t>leather, </a:t>
            </a:r>
            <a:r>
              <a:rPr sz="2200" spc="-10" dirty="0">
                <a:latin typeface="Arial"/>
                <a:cs typeface="Arial"/>
              </a:rPr>
              <a:t>hides </a:t>
            </a:r>
            <a:r>
              <a:rPr sz="2200" spc="5" dirty="0">
                <a:latin typeface="Arial"/>
                <a:cs typeface="Arial"/>
              </a:rPr>
              <a:t>may </a:t>
            </a:r>
            <a:r>
              <a:rPr sz="2200" dirty="0">
                <a:latin typeface="Arial"/>
                <a:cs typeface="Arial"/>
              </a:rPr>
              <a:t>be  treated </a:t>
            </a:r>
            <a:r>
              <a:rPr sz="2200" spc="-10" dirty="0">
                <a:latin typeface="Arial"/>
                <a:cs typeface="Arial"/>
              </a:rPr>
              <a:t>with </a:t>
            </a:r>
            <a:r>
              <a:rPr sz="2200" dirty="0">
                <a:latin typeface="Arial"/>
                <a:cs typeface="Arial"/>
              </a:rPr>
              <a:t>enzymes </a:t>
            </a:r>
            <a:r>
              <a:rPr sz="2200" b="1" spc="5" dirty="0">
                <a:solidFill>
                  <a:srgbClr val="00AF50"/>
                </a:solidFill>
                <a:latin typeface="Arial"/>
                <a:cs typeface="Arial"/>
              </a:rPr>
              <a:t>to </a:t>
            </a:r>
            <a:r>
              <a:rPr sz="2200" b="1" dirty="0">
                <a:solidFill>
                  <a:srgbClr val="00AF50"/>
                </a:solidFill>
                <a:latin typeface="Arial"/>
                <a:cs typeface="Arial"/>
              </a:rPr>
              <a:t>soften them, a </a:t>
            </a:r>
            <a:r>
              <a:rPr sz="2200" b="1" spc="-5" dirty="0">
                <a:solidFill>
                  <a:srgbClr val="00AF50"/>
                </a:solidFill>
                <a:latin typeface="Arial"/>
                <a:cs typeface="Arial"/>
              </a:rPr>
              <a:t>process </a:t>
            </a:r>
            <a:r>
              <a:rPr sz="2200" b="1" dirty="0">
                <a:solidFill>
                  <a:srgbClr val="00AF50"/>
                </a:solidFill>
                <a:latin typeface="Arial"/>
                <a:cs typeface="Arial"/>
              </a:rPr>
              <a:t>called  bating. </a:t>
            </a:r>
            <a:r>
              <a:rPr sz="2200" spc="-10" dirty="0">
                <a:latin typeface="Arial"/>
                <a:cs typeface="Arial"/>
              </a:rPr>
              <a:t>Additional </a:t>
            </a:r>
            <a:r>
              <a:rPr sz="2200" spc="-5" dirty="0">
                <a:latin typeface="Arial"/>
                <a:cs typeface="Arial"/>
              </a:rPr>
              <a:t>removal </a:t>
            </a:r>
            <a:r>
              <a:rPr sz="2200" dirty="0">
                <a:latin typeface="Arial"/>
                <a:cs typeface="Arial"/>
              </a:rPr>
              <a:t>of </a:t>
            </a:r>
            <a:r>
              <a:rPr sz="2200" spc="-5" dirty="0">
                <a:latin typeface="Arial"/>
                <a:cs typeface="Arial"/>
              </a:rPr>
              <a:t>protein </a:t>
            </a:r>
            <a:r>
              <a:rPr sz="2200" dirty="0">
                <a:latin typeface="Arial"/>
                <a:cs typeface="Arial"/>
              </a:rPr>
              <a:t>material </a:t>
            </a:r>
            <a:r>
              <a:rPr sz="2200" spc="-5" dirty="0">
                <a:latin typeface="Arial"/>
                <a:cs typeface="Arial"/>
              </a:rPr>
              <a:t>loosened </a:t>
            </a:r>
            <a:r>
              <a:rPr sz="2200" dirty="0">
                <a:latin typeface="Arial"/>
                <a:cs typeface="Arial"/>
              </a:rPr>
              <a:t>by  </a:t>
            </a:r>
            <a:r>
              <a:rPr sz="2200" spc="-5" dirty="0">
                <a:latin typeface="Arial"/>
                <a:cs typeface="Arial"/>
              </a:rPr>
              <a:t>liming is achieved </a:t>
            </a:r>
            <a:r>
              <a:rPr sz="2200" spc="10" dirty="0">
                <a:latin typeface="Arial"/>
                <a:cs typeface="Arial"/>
              </a:rPr>
              <a:t>by </a:t>
            </a:r>
            <a:r>
              <a:rPr sz="2200" dirty="0">
                <a:latin typeface="Arial"/>
                <a:cs typeface="Arial"/>
              </a:rPr>
              <a:t>enzymatic digestion- </a:t>
            </a:r>
            <a:r>
              <a:rPr sz="2200" spc="5" dirty="0">
                <a:latin typeface="Arial"/>
                <a:cs typeface="Arial"/>
              </a:rPr>
              <a:t>the </a:t>
            </a:r>
            <a:r>
              <a:rPr sz="2200" dirty="0">
                <a:latin typeface="Arial"/>
                <a:cs typeface="Arial"/>
              </a:rPr>
              <a:t>operation </a:t>
            </a:r>
            <a:r>
              <a:rPr sz="2200" spc="-30" dirty="0">
                <a:latin typeface="Arial"/>
                <a:cs typeface="Arial"/>
              </a:rPr>
              <a:t>of  </a:t>
            </a:r>
            <a:r>
              <a:rPr sz="2200" dirty="0">
                <a:latin typeface="Arial"/>
                <a:cs typeface="Arial"/>
              </a:rPr>
              <a:t>bating.</a:t>
            </a:r>
          </a:p>
          <a:p>
            <a:pPr marL="356870" marR="5080" indent="-344805" algn="just">
              <a:lnSpc>
                <a:spcPct val="100000"/>
              </a:lnSpc>
              <a:spcBef>
                <a:spcPts val="53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200" spc="5" dirty="0">
                <a:latin typeface="Arial"/>
                <a:cs typeface="Arial"/>
              </a:rPr>
              <a:t>In </a:t>
            </a:r>
            <a:r>
              <a:rPr sz="2200" dirty="0">
                <a:latin typeface="Arial"/>
                <a:cs typeface="Arial"/>
              </a:rPr>
              <a:t>modern </a:t>
            </a:r>
            <a:r>
              <a:rPr sz="2200" spc="-5" dirty="0">
                <a:latin typeface="Arial"/>
                <a:cs typeface="Arial"/>
              </a:rPr>
              <a:t>tanning, these enzymes </a:t>
            </a:r>
            <a:r>
              <a:rPr sz="2200" dirty="0">
                <a:latin typeface="Arial"/>
                <a:cs typeface="Arial"/>
              </a:rPr>
              <a:t>are purified agents, </a:t>
            </a:r>
            <a:r>
              <a:rPr sz="2200" spc="-10" dirty="0">
                <a:latin typeface="Arial"/>
                <a:cs typeface="Arial"/>
              </a:rPr>
              <a:t>and  </a:t>
            </a:r>
            <a:r>
              <a:rPr sz="2200" spc="5" dirty="0">
                <a:latin typeface="Arial"/>
                <a:cs typeface="Arial"/>
              </a:rPr>
              <a:t>the </a:t>
            </a:r>
            <a:r>
              <a:rPr sz="2200" spc="-5" dirty="0">
                <a:latin typeface="Arial"/>
                <a:cs typeface="Arial"/>
              </a:rPr>
              <a:t>process </a:t>
            </a:r>
            <a:r>
              <a:rPr sz="2200" dirty="0">
                <a:latin typeface="Arial"/>
                <a:cs typeface="Arial"/>
              </a:rPr>
              <a:t>no </a:t>
            </a:r>
            <a:r>
              <a:rPr sz="2200" spc="-5" dirty="0">
                <a:latin typeface="Arial"/>
                <a:cs typeface="Arial"/>
              </a:rPr>
              <a:t>longer </a:t>
            </a:r>
            <a:r>
              <a:rPr sz="2200" dirty="0">
                <a:latin typeface="Arial"/>
                <a:cs typeface="Arial"/>
              </a:rPr>
              <a:t>requires </a:t>
            </a:r>
            <a:r>
              <a:rPr sz="2200" spc="-5" dirty="0">
                <a:latin typeface="Arial"/>
                <a:cs typeface="Arial"/>
              </a:rPr>
              <a:t>bacterial fermentation </a:t>
            </a:r>
            <a:r>
              <a:rPr sz="2200" spc="5" dirty="0">
                <a:latin typeface="Arial"/>
                <a:cs typeface="Arial"/>
              </a:rPr>
              <a:t>(as </a:t>
            </a:r>
            <a:r>
              <a:rPr sz="2200" spc="-5" dirty="0">
                <a:latin typeface="Arial"/>
                <a:cs typeface="Arial"/>
              </a:rPr>
              <a:t>from  </a:t>
            </a:r>
            <a:r>
              <a:rPr sz="2200" dirty="0">
                <a:latin typeface="Arial"/>
                <a:cs typeface="Arial"/>
              </a:rPr>
              <a:t>dung-water soaking) </a:t>
            </a:r>
            <a:r>
              <a:rPr sz="2200" spc="5" dirty="0">
                <a:latin typeface="Arial"/>
                <a:cs typeface="Arial"/>
              </a:rPr>
              <a:t>to </a:t>
            </a:r>
            <a:r>
              <a:rPr sz="2200" dirty="0">
                <a:latin typeface="Arial"/>
                <a:cs typeface="Arial"/>
              </a:rPr>
              <a:t>produce</a:t>
            </a:r>
            <a:r>
              <a:rPr sz="2200" spc="-65" dirty="0">
                <a:latin typeface="Arial"/>
                <a:cs typeface="Arial"/>
              </a:rPr>
              <a:t> </a:t>
            </a:r>
            <a:r>
              <a:rPr sz="2200" spc="5" dirty="0">
                <a:latin typeface="Arial"/>
                <a:cs typeface="Arial"/>
              </a:rPr>
              <a:t>them.</a:t>
            </a:r>
            <a:endParaRPr sz="2200" dirty="0">
              <a:latin typeface="Arial"/>
              <a:cs typeface="Arial"/>
            </a:endParaRPr>
          </a:p>
          <a:p>
            <a:pPr marL="356870" marR="6985" indent="-344805" algn="just">
              <a:lnSpc>
                <a:spcPct val="100000"/>
              </a:lnSpc>
              <a:spcBef>
                <a:spcPts val="530"/>
              </a:spcBef>
              <a:buClr>
                <a:srgbClr val="C00000"/>
              </a:buClr>
              <a:buFont typeface="Wingdings"/>
              <a:buChar char=""/>
              <a:tabLst>
                <a:tab pos="430530" algn="l"/>
              </a:tabLst>
            </a:pPr>
            <a:r>
              <a:rPr dirty="0"/>
              <a:t>	</a:t>
            </a:r>
            <a:r>
              <a:rPr sz="2200" spc="-45" dirty="0">
                <a:latin typeface="Arial"/>
                <a:cs typeface="Arial"/>
              </a:rPr>
              <a:t>Two </a:t>
            </a:r>
            <a:r>
              <a:rPr sz="2200" dirty="0">
                <a:latin typeface="Arial"/>
                <a:cs typeface="Arial"/>
              </a:rPr>
              <a:t>main </a:t>
            </a:r>
            <a:r>
              <a:rPr sz="2200" spc="-5" dirty="0">
                <a:latin typeface="Arial"/>
                <a:cs typeface="Arial"/>
              </a:rPr>
              <a:t>types: </a:t>
            </a:r>
            <a:r>
              <a:rPr sz="2200" b="1" spc="-5" dirty="0">
                <a:solidFill>
                  <a:srgbClr val="001F5F"/>
                </a:solidFill>
                <a:latin typeface="Arial"/>
                <a:cs typeface="Arial"/>
              </a:rPr>
              <a:t>Pancreatic bates</a:t>
            </a:r>
            <a:r>
              <a:rPr sz="2200" spc="-5" dirty="0">
                <a:latin typeface="Arial"/>
                <a:cs typeface="Arial"/>
              </a:rPr>
              <a:t>: digestive enzymes </a:t>
            </a:r>
            <a:r>
              <a:rPr sz="2200" spc="10" dirty="0">
                <a:latin typeface="Arial"/>
                <a:cs typeface="Arial"/>
              </a:rPr>
              <a:t>from </a:t>
            </a:r>
            <a:r>
              <a:rPr sz="2200" spc="630" dirty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pancreatic glands, </a:t>
            </a:r>
            <a:r>
              <a:rPr sz="2200" b="1" spc="-5" dirty="0">
                <a:solidFill>
                  <a:srgbClr val="00AF50"/>
                </a:solidFill>
                <a:latin typeface="Arial"/>
                <a:cs typeface="Arial"/>
              </a:rPr>
              <a:t>Bacterial bates: </a:t>
            </a:r>
            <a:r>
              <a:rPr sz="2200" spc="-10" dirty="0">
                <a:latin typeface="Arial"/>
                <a:cs typeface="Arial"/>
              </a:rPr>
              <a:t>digestive </a:t>
            </a:r>
            <a:r>
              <a:rPr sz="2200" spc="-5" dirty="0">
                <a:latin typeface="Arial"/>
                <a:cs typeface="Arial"/>
              </a:rPr>
              <a:t>enzymes </a:t>
            </a:r>
            <a:r>
              <a:rPr sz="2200" spc="-30" dirty="0">
                <a:latin typeface="Arial"/>
                <a:cs typeface="Arial"/>
              </a:rPr>
              <a:t>of  </a:t>
            </a:r>
            <a:r>
              <a:rPr sz="2200" dirty="0">
                <a:latin typeface="Arial"/>
                <a:cs typeface="Arial"/>
              </a:rPr>
              <a:t>bacteria.</a:t>
            </a:r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2133600" y="427037"/>
            <a:ext cx="4495800" cy="487680"/>
          </a:xfrm>
          <a:prstGeom prst="rect">
            <a:avLst/>
          </a:prstGeom>
          <a:noFill/>
        </p:spPr>
        <p:txBody>
          <a:bodyPr vert="horz" wrap="square" lIns="0" tIns="19685" rIns="0" bIns="0" rtlCol="0">
            <a:spAutoFit/>
          </a:bodyPr>
          <a:lstStyle/>
          <a:p>
            <a:pPr marL="3810" algn="ctr">
              <a:lnSpc>
                <a:spcPct val="100000"/>
              </a:lnSpc>
              <a:spcBef>
                <a:spcPts val="155"/>
              </a:spcBef>
            </a:pPr>
            <a:r>
              <a:rPr sz="2800" spc="5" dirty="0">
                <a:solidFill>
                  <a:srgbClr val="000000"/>
                </a:solidFill>
              </a:rPr>
              <a:t>Deliming </a:t>
            </a:r>
            <a:r>
              <a:rPr sz="2800" spc="-5" dirty="0">
                <a:solidFill>
                  <a:srgbClr val="000000"/>
                </a:solidFill>
              </a:rPr>
              <a:t>and</a:t>
            </a:r>
            <a:r>
              <a:rPr sz="2800" spc="-75" dirty="0">
                <a:solidFill>
                  <a:srgbClr val="000000"/>
                </a:solidFill>
              </a:rPr>
              <a:t> </a:t>
            </a:r>
            <a:r>
              <a:rPr sz="2800" dirty="0">
                <a:solidFill>
                  <a:srgbClr val="000000"/>
                </a:solidFill>
              </a:rPr>
              <a:t>bating</a:t>
            </a:r>
            <a:endParaRPr sz="2800" dirty="0"/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6244" y="488031"/>
            <a:ext cx="8079740" cy="6057265"/>
          </a:xfrm>
          <a:prstGeom prst="rect">
            <a:avLst/>
          </a:prstGeom>
        </p:spPr>
        <p:txBody>
          <a:bodyPr vert="horz" wrap="square" lIns="0" tIns="82550" rIns="0" bIns="0" rtlCol="0">
            <a:spAutoFit/>
          </a:bodyPr>
          <a:lstStyle/>
          <a:p>
            <a:pPr marL="12700" algn="just">
              <a:lnSpc>
                <a:spcPct val="100000"/>
              </a:lnSpc>
              <a:spcBef>
                <a:spcPts val="650"/>
              </a:spcBef>
            </a:pPr>
            <a:r>
              <a:rPr sz="2300" b="1" spc="-5" dirty="0">
                <a:solidFill>
                  <a:srgbClr val="00AFEF"/>
                </a:solidFill>
                <a:latin typeface="Arial"/>
                <a:cs typeface="Arial"/>
              </a:rPr>
              <a:t>Method </a:t>
            </a:r>
            <a:r>
              <a:rPr sz="2300" b="1" dirty="0">
                <a:solidFill>
                  <a:srgbClr val="00AFEF"/>
                </a:solidFill>
                <a:latin typeface="Arial"/>
                <a:cs typeface="Arial"/>
              </a:rPr>
              <a:t>of</a:t>
            </a:r>
            <a:r>
              <a:rPr sz="2300" b="1" spc="-40" dirty="0">
                <a:solidFill>
                  <a:srgbClr val="00AFEF"/>
                </a:solidFill>
                <a:latin typeface="Arial"/>
                <a:cs typeface="Arial"/>
              </a:rPr>
              <a:t> </a:t>
            </a:r>
            <a:r>
              <a:rPr sz="2300" b="1" dirty="0">
                <a:solidFill>
                  <a:srgbClr val="00AFEF"/>
                </a:solidFill>
                <a:latin typeface="Arial"/>
                <a:cs typeface="Arial"/>
              </a:rPr>
              <a:t>bating:</a:t>
            </a:r>
            <a:endParaRPr sz="2300">
              <a:latin typeface="Arial"/>
              <a:cs typeface="Arial"/>
            </a:endParaRPr>
          </a:p>
          <a:p>
            <a:pPr marL="356870" marR="6350" indent="-344805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dirty="0">
                <a:latin typeface="Arial"/>
                <a:cs typeface="Arial"/>
              </a:rPr>
              <a:t>The </a:t>
            </a:r>
            <a:r>
              <a:rPr sz="2300" spc="-10" dirty="0">
                <a:latin typeface="Arial"/>
                <a:cs typeface="Arial"/>
              </a:rPr>
              <a:t>hides and </a:t>
            </a:r>
            <a:r>
              <a:rPr sz="2300" spc="-5" dirty="0">
                <a:latin typeface="Arial"/>
                <a:cs typeface="Arial"/>
              </a:rPr>
              <a:t>skins are delimed </a:t>
            </a:r>
            <a:r>
              <a:rPr sz="2300" spc="5" dirty="0">
                <a:latin typeface="Arial"/>
                <a:cs typeface="Arial"/>
              </a:rPr>
              <a:t>to </a:t>
            </a:r>
            <a:r>
              <a:rPr sz="2300" dirty="0">
                <a:latin typeface="Arial"/>
                <a:cs typeface="Arial"/>
              </a:rPr>
              <a:t>a </a:t>
            </a:r>
            <a:r>
              <a:rPr sz="2300" spc="-5" dirty="0">
                <a:latin typeface="Arial"/>
                <a:cs typeface="Arial"/>
              </a:rPr>
              <a:t>pH </a:t>
            </a:r>
            <a:r>
              <a:rPr sz="2300" spc="-15" dirty="0">
                <a:latin typeface="Arial"/>
                <a:cs typeface="Arial"/>
              </a:rPr>
              <a:t>of </a:t>
            </a:r>
            <a:r>
              <a:rPr sz="2300" spc="-5" dirty="0">
                <a:latin typeface="Arial"/>
                <a:cs typeface="Arial"/>
              </a:rPr>
              <a:t>8.0-8.5 </a:t>
            </a:r>
            <a:r>
              <a:rPr sz="2300" spc="-15" dirty="0">
                <a:latin typeface="Arial"/>
                <a:cs typeface="Arial"/>
              </a:rPr>
              <a:t>and  </a:t>
            </a:r>
            <a:r>
              <a:rPr sz="2300" spc="-10" dirty="0">
                <a:latin typeface="Arial"/>
                <a:cs typeface="Arial"/>
              </a:rPr>
              <a:t>washed. </a:t>
            </a:r>
            <a:r>
              <a:rPr sz="2300" spc="-5" dirty="0">
                <a:latin typeface="Arial"/>
                <a:cs typeface="Arial"/>
              </a:rPr>
              <a:t>This is the degree of </a:t>
            </a:r>
            <a:r>
              <a:rPr sz="2300" spc="-10" dirty="0">
                <a:latin typeface="Arial"/>
                <a:cs typeface="Arial"/>
              </a:rPr>
              <a:t>alkalinity </a:t>
            </a:r>
            <a:r>
              <a:rPr sz="2300" spc="-5" dirty="0">
                <a:latin typeface="Arial"/>
                <a:cs typeface="Arial"/>
              </a:rPr>
              <a:t>at </a:t>
            </a:r>
            <a:r>
              <a:rPr sz="2300" spc="-10" dirty="0">
                <a:latin typeface="Arial"/>
                <a:cs typeface="Arial"/>
              </a:rPr>
              <a:t>which </a:t>
            </a:r>
            <a:r>
              <a:rPr sz="2300" spc="10" dirty="0">
                <a:latin typeface="Arial"/>
                <a:cs typeface="Arial"/>
              </a:rPr>
              <a:t>most  </a:t>
            </a:r>
            <a:r>
              <a:rPr sz="2300" spc="-5" dirty="0">
                <a:latin typeface="Arial"/>
                <a:cs typeface="Arial"/>
              </a:rPr>
              <a:t>enzymes show greatest </a:t>
            </a:r>
            <a:r>
              <a:rPr sz="2300" spc="-10" dirty="0">
                <a:latin typeface="Arial"/>
                <a:cs typeface="Arial"/>
              </a:rPr>
              <a:t>digestive</a:t>
            </a:r>
            <a:r>
              <a:rPr sz="2300" spc="10" dirty="0">
                <a:latin typeface="Arial"/>
                <a:cs typeface="Arial"/>
              </a:rPr>
              <a:t> </a:t>
            </a:r>
            <a:r>
              <a:rPr sz="2300" spc="-35" dirty="0">
                <a:latin typeface="Arial"/>
                <a:cs typeface="Arial"/>
              </a:rPr>
              <a:t>power.</a:t>
            </a:r>
            <a:endParaRPr sz="2300">
              <a:latin typeface="Arial"/>
              <a:cs typeface="Arial"/>
            </a:endParaRPr>
          </a:p>
          <a:p>
            <a:pPr marL="356870" marR="5080" indent="-344805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dirty="0">
                <a:latin typeface="Arial"/>
                <a:cs typeface="Arial"/>
              </a:rPr>
              <a:t>The </a:t>
            </a:r>
            <a:r>
              <a:rPr sz="2300" spc="-10" dirty="0">
                <a:latin typeface="Arial"/>
                <a:cs typeface="Arial"/>
              </a:rPr>
              <a:t>goods </a:t>
            </a:r>
            <a:r>
              <a:rPr sz="2300" spc="-5" dirty="0">
                <a:latin typeface="Arial"/>
                <a:cs typeface="Arial"/>
              </a:rPr>
              <a:t>are then </a:t>
            </a:r>
            <a:r>
              <a:rPr sz="2300" spc="-10" dirty="0">
                <a:latin typeface="Arial"/>
                <a:cs typeface="Arial"/>
              </a:rPr>
              <a:t>usually </a:t>
            </a:r>
            <a:r>
              <a:rPr sz="2300" spc="-5" dirty="0">
                <a:latin typeface="Arial"/>
                <a:cs typeface="Arial"/>
              </a:rPr>
              <a:t>treated in 300-500% </a:t>
            </a:r>
            <a:r>
              <a:rPr sz="2300" spc="-10" dirty="0">
                <a:latin typeface="Arial"/>
                <a:cs typeface="Arial"/>
              </a:rPr>
              <a:t>water at  </a:t>
            </a:r>
            <a:r>
              <a:rPr sz="2300" spc="-5" dirty="0">
                <a:latin typeface="Arial"/>
                <a:cs typeface="Arial"/>
              </a:rPr>
              <a:t>37°C </a:t>
            </a:r>
            <a:r>
              <a:rPr sz="2300" spc="-15" dirty="0">
                <a:latin typeface="Arial"/>
                <a:cs typeface="Arial"/>
              </a:rPr>
              <a:t>with  </a:t>
            </a:r>
            <a:r>
              <a:rPr sz="2300" dirty="0">
                <a:latin typeface="Arial"/>
                <a:cs typeface="Arial"/>
              </a:rPr>
              <a:t>a </a:t>
            </a:r>
            <a:r>
              <a:rPr sz="2300" spc="-5" dirty="0">
                <a:latin typeface="Arial"/>
                <a:cs typeface="Arial"/>
              </a:rPr>
              <a:t>1-2% addition of </a:t>
            </a:r>
            <a:r>
              <a:rPr sz="2300" dirty="0">
                <a:latin typeface="Arial"/>
                <a:cs typeface="Arial"/>
              </a:rPr>
              <a:t>the </a:t>
            </a:r>
            <a:r>
              <a:rPr sz="2300" spc="-10" dirty="0">
                <a:latin typeface="Arial"/>
                <a:cs typeface="Arial"/>
              </a:rPr>
              <a:t>powdered </a:t>
            </a:r>
            <a:r>
              <a:rPr sz="2300" dirty="0">
                <a:latin typeface="Arial"/>
                <a:cs typeface="Arial"/>
              </a:rPr>
              <a:t>enzyme  </a:t>
            </a:r>
            <a:r>
              <a:rPr sz="2300" spc="-5" dirty="0">
                <a:latin typeface="Arial"/>
                <a:cs typeface="Arial"/>
              </a:rPr>
              <a:t>mixture. </a:t>
            </a:r>
            <a:r>
              <a:rPr sz="2300" dirty="0">
                <a:latin typeface="Arial"/>
                <a:cs typeface="Arial"/>
              </a:rPr>
              <a:t>It </a:t>
            </a:r>
            <a:r>
              <a:rPr sz="2300" spc="-5" dirty="0">
                <a:latin typeface="Arial"/>
                <a:cs typeface="Arial"/>
              </a:rPr>
              <a:t>is </a:t>
            </a:r>
            <a:r>
              <a:rPr sz="2300" spc="-10" dirty="0">
                <a:latin typeface="Arial"/>
                <a:cs typeface="Arial"/>
              </a:rPr>
              <a:t>important to </a:t>
            </a:r>
            <a:r>
              <a:rPr sz="2300" dirty="0">
                <a:latin typeface="Arial"/>
                <a:cs typeface="Arial"/>
              </a:rPr>
              <a:t>maintain </a:t>
            </a:r>
            <a:r>
              <a:rPr sz="2300" spc="-5" dirty="0">
                <a:latin typeface="Arial"/>
                <a:cs typeface="Arial"/>
              </a:rPr>
              <a:t>the pH and temperature  </a:t>
            </a:r>
            <a:r>
              <a:rPr sz="2300" spc="-20" dirty="0">
                <a:latin typeface="Arial"/>
                <a:cs typeface="Arial"/>
              </a:rPr>
              <a:t>accurately, </a:t>
            </a:r>
            <a:r>
              <a:rPr sz="2300" spc="-5" dirty="0">
                <a:latin typeface="Arial"/>
                <a:cs typeface="Arial"/>
              </a:rPr>
              <a:t>as slight </a:t>
            </a:r>
            <a:r>
              <a:rPr sz="2300" spc="-10" dirty="0">
                <a:latin typeface="Arial"/>
                <a:cs typeface="Arial"/>
              </a:rPr>
              <a:t>variations give </a:t>
            </a:r>
            <a:r>
              <a:rPr sz="2300" spc="-5" dirty="0">
                <a:latin typeface="Arial"/>
                <a:cs typeface="Arial"/>
              </a:rPr>
              <a:t>great loss </a:t>
            </a:r>
            <a:r>
              <a:rPr sz="2300" spc="-15" dirty="0">
                <a:latin typeface="Arial"/>
                <a:cs typeface="Arial"/>
              </a:rPr>
              <a:t>of </a:t>
            </a:r>
            <a:r>
              <a:rPr sz="2300" spc="-5" dirty="0">
                <a:latin typeface="Arial"/>
                <a:cs typeface="Arial"/>
              </a:rPr>
              <a:t>bating  </a:t>
            </a:r>
            <a:r>
              <a:rPr sz="2300" spc="-35" dirty="0">
                <a:latin typeface="Arial"/>
                <a:cs typeface="Arial"/>
              </a:rPr>
              <a:t>power.</a:t>
            </a:r>
            <a:endParaRPr sz="2300">
              <a:latin typeface="Arial"/>
              <a:cs typeface="Arial"/>
            </a:endParaRPr>
          </a:p>
          <a:p>
            <a:pPr marL="356870" indent="-344805" algn="just">
              <a:lnSpc>
                <a:spcPct val="100000"/>
              </a:lnSpc>
              <a:spcBef>
                <a:spcPts val="56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5" dirty="0">
                <a:latin typeface="Arial"/>
                <a:cs typeface="Arial"/>
              </a:rPr>
              <a:t>When </a:t>
            </a:r>
            <a:r>
              <a:rPr sz="2300" spc="-5" dirty="0">
                <a:latin typeface="Arial"/>
                <a:cs typeface="Arial"/>
              </a:rPr>
              <a:t>slight flattening of </a:t>
            </a:r>
            <a:r>
              <a:rPr sz="2300" dirty="0">
                <a:latin typeface="Arial"/>
                <a:cs typeface="Arial"/>
              </a:rPr>
              <a:t>the </a:t>
            </a:r>
            <a:r>
              <a:rPr sz="2300" spc="-5" dirty="0">
                <a:latin typeface="Arial"/>
                <a:cs typeface="Arial"/>
              </a:rPr>
              <a:t>grain or increase in flexibility</a:t>
            </a:r>
            <a:r>
              <a:rPr sz="2300" spc="47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is</a:t>
            </a:r>
            <a:endParaRPr sz="2300">
              <a:latin typeface="Arial"/>
              <a:cs typeface="Arial"/>
            </a:endParaRPr>
          </a:p>
          <a:p>
            <a:pPr marL="356870" algn="just">
              <a:lnSpc>
                <a:spcPct val="100000"/>
              </a:lnSpc>
            </a:pPr>
            <a:r>
              <a:rPr sz="2300" spc="-5" dirty="0">
                <a:latin typeface="Arial"/>
                <a:cs typeface="Arial"/>
              </a:rPr>
              <a:t>required the </a:t>
            </a:r>
            <a:r>
              <a:rPr sz="2300" spc="10" dirty="0">
                <a:latin typeface="Arial"/>
                <a:cs typeface="Arial"/>
              </a:rPr>
              <a:t>time </a:t>
            </a:r>
            <a:r>
              <a:rPr sz="2300" spc="-5" dirty="0">
                <a:latin typeface="Arial"/>
                <a:cs typeface="Arial"/>
              </a:rPr>
              <a:t>of </a:t>
            </a:r>
            <a:r>
              <a:rPr sz="2300" spc="-10" dirty="0">
                <a:latin typeface="Arial"/>
                <a:cs typeface="Arial"/>
              </a:rPr>
              <a:t>bating </a:t>
            </a:r>
            <a:r>
              <a:rPr sz="2300" spc="-5" dirty="0">
                <a:latin typeface="Arial"/>
                <a:cs typeface="Arial"/>
              </a:rPr>
              <a:t>is short </a:t>
            </a:r>
            <a:r>
              <a:rPr sz="2300" dirty="0">
                <a:latin typeface="Arial"/>
                <a:cs typeface="Arial"/>
              </a:rPr>
              <a:t>(1</a:t>
            </a:r>
            <a:r>
              <a:rPr sz="2300" spc="-7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hr).</a:t>
            </a:r>
            <a:endParaRPr sz="2300">
              <a:latin typeface="Arial"/>
              <a:cs typeface="Arial"/>
            </a:endParaRPr>
          </a:p>
          <a:p>
            <a:pPr marL="356870" indent="-344805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10" dirty="0">
                <a:latin typeface="Arial"/>
                <a:cs typeface="Arial"/>
              </a:rPr>
              <a:t>Longer</a:t>
            </a:r>
            <a:r>
              <a:rPr sz="2300" spc="15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bating</a:t>
            </a:r>
            <a:r>
              <a:rPr sz="2300" spc="145" dirty="0">
                <a:latin typeface="Arial"/>
                <a:cs typeface="Arial"/>
              </a:rPr>
              <a:t> </a:t>
            </a:r>
            <a:r>
              <a:rPr sz="2300" dirty="0">
                <a:latin typeface="Arial"/>
                <a:cs typeface="Arial"/>
              </a:rPr>
              <a:t>times</a:t>
            </a:r>
            <a:r>
              <a:rPr sz="2300" spc="16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are</a:t>
            </a:r>
            <a:r>
              <a:rPr sz="2300" spc="114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necessary</a:t>
            </a:r>
            <a:r>
              <a:rPr sz="2300" spc="130" dirty="0">
                <a:latin typeface="Arial"/>
                <a:cs typeface="Arial"/>
              </a:rPr>
              <a:t> </a:t>
            </a:r>
            <a:r>
              <a:rPr sz="2300" spc="5" dirty="0">
                <a:latin typeface="Arial"/>
                <a:cs typeface="Arial"/>
              </a:rPr>
              <a:t>for</a:t>
            </a:r>
            <a:r>
              <a:rPr sz="2300" spc="16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extreme</a:t>
            </a:r>
            <a:r>
              <a:rPr sz="2300" spc="120" dirty="0">
                <a:latin typeface="Arial"/>
                <a:cs typeface="Arial"/>
              </a:rPr>
              <a:t> </a:t>
            </a:r>
            <a:r>
              <a:rPr sz="2300" dirty="0">
                <a:latin typeface="Arial"/>
                <a:cs typeface="Arial"/>
              </a:rPr>
              <a:t>stretch</a:t>
            </a:r>
            <a:r>
              <a:rPr sz="2300" spc="150" dirty="0">
                <a:latin typeface="Arial"/>
                <a:cs typeface="Arial"/>
              </a:rPr>
              <a:t> </a:t>
            </a:r>
            <a:r>
              <a:rPr sz="2300" spc="-15" dirty="0">
                <a:latin typeface="Arial"/>
                <a:cs typeface="Arial"/>
              </a:rPr>
              <a:t>and</a:t>
            </a:r>
            <a:endParaRPr sz="2300">
              <a:latin typeface="Arial"/>
              <a:cs typeface="Arial"/>
            </a:endParaRPr>
          </a:p>
          <a:p>
            <a:pPr marL="356870">
              <a:lnSpc>
                <a:spcPct val="100000"/>
              </a:lnSpc>
            </a:pPr>
            <a:r>
              <a:rPr sz="2300" spc="-5" dirty="0">
                <a:latin typeface="Arial"/>
                <a:cs typeface="Arial"/>
              </a:rPr>
              <a:t>suppleness.</a:t>
            </a:r>
            <a:endParaRPr sz="2300">
              <a:latin typeface="Arial"/>
              <a:cs typeface="Arial"/>
            </a:endParaRPr>
          </a:p>
          <a:p>
            <a:pPr marL="356870" marR="7620" indent="-344805" algn="just">
              <a:lnSpc>
                <a:spcPct val="100000"/>
              </a:lnSpc>
              <a:spcBef>
                <a:spcPts val="55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dirty="0">
                <a:latin typeface="Arial"/>
                <a:cs typeface="Arial"/>
              </a:rPr>
              <a:t>The </a:t>
            </a:r>
            <a:r>
              <a:rPr sz="2300" spc="-10" dirty="0">
                <a:latin typeface="Arial"/>
                <a:cs typeface="Arial"/>
              </a:rPr>
              <a:t>digestive </a:t>
            </a:r>
            <a:r>
              <a:rPr sz="2300" spc="-5" dirty="0">
                <a:latin typeface="Arial"/>
                <a:cs typeface="Arial"/>
              </a:rPr>
              <a:t>action of bating is stopped by </a:t>
            </a:r>
            <a:r>
              <a:rPr sz="2300" dirty="0">
                <a:latin typeface="Arial"/>
                <a:cs typeface="Arial"/>
              </a:rPr>
              <a:t>making  </a:t>
            </a:r>
            <a:r>
              <a:rPr sz="2300" spc="-10" dirty="0">
                <a:latin typeface="Arial"/>
                <a:cs typeface="Arial"/>
              </a:rPr>
              <a:t>conditions unsuitable </a:t>
            </a:r>
            <a:r>
              <a:rPr sz="2300" spc="-5" dirty="0">
                <a:latin typeface="Arial"/>
                <a:cs typeface="Arial"/>
              </a:rPr>
              <a:t>for enzyme activity by </a:t>
            </a:r>
            <a:r>
              <a:rPr sz="2300" spc="-10" dirty="0">
                <a:latin typeface="Arial"/>
                <a:cs typeface="Arial"/>
              </a:rPr>
              <a:t>cooling </a:t>
            </a:r>
            <a:r>
              <a:rPr sz="2300" spc="5" dirty="0">
                <a:latin typeface="Arial"/>
                <a:cs typeface="Arial"/>
              </a:rPr>
              <a:t>to  </a:t>
            </a:r>
            <a:r>
              <a:rPr sz="2300" spc="-10" dirty="0">
                <a:latin typeface="Arial"/>
                <a:cs typeface="Arial"/>
              </a:rPr>
              <a:t>16°C.</a:t>
            </a:r>
            <a:endParaRPr sz="23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6244" y="1167511"/>
            <a:ext cx="8079740" cy="514604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356870" marR="6350" indent="-344805" algn="just">
              <a:lnSpc>
                <a:spcPct val="100000"/>
              </a:lnSpc>
              <a:spcBef>
                <a:spcPts val="10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5" dirty="0">
                <a:latin typeface="Arial"/>
                <a:cs typeface="Arial"/>
              </a:rPr>
              <a:t>Once </a:t>
            </a:r>
            <a:r>
              <a:rPr sz="2300" spc="-10" dirty="0">
                <a:latin typeface="Arial"/>
                <a:cs typeface="Arial"/>
              </a:rPr>
              <a:t>bating </a:t>
            </a:r>
            <a:r>
              <a:rPr sz="2300" spc="-5" dirty="0">
                <a:latin typeface="Arial"/>
                <a:cs typeface="Arial"/>
              </a:rPr>
              <a:t>is </a:t>
            </a:r>
            <a:r>
              <a:rPr sz="2300" spc="-10" dirty="0">
                <a:latin typeface="Arial"/>
                <a:cs typeface="Arial"/>
              </a:rPr>
              <a:t>complete, </a:t>
            </a:r>
            <a:r>
              <a:rPr sz="2300" spc="-5" dirty="0">
                <a:latin typeface="Arial"/>
                <a:cs typeface="Arial"/>
              </a:rPr>
              <a:t>the </a:t>
            </a:r>
            <a:r>
              <a:rPr sz="2300" spc="-10" dirty="0">
                <a:latin typeface="Arial"/>
                <a:cs typeface="Arial"/>
              </a:rPr>
              <a:t>hides </a:t>
            </a:r>
            <a:r>
              <a:rPr sz="2300" spc="-5" dirty="0">
                <a:latin typeface="Arial"/>
                <a:cs typeface="Arial"/>
              </a:rPr>
              <a:t>and skins are </a:t>
            </a:r>
            <a:r>
              <a:rPr sz="2300" spc="-10" dirty="0">
                <a:latin typeface="Arial"/>
                <a:cs typeface="Arial"/>
              </a:rPr>
              <a:t>treated  </a:t>
            </a:r>
            <a:r>
              <a:rPr sz="2300" spc="-5" dirty="0">
                <a:latin typeface="Arial"/>
                <a:cs typeface="Arial"/>
              </a:rPr>
              <a:t>first </a:t>
            </a:r>
            <a:r>
              <a:rPr sz="2300" spc="-15" dirty="0">
                <a:latin typeface="Arial"/>
                <a:cs typeface="Arial"/>
              </a:rPr>
              <a:t>with </a:t>
            </a:r>
            <a:r>
              <a:rPr sz="2300" spc="-5" dirty="0">
                <a:latin typeface="Arial"/>
                <a:cs typeface="Arial"/>
              </a:rPr>
              <a:t>common salt </a:t>
            </a:r>
            <a:r>
              <a:rPr sz="2300" spc="-10" dirty="0">
                <a:latin typeface="Arial"/>
                <a:cs typeface="Arial"/>
              </a:rPr>
              <a:t>(sodium </a:t>
            </a:r>
            <a:r>
              <a:rPr sz="2300" spc="-5" dirty="0">
                <a:latin typeface="Arial"/>
                <a:cs typeface="Arial"/>
              </a:rPr>
              <a:t>chloride) </a:t>
            </a:r>
            <a:r>
              <a:rPr sz="2300" spc="-15" dirty="0">
                <a:latin typeface="Arial"/>
                <a:cs typeface="Arial"/>
              </a:rPr>
              <a:t>and </a:t>
            </a:r>
            <a:r>
              <a:rPr sz="2300" spc="-5" dirty="0">
                <a:latin typeface="Arial"/>
                <a:cs typeface="Arial"/>
              </a:rPr>
              <a:t>then </a:t>
            </a:r>
            <a:r>
              <a:rPr sz="2300" spc="-10" dirty="0">
                <a:latin typeface="Arial"/>
                <a:cs typeface="Arial"/>
              </a:rPr>
              <a:t>with  </a:t>
            </a:r>
            <a:r>
              <a:rPr sz="2300" dirty="0">
                <a:latin typeface="Arial"/>
                <a:cs typeface="Arial"/>
              </a:rPr>
              <a:t>sulfuric </a:t>
            </a:r>
            <a:r>
              <a:rPr sz="2300" spc="-5" dirty="0">
                <a:latin typeface="Arial"/>
                <a:cs typeface="Arial"/>
              </a:rPr>
              <a:t>acid, in case </a:t>
            </a:r>
            <a:r>
              <a:rPr sz="2300" dirty="0">
                <a:latin typeface="Arial"/>
                <a:cs typeface="Arial"/>
              </a:rPr>
              <a:t>a mineral </a:t>
            </a:r>
            <a:r>
              <a:rPr sz="2300" spc="-10" dirty="0">
                <a:latin typeface="Arial"/>
                <a:cs typeface="Arial"/>
              </a:rPr>
              <a:t>tanning </a:t>
            </a:r>
            <a:r>
              <a:rPr sz="2300" spc="-5" dirty="0">
                <a:latin typeface="Arial"/>
                <a:cs typeface="Arial"/>
              </a:rPr>
              <a:t>is </a:t>
            </a:r>
            <a:r>
              <a:rPr sz="2300" dirty="0">
                <a:latin typeface="Arial"/>
                <a:cs typeface="Arial"/>
              </a:rPr>
              <a:t>to </a:t>
            </a:r>
            <a:r>
              <a:rPr sz="2300" spc="-5" dirty="0">
                <a:latin typeface="Arial"/>
                <a:cs typeface="Arial"/>
              </a:rPr>
              <a:t>be</a:t>
            </a:r>
            <a:r>
              <a:rPr sz="2300" spc="-5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done.</a:t>
            </a:r>
            <a:endParaRPr sz="2300">
              <a:latin typeface="Arial"/>
              <a:cs typeface="Arial"/>
            </a:endParaRPr>
          </a:p>
          <a:p>
            <a:pPr marL="356870" marR="5080" indent="-344805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5" dirty="0">
                <a:latin typeface="Arial"/>
                <a:cs typeface="Arial"/>
              </a:rPr>
              <a:t>Pickling is carried out at </a:t>
            </a:r>
            <a:r>
              <a:rPr sz="2300" spc="-10" dirty="0">
                <a:latin typeface="Arial"/>
                <a:cs typeface="Arial"/>
              </a:rPr>
              <a:t>30-37°C tem </a:t>
            </a:r>
            <a:r>
              <a:rPr sz="2300" dirty="0">
                <a:latin typeface="Arial"/>
                <a:cs typeface="Arial"/>
              </a:rPr>
              <a:t>to </a:t>
            </a:r>
            <a:r>
              <a:rPr sz="2300" spc="-10" dirty="0">
                <a:latin typeface="Arial"/>
                <a:cs typeface="Arial"/>
              </a:rPr>
              <a:t>reduce </a:t>
            </a:r>
            <a:r>
              <a:rPr sz="2300" spc="-5" dirty="0">
                <a:latin typeface="Arial"/>
                <a:cs typeface="Arial"/>
              </a:rPr>
              <a:t>the pH </a:t>
            </a:r>
            <a:r>
              <a:rPr sz="2300" spc="-35" dirty="0">
                <a:latin typeface="Arial"/>
                <a:cs typeface="Arial"/>
              </a:rPr>
              <a:t>of  </a:t>
            </a:r>
            <a:r>
              <a:rPr sz="2300" spc="-5" dirty="0">
                <a:latin typeface="Arial"/>
                <a:cs typeface="Arial"/>
              </a:rPr>
              <a:t>the </a:t>
            </a:r>
            <a:r>
              <a:rPr sz="2300" spc="-10" dirty="0">
                <a:latin typeface="Arial"/>
                <a:cs typeface="Arial"/>
              </a:rPr>
              <a:t>pelt </a:t>
            </a:r>
            <a:r>
              <a:rPr sz="2300" spc="-5" dirty="0">
                <a:latin typeface="Arial"/>
                <a:cs typeface="Arial"/>
              </a:rPr>
              <a:t>prior </a:t>
            </a:r>
            <a:r>
              <a:rPr sz="2300" dirty="0">
                <a:latin typeface="Arial"/>
                <a:cs typeface="Arial"/>
              </a:rPr>
              <a:t>to </a:t>
            </a:r>
            <a:r>
              <a:rPr sz="2300" spc="-5" dirty="0">
                <a:latin typeface="Arial"/>
                <a:cs typeface="Arial"/>
              </a:rPr>
              <a:t>mineral </a:t>
            </a:r>
            <a:r>
              <a:rPr sz="2300" spc="-10" dirty="0">
                <a:latin typeface="Arial"/>
                <a:cs typeface="Arial"/>
              </a:rPr>
              <a:t>tanning </a:t>
            </a:r>
            <a:r>
              <a:rPr sz="2300" spc="-5" dirty="0">
                <a:latin typeface="Arial"/>
                <a:cs typeface="Arial"/>
              </a:rPr>
              <a:t>and </a:t>
            </a:r>
            <a:r>
              <a:rPr sz="2300" dirty="0">
                <a:latin typeface="Arial"/>
                <a:cs typeface="Arial"/>
              </a:rPr>
              <a:t>some </a:t>
            </a:r>
            <a:r>
              <a:rPr sz="2300" spc="-10" dirty="0">
                <a:latin typeface="Arial"/>
                <a:cs typeface="Arial"/>
              </a:rPr>
              <a:t>organic tannages  </a:t>
            </a:r>
            <a:r>
              <a:rPr sz="2300" spc="-5" dirty="0">
                <a:latin typeface="Arial"/>
                <a:cs typeface="Arial"/>
              </a:rPr>
              <a:t>(e.g. chrome tanning, </a:t>
            </a:r>
            <a:r>
              <a:rPr sz="2300" spc="-10" dirty="0">
                <a:latin typeface="Arial"/>
                <a:cs typeface="Arial"/>
              </a:rPr>
              <a:t>glutaraldehyde </a:t>
            </a:r>
            <a:r>
              <a:rPr sz="2300" spc="-5" dirty="0">
                <a:latin typeface="Arial"/>
                <a:cs typeface="Arial"/>
              </a:rPr>
              <a:t>tanning, </a:t>
            </a:r>
            <a:r>
              <a:rPr sz="2300" spc="-15" dirty="0">
                <a:latin typeface="Arial"/>
                <a:cs typeface="Arial"/>
              </a:rPr>
              <a:t>and  </a:t>
            </a:r>
            <a:r>
              <a:rPr sz="2300" spc="-10" dirty="0">
                <a:latin typeface="Arial"/>
                <a:cs typeface="Arial"/>
              </a:rPr>
              <a:t>vegetable tanning), thereby </a:t>
            </a:r>
            <a:r>
              <a:rPr sz="2300" spc="-5" dirty="0">
                <a:latin typeface="Arial"/>
                <a:cs typeface="Arial"/>
              </a:rPr>
              <a:t>sterilising the </a:t>
            </a:r>
            <a:r>
              <a:rPr sz="2300" spc="-10" dirty="0">
                <a:latin typeface="Arial"/>
                <a:cs typeface="Arial"/>
              </a:rPr>
              <a:t>skin, ending </a:t>
            </a:r>
            <a:r>
              <a:rPr sz="2300" spc="-5" dirty="0">
                <a:latin typeface="Arial"/>
                <a:cs typeface="Arial"/>
              </a:rPr>
              <a:t>the  bating action, </a:t>
            </a:r>
            <a:r>
              <a:rPr sz="2300" spc="-10" dirty="0">
                <a:latin typeface="Arial"/>
                <a:cs typeface="Arial"/>
              </a:rPr>
              <a:t>and </a:t>
            </a:r>
            <a:r>
              <a:rPr sz="2300" spc="-5" dirty="0">
                <a:latin typeface="Arial"/>
                <a:cs typeface="Arial"/>
              </a:rPr>
              <a:t>improving </a:t>
            </a:r>
            <a:r>
              <a:rPr sz="2300" dirty="0">
                <a:latin typeface="Arial"/>
                <a:cs typeface="Arial"/>
              </a:rPr>
              <a:t>the </a:t>
            </a:r>
            <a:r>
              <a:rPr sz="2300" spc="-5" dirty="0">
                <a:latin typeface="Arial"/>
                <a:cs typeface="Arial"/>
              </a:rPr>
              <a:t>penetration of </a:t>
            </a:r>
            <a:r>
              <a:rPr sz="2300" dirty="0">
                <a:latin typeface="Arial"/>
                <a:cs typeface="Arial"/>
              </a:rPr>
              <a:t>the  </a:t>
            </a:r>
            <a:r>
              <a:rPr sz="2300" spc="-10" dirty="0">
                <a:latin typeface="Arial"/>
                <a:cs typeface="Arial"/>
              </a:rPr>
              <a:t>subsequent tanning</a:t>
            </a:r>
            <a:r>
              <a:rPr sz="2300" spc="35" dirty="0">
                <a:latin typeface="Arial"/>
                <a:cs typeface="Arial"/>
              </a:rPr>
              <a:t> </a:t>
            </a:r>
            <a:r>
              <a:rPr sz="2300" dirty="0">
                <a:latin typeface="Arial"/>
                <a:cs typeface="Arial"/>
              </a:rPr>
              <a:t>material.</a:t>
            </a:r>
            <a:endParaRPr sz="2300">
              <a:latin typeface="Arial"/>
              <a:cs typeface="Arial"/>
            </a:endParaRPr>
          </a:p>
          <a:p>
            <a:pPr marL="356870" marR="9525" indent="-344805" algn="just">
              <a:lnSpc>
                <a:spcPct val="100000"/>
              </a:lnSpc>
              <a:spcBef>
                <a:spcPts val="56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5" dirty="0">
                <a:latin typeface="Arial"/>
                <a:cs typeface="Arial"/>
              </a:rPr>
              <a:t>This is </a:t>
            </a:r>
            <a:r>
              <a:rPr sz="2300" spc="-10" dirty="0">
                <a:latin typeface="Arial"/>
                <a:cs typeface="Arial"/>
              </a:rPr>
              <a:t>done </a:t>
            </a:r>
            <a:r>
              <a:rPr sz="2300" dirty="0">
                <a:latin typeface="Arial"/>
                <a:cs typeface="Arial"/>
              </a:rPr>
              <a:t>to </a:t>
            </a:r>
            <a:r>
              <a:rPr sz="2300" spc="-5" dirty="0">
                <a:latin typeface="Arial"/>
                <a:cs typeface="Arial"/>
              </a:rPr>
              <a:t>bring </a:t>
            </a:r>
            <a:r>
              <a:rPr sz="2300" spc="-10" dirty="0">
                <a:latin typeface="Arial"/>
                <a:cs typeface="Arial"/>
              </a:rPr>
              <a:t>down </a:t>
            </a:r>
            <a:r>
              <a:rPr sz="2300" spc="-5" dirty="0">
                <a:latin typeface="Arial"/>
                <a:cs typeface="Arial"/>
              </a:rPr>
              <a:t>the pH </a:t>
            </a:r>
            <a:r>
              <a:rPr sz="2300" spc="-10" dirty="0">
                <a:latin typeface="Arial"/>
                <a:cs typeface="Arial"/>
              </a:rPr>
              <a:t>(medium </a:t>
            </a:r>
            <a:r>
              <a:rPr sz="2300" spc="-5" dirty="0">
                <a:latin typeface="Arial"/>
                <a:cs typeface="Arial"/>
              </a:rPr>
              <a:t>is kept </a:t>
            </a:r>
            <a:r>
              <a:rPr sz="2300" spc="-35" dirty="0">
                <a:latin typeface="Arial"/>
                <a:cs typeface="Arial"/>
              </a:rPr>
              <a:t>at  </a:t>
            </a:r>
            <a:r>
              <a:rPr sz="2300" spc="-5" dirty="0">
                <a:latin typeface="Arial"/>
                <a:cs typeface="Arial"/>
              </a:rPr>
              <a:t>around 3.5) </a:t>
            </a:r>
            <a:r>
              <a:rPr sz="2300" spc="-20" dirty="0">
                <a:latin typeface="Arial"/>
                <a:cs typeface="Arial"/>
              </a:rPr>
              <a:t>of </a:t>
            </a:r>
            <a:r>
              <a:rPr sz="2300" spc="-10" dirty="0">
                <a:latin typeface="Arial"/>
                <a:cs typeface="Arial"/>
              </a:rPr>
              <a:t>collagen </a:t>
            </a:r>
            <a:r>
              <a:rPr sz="2300" dirty="0">
                <a:latin typeface="Arial"/>
                <a:cs typeface="Arial"/>
              </a:rPr>
              <a:t>to a </a:t>
            </a:r>
            <a:r>
              <a:rPr sz="2300" spc="-10" dirty="0">
                <a:latin typeface="Arial"/>
                <a:cs typeface="Arial"/>
              </a:rPr>
              <a:t>very </a:t>
            </a:r>
            <a:r>
              <a:rPr sz="2300" dirty="0">
                <a:latin typeface="Arial"/>
                <a:cs typeface="Arial"/>
              </a:rPr>
              <a:t>low </a:t>
            </a:r>
            <a:r>
              <a:rPr sz="2300" spc="-10" dirty="0">
                <a:latin typeface="Arial"/>
                <a:cs typeface="Arial"/>
              </a:rPr>
              <a:t>level </a:t>
            </a:r>
            <a:r>
              <a:rPr sz="2300" dirty="0">
                <a:latin typeface="Arial"/>
                <a:cs typeface="Arial"/>
              </a:rPr>
              <a:t>so </a:t>
            </a:r>
            <a:r>
              <a:rPr sz="2300" spc="-5" dirty="0">
                <a:latin typeface="Arial"/>
                <a:cs typeface="Arial"/>
              </a:rPr>
              <a:t>as </a:t>
            </a:r>
            <a:r>
              <a:rPr sz="2300" dirty="0">
                <a:latin typeface="Arial"/>
                <a:cs typeface="Arial"/>
              </a:rPr>
              <a:t>to </a:t>
            </a:r>
            <a:r>
              <a:rPr sz="2300" spc="-5" dirty="0">
                <a:latin typeface="Arial"/>
                <a:cs typeface="Arial"/>
              </a:rPr>
              <a:t>facilitate  </a:t>
            </a:r>
            <a:r>
              <a:rPr sz="2300" dirty="0">
                <a:latin typeface="Arial"/>
                <a:cs typeface="Arial"/>
              </a:rPr>
              <a:t>the </a:t>
            </a:r>
            <a:r>
              <a:rPr sz="2300" spc="-5" dirty="0">
                <a:latin typeface="Arial"/>
                <a:cs typeface="Arial"/>
              </a:rPr>
              <a:t>penetration of </a:t>
            </a:r>
            <a:r>
              <a:rPr sz="2300" dirty="0">
                <a:latin typeface="Arial"/>
                <a:cs typeface="Arial"/>
              </a:rPr>
              <a:t>mineral </a:t>
            </a:r>
            <a:r>
              <a:rPr sz="2300" spc="-5" dirty="0">
                <a:latin typeface="Arial"/>
                <a:cs typeface="Arial"/>
              </a:rPr>
              <a:t>tanning</a:t>
            </a:r>
            <a:r>
              <a:rPr sz="2300" spc="-6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agent.</a:t>
            </a:r>
            <a:endParaRPr sz="2300">
              <a:latin typeface="Arial"/>
              <a:cs typeface="Arial"/>
            </a:endParaRPr>
          </a:p>
          <a:p>
            <a:pPr marL="356870" indent="-344805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dirty="0">
                <a:latin typeface="Arial"/>
                <a:cs typeface="Arial"/>
              </a:rPr>
              <a:t>The</a:t>
            </a:r>
            <a:r>
              <a:rPr sz="2300" spc="23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salt</a:t>
            </a:r>
            <a:r>
              <a:rPr sz="2300" spc="254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penetrates</a:t>
            </a:r>
            <a:r>
              <a:rPr sz="2300" spc="23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the</a:t>
            </a:r>
            <a:r>
              <a:rPr sz="2300" spc="24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hide</a:t>
            </a:r>
            <a:r>
              <a:rPr sz="2300" spc="23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twice</a:t>
            </a:r>
            <a:r>
              <a:rPr sz="2300" spc="24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as</a:t>
            </a:r>
            <a:r>
              <a:rPr sz="2300" spc="245" dirty="0">
                <a:latin typeface="Arial"/>
                <a:cs typeface="Arial"/>
              </a:rPr>
              <a:t> </a:t>
            </a:r>
            <a:r>
              <a:rPr sz="2300" spc="5" dirty="0">
                <a:latin typeface="Arial"/>
                <a:cs typeface="Arial"/>
              </a:rPr>
              <a:t>fast</a:t>
            </a:r>
            <a:r>
              <a:rPr sz="2300" spc="254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as</a:t>
            </a:r>
            <a:r>
              <a:rPr sz="2300" spc="22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the</a:t>
            </a:r>
            <a:r>
              <a:rPr sz="2300" spc="23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acid</a:t>
            </a:r>
            <a:r>
              <a:rPr sz="2300" spc="240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and</a:t>
            </a:r>
            <a:endParaRPr sz="2300">
              <a:latin typeface="Arial"/>
              <a:cs typeface="Arial"/>
            </a:endParaRPr>
          </a:p>
          <a:p>
            <a:pPr marL="356870" algn="just">
              <a:lnSpc>
                <a:spcPct val="100000"/>
              </a:lnSpc>
            </a:pPr>
            <a:r>
              <a:rPr sz="2300" spc="-5" dirty="0">
                <a:latin typeface="Arial"/>
                <a:cs typeface="Arial"/>
              </a:rPr>
              <a:t>checks </a:t>
            </a:r>
            <a:r>
              <a:rPr sz="2300" dirty="0">
                <a:latin typeface="Arial"/>
                <a:cs typeface="Arial"/>
              </a:rPr>
              <a:t>the </a:t>
            </a:r>
            <a:r>
              <a:rPr sz="2300" spc="-10" dirty="0">
                <a:latin typeface="Arial"/>
                <a:cs typeface="Arial"/>
              </a:rPr>
              <a:t>ill </a:t>
            </a:r>
            <a:r>
              <a:rPr sz="2300" dirty="0">
                <a:latin typeface="Arial"/>
                <a:cs typeface="Arial"/>
              </a:rPr>
              <a:t>effect </a:t>
            </a:r>
            <a:r>
              <a:rPr sz="2300" spc="-5" dirty="0">
                <a:latin typeface="Arial"/>
                <a:cs typeface="Arial"/>
              </a:rPr>
              <a:t>of sudden drop of</a:t>
            </a:r>
            <a:r>
              <a:rPr sz="2300" spc="-8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pH.</a:t>
            </a:r>
            <a:endParaRPr sz="2300">
              <a:latin typeface="Arial"/>
              <a:cs typeface="Arial"/>
            </a:endParaRPr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2133600" y="427037"/>
            <a:ext cx="4495800" cy="487680"/>
          </a:xfrm>
          <a:prstGeom prst="rect">
            <a:avLst/>
          </a:prstGeom>
          <a:solidFill>
            <a:srgbClr val="FFFF00"/>
          </a:solidFill>
        </p:spPr>
        <p:txBody>
          <a:bodyPr vert="horz" wrap="square" lIns="0" tIns="19685" rIns="0" bIns="0" rtlCol="0">
            <a:spAutoFit/>
          </a:bodyPr>
          <a:lstStyle/>
          <a:p>
            <a:pPr marL="3810" algn="ctr">
              <a:lnSpc>
                <a:spcPct val="100000"/>
              </a:lnSpc>
              <a:spcBef>
                <a:spcPts val="155"/>
              </a:spcBef>
            </a:pPr>
            <a:r>
              <a:rPr sz="2800" dirty="0">
                <a:solidFill>
                  <a:srgbClr val="000000"/>
                </a:solidFill>
              </a:rPr>
              <a:t>Pickling</a:t>
            </a:r>
            <a:endParaRPr sz="2800"/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1981200" y="228600"/>
            <a:ext cx="5181600" cy="609600"/>
          </a:xfrm>
          <a:prstGeom prst="rect">
            <a:avLst/>
          </a:prstGeom>
          <a:solidFill>
            <a:srgbClr val="FFFF00"/>
          </a:solidFill>
        </p:spPr>
        <p:txBody>
          <a:bodyPr vert="horz" wrap="square" lIns="0" tIns="80010" rIns="0" bIns="0" rtlCol="0">
            <a:spAutoFit/>
          </a:bodyPr>
          <a:lstStyle/>
          <a:p>
            <a:pPr marL="1687195">
              <a:lnSpc>
                <a:spcPct val="100000"/>
              </a:lnSpc>
              <a:spcBef>
                <a:spcPts val="630"/>
              </a:spcBef>
            </a:pPr>
            <a:r>
              <a:rPr sz="2800" spc="-5" dirty="0">
                <a:solidFill>
                  <a:srgbClr val="C00000"/>
                </a:solidFill>
              </a:rPr>
              <a:t>B.</a:t>
            </a:r>
            <a:r>
              <a:rPr sz="2800" spc="-10" dirty="0">
                <a:solidFill>
                  <a:srgbClr val="C00000"/>
                </a:solidFill>
              </a:rPr>
              <a:t> </a:t>
            </a:r>
            <a:r>
              <a:rPr sz="2800" spc="-35" dirty="0">
                <a:solidFill>
                  <a:srgbClr val="C00000"/>
                </a:solidFill>
              </a:rPr>
              <a:t>Tanning</a:t>
            </a:r>
            <a:endParaRPr sz="2800"/>
          </a:p>
        </p:txBody>
      </p:sp>
      <p:sp>
        <p:nvSpPr>
          <p:cNvPr id="3" name="object 3"/>
          <p:cNvSpPr txBox="1"/>
          <p:nvPr/>
        </p:nvSpPr>
        <p:spPr>
          <a:xfrm>
            <a:off x="536244" y="1091311"/>
            <a:ext cx="8081645" cy="521589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356870" marR="5080" indent="-344805" algn="just">
              <a:lnSpc>
                <a:spcPct val="100000"/>
              </a:lnSpc>
              <a:spcBef>
                <a:spcPts val="10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45" dirty="0">
                <a:latin typeface="Arial"/>
                <a:cs typeface="Arial"/>
              </a:rPr>
              <a:t>Tanning </a:t>
            </a:r>
            <a:r>
              <a:rPr sz="2300" spc="-5" dirty="0">
                <a:latin typeface="Arial"/>
                <a:cs typeface="Arial"/>
              </a:rPr>
              <a:t>is the process that converts the </a:t>
            </a:r>
            <a:r>
              <a:rPr sz="2300" spc="-10" dirty="0">
                <a:latin typeface="Arial"/>
                <a:cs typeface="Arial"/>
              </a:rPr>
              <a:t>protein </a:t>
            </a:r>
            <a:r>
              <a:rPr sz="2300" spc="-20" dirty="0">
                <a:latin typeface="Arial"/>
                <a:cs typeface="Arial"/>
              </a:rPr>
              <a:t>of </a:t>
            </a:r>
            <a:r>
              <a:rPr sz="2300" spc="-5" dirty="0">
                <a:latin typeface="Arial"/>
                <a:cs typeface="Arial"/>
              </a:rPr>
              <a:t>the </a:t>
            </a:r>
            <a:r>
              <a:rPr sz="2300" spc="5" dirty="0">
                <a:latin typeface="Arial"/>
                <a:cs typeface="Arial"/>
              </a:rPr>
              <a:t>raw  </a:t>
            </a:r>
            <a:r>
              <a:rPr sz="2300" spc="-10" dirty="0">
                <a:latin typeface="Arial"/>
                <a:cs typeface="Arial"/>
              </a:rPr>
              <a:t>hide </a:t>
            </a:r>
            <a:r>
              <a:rPr sz="2300" spc="-5" dirty="0">
                <a:latin typeface="Arial"/>
                <a:cs typeface="Arial"/>
              </a:rPr>
              <a:t>or skin into </a:t>
            </a:r>
            <a:r>
              <a:rPr sz="2300" dirty="0">
                <a:latin typeface="Arial"/>
                <a:cs typeface="Arial"/>
              </a:rPr>
              <a:t>a </a:t>
            </a:r>
            <a:r>
              <a:rPr sz="2300" spc="-10" dirty="0">
                <a:latin typeface="Arial"/>
                <a:cs typeface="Arial"/>
              </a:rPr>
              <a:t>stable </a:t>
            </a:r>
            <a:r>
              <a:rPr sz="2300" spc="-5" dirty="0">
                <a:latin typeface="Arial"/>
                <a:cs typeface="Arial"/>
              </a:rPr>
              <a:t>material </a:t>
            </a:r>
            <a:r>
              <a:rPr sz="2300" spc="-15" dirty="0">
                <a:latin typeface="Arial"/>
                <a:cs typeface="Arial"/>
              </a:rPr>
              <a:t>which </a:t>
            </a:r>
            <a:r>
              <a:rPr sz="2300" spc="-10" dirty="0">
                <a:latin typeface="Arial"/>
                <a:cs typeface="Arial"/>
              </a:rPr>
              <a:t>will </a:t>
            </a:r>
            <a:r>
              <a:rPr sz="2300" spc="-5" dirty="0">
                <a:latin typeface="Arial"/>
                <a:cs typeface="Arial"/>
              </a:rPr>
              <a:t>not putrefy </a:t>
            </a:r>
            <a:r>
              <a:rPr sz="2300" spc="-10" dirty="0">
                <a:latin typeface="Arial"/>
                <a:cs typeface="Arial"/>
              </a:rPr>
              <a:t>and  </a:t>
            </a:r>
            <a:r>
              <a:rPr sz="2300" spc="-5" dirty="0">
                <a:latin typeface="Arial"/>
                <a:cs typeface="Arial"/>
              </a:rPr>
              <a:t>is suitable </a:t>
            </a:r>
            <a:r>
              <a:rPr sz="2300" spc="5" dirty="0">
                <a:latin typeface="Arial"/>
                <a:cs typeface="Arial"/>
              </a:rPr>
              <a:t>for </a:t>
            </a:r>
            <a:r>
              <a:rPr sz="2300" dirty="0">
                <a:latin typeface="Arial"/>
                <a:cs typeface="Arial"/>
              </a:rPr>
              <a:t>a </a:t>
            </a:r>
            <a:r>
              <a:rPr sz="2300" spc="-20" dirty="0">
                <a:latin typeface="Arial"/>
                <a:cs typeface="Arial"/>
              </a:rPr>
              <a:t>wide </a:t>
            </a:r>
            <a:r>
              <a:rPr sz="2300" spc="-10" dirty="0">
                <a:latin typeface="Arial"/>
                <a:cs typeface="Arial"/>
              </a:rPr>
              <a:t>variety </a:t>
            </a:r>
            <a:r>
              <a:rPr sz="2300" spc="-5" dirty="0">
                <a:latin typeface="Arial"/>
                <a:cs typeface="Arial"/>
              </a:rPr>
              <a:t>of end</a:t>
            </a:r>
            <a:r>
              <a:rPr sz="2300" spc="7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applications.</a:t>
            </a:r>
            <a:endParaRPr sz="23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5"/>
              </a:spcBef>
              <a:buClr>
                <a:srgbClr val="C00000"/>
              </a:buClr>
              <a:buFont typeface="Wingdings"/>
              <a:buChar char=""/>
            </a:pPr>
            <a:endParaRPr sz="3350">
              <a:latin typeface="Arial"/>
              <a:cs typeface="Arial"/>
            </a:endParaRPr>
          </a:p>
          <a:p>
            <a:pPr marL="356870" marR="9525" indent="-344805" algn="just">
              <a:lnSpc>
                <a:spcPct val="100000"/>
              </a:lnSpc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dirty="0">
                <a:latin typeface="Arial"/>
                <a:cs typeface="Arial"/>
              </a:rPr>
              <a:t>The </a:t>
            </a:r>
            <a:r>
              <a:rPr sz="2300" spc="-10" dirty="0">
                <a:latin typeface="Arial"/>
                <a:cs typeface="Arial"/>
              </a:rPr>
              <a:t>principal difference between </a:t>
            </a:r>
            <a:r>
              <a:rPr sz="2300" spc="5" dirty="0">
                <a:latin typeface="Arial"/>
                <a:cs typeface="Arial"/>
              </a:rPr>
              <a:t>raw </a:t>
            </a:r>
            <a:r>
              <a:rPr sz="2300" spc="-5" dirty="0">
                <a:latin typeface="Arial"/>
                <a:cs typeface="Arial"/>
              </a:rPr>
              <a:t>hides and tanned  </a:t>
            </a:r>
            <a:r>
              <a:rPr sz="2300" spc="-10" dirty="0">
                <a:latin typeface="Arial"/>
                <a:cs typeface="Arial"/>
              </a:rPr>
              <a:t>hides </a:t>
            </a:r>
            <a:r>
              <a:rPr sz="2300" spc="-5" dirty="0">
                <a:latin typeface="Arial"/>
                <a:cs typeface="Arial"/>
              </a:rPr>
              <a:t>is that raw hides dry </a:t>
            </a:r>
            <a:r>
              <a:rPr sz="2300" spc="-10" dirty="0">
                <a:latin typeface="Arial"/>
                <a:cs typeface="Arial"/>
              </a:rPr>
              <a:t>out </a:t>
            </a:r>
            <a:r>
              <a:rPr sz="2300" spc="5" dirty="0">
                <a:latin typeface="Arial"/>
                <a:cs typeface="Arial"/>
              </a:rPr>
              <a:t>to </a:t>
            </a:r>
            <a:r>
              <a:rPr sz="2300" dirty="0">
                <a:latin typeface="Arial"/>
                <a:cs typeface="Arial"/>
              </a:rPr>
              <a:t>form a </a:t>
            </a:r>
            <a:r>
              <a:rPr sz="2300" spc="-10" dirty="0">
                <a:latin typeface="Arial"/>
                <a:cs typeface="Arial"/>
              </a:rPr>
              <a:t>hard inflexible  </a:t>
            </a:r>
            <a:r>
              <a:rPr sz="2300" spc="-5" dirty="0">
                <a:latin typeface="Arial"/>
                <a:cs typeface="Arial"/>
              </a:rPr>
              <a:t>material that can </a:t>
            </a:r>
            <a:r>
              <a:rPr sz="2300" spc="-10" dirty="0">
                <a:latin typeface="Arial"/>
                <a:cs typeface="Arial"/>
              </a:rPr>
              <a:t>putrefy </a:t>
            </a:r>
            <a:r>
              <a:rPr sz="2300" spc="-15" dirty="0">
                <a:latin typeface="Arial"/>
                <a:cs typeface="Arial"/>
              </a:rPr>
              <a:t>when </a:t>
            </a:r>
            <a:r>
              <a:rPr sz="2300" spc="-10" dirty="0">
                <a:latin typeface="Arial"/>
                <a:cs typeface="Arial"/>
              </a:rPr>
              <a:t>re-wetted </a:t>
            </a:r>
            <a:r>
              <a:rPr sz="2300" spc="-5" dirty="0">
                <a:latin typeface="Arial"/>
                <a:cs typeface="Arial"/>
              </a:rPr>
              <a:t>(wetted </a:t>
            </a:r>
            <a:r>
              <a:rPr sz="2300" spc="-10" dirty="0">
                <a:latin typeface="Arial"/>
                <a:cs typeface="Arial"/>
              </a:rPr>
              <a:t>back),  while </a:t>
            </a:r>
            <a:r>
              <a:rPr sz="2300" spc="-5" dirty="0">
                <a:latin typeface="Arial"/>
                <a:cs typeface="Arial"/>
              </a:rPr>
              <a:t>tanned </a:t>
            </a:r>
            <a:r>
              <a:rPr sz="2300" dirty="0">
                <a:latin typeface="Arial"/>
                <a:cs typeface="Arial"/>
              </a:rPr>
              <a:t>material </a:t>
            </a:r>
            <a:r>
              <a:rPr sz="2300" spc="-5" dirty="0">
                <a:latin typeface="Arial"/>
                <a:cs typeface="Arial"/>
              </a:rPr>
              <a:t>dries </a:t>
            </a:r>
            <a:r>
              <a:rPr sz="2300" spc="-10" dirty="0">
                <a:latin typeface="Arial"/>
                <a:cs typeface="Arial"/>
              </a:rPr>
              <a:t>out </a:t>
            </a:r>
            <a:r>
              <a:rPr sz="2300" spc="5" dirty="0">
                <a:latin typeface="Arial"/>
                <a:cs typeface="Arial"/>
              </a:rPr>
              <a:t>to </a:t>
            </a:r>
            <a:r>
              <a:rPr sz="2300" dirty="0">
                <a:latin typeface="Arial"/>
                <a:cs typeface="Arial"/>
              </a:rPr>
              <a:t>a </a:t>
            </a:r>
            <a:r>
              <a:rPr sz="2300" spc="-5" dirty="0">
                <a:latin typeface="Arial"/>
                <a:cs typeface="Arial"/>
              </a:rPr>
              <a:t>flexible </a:t>
            </a:r>
            <a:r>
              <a:rPr sz="2300" dirty="0">
                <a:latin typeface="Arial"/>
                <a:cs typeface="Arial"/>
              </a:rPr>
              <a:t>form </a:t>
            </a:r>
            <a:r>
              <a:rPr sz="2300" spc="-5" dirty="0">
                <a:latin typeface="Arial"/>
                <a:cs typeface="Arial"/>
              </a:rPr>
              <a:t>that </a:t>
            </a:r>
            <a:r>
              <a:rPr sz="2300" spc="-15" dirty="0">
                <a:latin typeface="Arial"/>
                <a:cs typeface="Arial"/>
              </a:rPr>
              <a:t>does  </a:t>
            </a:r>
            <a:r>
              <a:rPr sz="2300" spc="-5" dirty="0">
                <a:latin typeface="Arial"/>
                <a:cs typeface="Arial"/>
              </a:rPr>
              <a:t>not </a:t>
            </a:r>
            <a:r>
              <a:rPr sz="2300" dirty="0">
                <a:latin typeface="Arial"/>
                <a:cs typeface="Arial"/>
              </a:rPr>
              <a:t>become </a:t>
            </a:r>
            <a:r>
              <a:rPr sz="2300" spc="-5" dirty="0">
                <a:latin typeface="Arial"/>
                <a:cs typeface="Arial"/>
              </a:rPr>
              <a:t>putrid </a:t>
            </a:r>
            <a:r>
              <a:rPr sz="2300" spc="-20" dirty="0">
                <a:latin typeface="Arial"/>
                <a:cs typeface="Arial"/>
              </a:rPr>
              <a:t>when </a:t>
            </a:r>
            <a:r>
              <a:rPr sz="2300" spc="-15" dirty="0">
                <a:latin typeface="Arial"/>
                <a:cs typeface="Arial"/>
              </a:rPr>
              <a:t>wetted</a:t>
            </a:r>
            <a:r>
              <a:rPr sz="2300" spc="5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back.</a:t>
            </a:r>
            <a:endParaRPr sz="23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5"/>
              </a:spcBef>
              <a:buClr>
                <a:srgbClr val="C00000"/>
              </a:buClr>
              <a:buFont typeface="Wingdings"/>
              <a:buChar char=""/>
            </a:pPr>
            <a:endParaRPr sz="3350">
              <a:latin typeface="Arial"/>
              <a:cs typeface="Arial"/>
            </a:endParaRPr>
          </a:p>
          <a:p>
            <a:pPr marL="356870" marR="10160" indent="-344805" algn="just">
              <a:lnSpc>
                <a:spcPct val="100000"/>
              </a:lnSpc>
              <a:spcBef>
                <a:spcPts val="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dirty="0">
                <a:latin typeface="Arial"/>
                <a:cs typeface="Arial"/>
              </a:rPr>
              <a:t>The most </a:t>
            </a:r>
            <a:r>
              <a:rPr sz="2300" spc="-10" dirty="0">
                <a:latin typeface="Arial"/>
                <a:cs typeface="Arial"/>
              </a:rPr>
              <a:t>commonly </a:t>
            </a:r>
            <a:r>
              <a:rPr sz="2300" dirty="0">
                <a:latin typeface="Arial"/>
                <a:cs typeface="Arial"/>
              </a:rPr>
              <a:t>used </a:t>
            </a:r>
            <a:r>
              <a:rPr sz="2300" spc="-10" dirty="0">
                <a:latin typeface="Arial"/>
                <a:cs typeface="Arial"/>
              </a:rPr>
              <a:t>tanning </a:t>
            </a:r>
            <a:r>
              <a:rPr sz="2300" dirty="0">
                <a:latin typeface="Arial"/>
                <a:cs typeface="Arial"/>
              </a:rPr>
              <a:t>material </a:t>
            </a:r>
            <a:r>
              <a:rPr sz="2300" spc="-5" dirty="0">
                <a:latin typeface="Arial"/>
                <a:cs typeface="Arial"/>
              </a:rPr>
              <a:t>is chromium,  which </a:t>
            </a:r>
            <a:r>
              <a:rPr sz="2300" spc="-10" dirty="0">
                <a:latin typeface="Arial"/>
                <a:cs typeface="Arial"/>
              </a:rPr>
              <a:t>leaves </a:t>
            </a:r>
            <a:r>
              <a:rPr sz="2300" dirty="0">
                <a:latin typeface="Arial"/>
                <a:cs typeface="Arial"/>
              </a:rPr>
              <a:t>the </a:t>
            </a:r>
            <a:r>
              <a:rPr sz="2300" spc="-20" dirty="0">
                <a:latin typeface="Arial"/>
                <a:cs typeface="Arial"/>
              </a:rPr>
              <a:t>leather, </a:t>
            </a:r>
            <a:r>
              <a:rPr sz="2300" spc="-5" dirty="0">
                <a:latin typeface="Arial"/>
                <a:cs typeface="Arial"/>
              </a:rPr>
              <a:t>once tanned, </a:t>
            </a:r>
            <a:r>
              <a:rPr sz="2300" dirty="0">
                <a:latin typeface="Arial"/>
                <a:cs typeface="Arial"/>
              </a:rPr>
              <a:t>a </a:t>
            </a:r>
            <a:r>
              <a:rPr sz="2300" spc="-15" dirty="0">
                <a:latin typeface="Arial"/>
                <a:cs typeface="Arial"/>
              </a:rPr>
              <a:t>pale </a:t>
            </a:r>
            <a:r>
              <a:rPr sz="2300" spc="-5" dirty="0">
                <a:latin typeface="Arial"/>
                <a:cs typeface="Arial"/>
              </a:rPr>
              <a:t>blue colour  (due </a:t>
            </a:r>
            <a:r>
              <a:rPr sz="2300" dirty="0">
                <a:latin typeface="Arial"/>
                <a:cs typeface="Arial"/>
              </a:rPr>
              <a:t>to </a:t>
            </a:r>
            <a:r>
              <a:rPr sz="2300" spc="-5" dirty="0">
                <a:latin typeface="Arial"/>
                <a:cs typeface="Arial"/>
              </a:rPr>
              <a:t>the </a:t>
            </a:r>
            <a:r>
              <a:rPr sz="2300" spc="-10" dirty="0">
                <a:latin typeface="Arial"/>
                <a:cs typeface="Arial"/>
              </a:rPr>
              <a:t>chromium), this </a:t>
            </a:r>
            <a:r>
              <a:rPr sz="2300" spc="-5" dirty="0">
                <a:latin typeface="Arial"/>
                <a:cs typeface="Arial"/>
              </a:rPr>
              <a:t>product is commonly called “wet  </a:t>
            </a:r>
            <a:r>
              <a:rPr sz="2300" spc="-10" dirty="0">
                <a:latin typeface="Arial"/>
                <a:cs typeface="Arial"/>
              </a:rPr>
              <a:t>blue”</a:t>
            </a:r>
            <a:endParaRPr sz="23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383540" y="938606"/>
            <a:ext cx="3931920" cy="3917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384810" indent="-372745">
              <a:lnSpc>
                <a:spcPct val="100000"/>
              </a:lnSpc>
              <a:spcBef>
                <a:spcPts val="100"/>
              </a:spcBef>
              <a:buClr>
                <a:srgbClr val="C00000"/>
              </a:buClr>
              <a:buFont typeface="Wingdings"/>
              <a:buChar char=""/>
              <a:tabLst>
                <a:tab pos="385445" algn="l"/>
                <a:tab pos="1695450" algn="l"/>
                <a:tab pos="3000375" algn="l"/>
                <a:tab pos="3460750" algn="l"/>
              </a:tabLst>
            </a:pPr>
            <a:r>
              <a:rPr sz="2400" b="1" dirty="0">
                <a:solidFill>
                  <a:srgbClr val="00AFEF"/>
                </a:solidFill>
                <a:latin typeface="Arial"/>
                <a:cs typeface="Arial"/>
              </a:rPr>
              <a:t>L</a:t>
            </a:r>
            <a:r>
              <a:rPr sz="2400" b="1" spc="5" dirty="0">
                <a:solidFill>
                  <a:srgbClr val="00AFEF"/>
                </a:solidFill>
                <a:latin typeface="Arial"/>
                <a:cs typeface="Arial"/>
              </a:rPr>
              <a:t>ea</a:t>
            </a:r>
            <a:r>
              <a:rPr sz="2400" b="1" dirty="0">
                <a:solidFill>
                  <a:srgbClr val="00AFEF"/>
                </a:solidFill>
                <a:latin typeface="Arial"/>
                <a:cs typeface="Arial"/>
              </a:rPr>
              <a:t>ther	tann</a:t>
            </a:r>
            <a:r>
              <a:rPr sz="2400" b="1" spc="5" dirty="0">
                <a:solidFill>
                  <a:srgbClr val="00AFEF"/>
                </a:solidFill>
                <a:latin typeface="Arial"/>
                <a:cs typeface="Arial"/>
              </a:rPr>
              <a:t>i</a:t>
            </a:r>
            <a:r>
              <a:rPr sz="2400" b="1" spc="-30" dirty="0">
                <a:solidFill>
                  <a:srgbClr val="00AFEF"/>
                </a:solidFill>
                <a:latin typeface="Arial"/>
                <a:cs typeface="Arial"/>
              </a:rPr>
              <a:t>n</a:t>
            </a:r>
            <a:r>
              <a:rPr sz="2400" b="1" dirty="0">
                <a:solidFill>
                  <a:srgbClr val="00AFEF"/>
                </a:solidFill>
                <a:latin typeface="Arial"/>
                <a:cs typeface="Arial"/>
              </a:rPr>
              <a:t>g	</a:t>
            </a:r>
            <a:r>
              <a:rPr sz="2400" b="1" spc="5" dirty="0">
                <a:solidFill>
                  <a:srgbClr val="00AFEF"/>
                </a:solidFill>
                <a:latin typeface="Arial"/>
                <a:cs typeface="Arial"/>
              </a:rPr>
              <a:t>i</a:t>
            </a:r>
            <a:r>
              <a:rPr sz="2400" b="1" dirty="0">
                <a:solidFill>
                  <a:srgbClr val="00AFEF"/>
                </a:solidFill>
                <a:latin typeface="Arial"/>
                <a:cs typeface="Arial"/>
              </a:rPr>
              <a:t>s	the</a:t>
            </a:r>
            <a:endParaRPr sz="2400">
              <a:latin typeface="Arial"/>
              <a:cs typeface="Arial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4496815" y="938606"/>
            <a:ext cx="4187825" cy="3917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1393825" algn="l"/>
                <a:tab pos="1887220" algn="l"/>
                <a:tab pos="3649979" algn="l"/>
              </a:tabLst>
            </a:pPr>
            <a:r>
              <a:rPr sz="2400" b="1" dirty="0">
                <a:solidFill>
                  <a:srgbClr val="00AFEF"/>
                </a:solidFill>
                <a:latin typeface="Arial"/>
                <a:cs typeface="Arial"/>
              </a:rPr>
              <a:t>pro</a:t>
            </a:r>
            <a:r>
              <a:rPr sz="2400" b="1" spc="5" dirty="0">
                <a:solidFill>
                  <a:srgbClr val="00AFEF"/>
                </a:solidFill>
                <a:latin typeface="Arial"/>
                <a:cs typeface="Arial"/>
              </a:rPr>
              <a:t>ces</a:t>
            </a:r>
            <a:r>
              <a:rPr sz="2400" b="1" dirty="0">
                <a:solidFill>
                  <a:srgbClr val="00AFEF"/>
                </a:solidFill>
                <a:latin typeface="Arial"/>
                <a:cs typeface="Arial"/>
              </a:rPr>
              <a:t>s	</a:t>
            </a:r>
            <a:r>
              <a:rPr sz="2400" b="1" spc="-5" dirty="0">
                <a:solidFill>
                  <a:srgbClr val="00AFEF"/>
                </a:solidFill>
                <a:latin typeface="Arial"/>
                <a:cs typeface="Arial"/>
              </a:rPr>
              <a:t>o</a:t>
            </a:r>
            <a:r>
              <a:rPr sz="2400" b="1" dirty="0">
                <a:solidFill>
                  <a:srgbClr val="00AFEF"/>
                </a:solidFill>
                <a:latin typeface="Arial"/>
                <a:cs typeface="Arial"/>
              </a:rPr>
              <a:t>f	</a:t>
            </a:r>
            <a:r>
              <a:rPr sz="2400" b="1" spc="5" dirty="0">
                <a:solidFill>
                  <a:srgbClr val="00AFEF"/>
                </a:solidFill>
                <a:latin typeface="Arial"/>
                <a:cs typeface="Arial"/>
              </a:rPr>
              <a:t>c</a:t>
            </a:r>
            <a:r>
              <a:rPr sz="2400" b="1" spc="-30" dirty="0">
                <a:solidFill>
                  <a:srgbClr val="00AFEF"/>
                </a:solidFill>
                <a:latin typeface="Arial"/>
                <a:cs typeface="Arial"/>
              </a:rPr>
              <a:t>o</a:t>
            </a:r>
            <a:r>
              <a:rPr sz="2400" b="1" spc="15" dirty="0">
                <a:solidFill>
                  <a:srgbClr val="00AFEF"/>
                </a:solidFill>
                <a:latin typeface="Arial"/>
                <a:cs typeface="Arial"/>
              </a:rPr>
              <a:t>n</a:t>
            </a:r>
            <a:r>
              <a:rPr sz="2400" b="1" spc="-40" dirty="0">
                <a:solidFill>
                  <a:srgbClr val="00AFEF"/>
                </a:solidFill>
                <a:latin typeface="Arial"/>
                <a:cs typeface="Arial"/>
              </a:rPr>
              <a:t>v</a:t>
            </a:r>
            <a:r>
              <a:rPr sz="2400" b="1" spc="5" dirty="0">
                <a:solidFill>
                  <a:srgbClr val="00AFEF"/>
                </a:solidFill>
                <a:latin typeface="Arial"/>
                <a:cs typeface="Arial"/>
              </a:rPr>
              <a:t>e</a:t>
            </a:r>
            <a:r>
              <a:rPr sz="2400" b="1" dirty="0">
                <a:solidFill>
                  <a:srgbClr val="00AFEF"/>
                </a:solidFill>
                <a:latin typeface="Arial"/>
                <a:cs typeface="Arial"/>
              </a:rPr>
              <a:t>rting	r</a:t>
            </a:r>
            <a:r>
              <a:rPr sz="2400" b="1" spc="-10" dirty="0">
                <a:solidFill>
                  <a:srgbClr val="00AFEF"/>
                </a:solidFill>
                <a:latin typeface="Arial"/>
                <a:cs typeface="Arial"/>
              </a:rPr>
              <a:t>a</a:t>
            </a:r>
            <a:r>
              <a:rPr sz="2400" b="1" dirty="0">
                <a:solidFill>
                  <a:srgbClr val="00AFEF"/>
                </a:solidFill>
                <a:latin typeface="Arial"/>
                <a:cs typeface="Arial"/>
              </a:rPr>
              <a:t>w</a:t>
            </a:r>
            <a:endParaRPr sz="2400">
              <a:latin typeface="Arial"/>
              <a:cs typeface="Arial"/>
            </a:endParaRPr>
          </a:p>
        </p:txBody>
      </p:sp>
      <p:sp>
        <p:nvSpPr>
          <p:cNvPr id="4" name="object 4"/>
          <p:cNvSpPr txBox="1"/>
          <p:nvPr/>
        </p:nvSpPr>
        <p:spPr>
          <a:xfrm>
            <a:off x="383540" y="1304671"/>
            <a:ext cx="8307705" cy="476694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299085">
              <a:lnSpc>
                <a:spcPct val="100000"/>
              </a:lnSpc>
              <a:spcBef>
                <a:spcPts val="100"/>
              </a:spcBef>
            </a:pPr>
            <a:r>
              <a:rPr sz="2400" b="1" dirty="0">
                <a:solidFill>
                  <a:srgbClr val="00AFEF"/>
                </a:solidFill>
                <a:latin typeface="Arial"/>
                <a:cs typeface="Arial"/>
              </a:rPr>
              <a:t>hides </a:t>
            </a:r>
            <a:r>
              <a:rPr sz="2400" b="1" spc="-5" dirty="0">
                <a:solidFill>
                  <a:srgbClr val="00AFEF"/>
                </a:solidFill>
                <a:latin typeface="Arial"/>
                <a:cs typeface="Arial"/>
              </a:rPr>
              <a:t>or </a:t>
            </a:r>
            <a:r>
              <a:rPr sz="2400" b="1" dirty="0">
                <a:solidFill>
                  <a:srgbClr val="00AFEF"/>
                </a:solidFill>
                <a:latin typeface="Arial"/>
                <a:cs typeface="Arial"/>
              </a:rPr>
              <a:t>skins into</a:t>
            </a:r>
            <a:r>
              <a:rPr sz="2400" b="1" spc="-65" dirty="0">
                <a:solidFill>
                  <a:srgbClr val="00AFEF"/>
                </a:solidFill>
                <a:latin typeface="Arial"/>
                <a:cs typeface="Arial"/>
              </a:rPr>
              <a:t> </a:t>
            </a:r>
            <a:r>
              <a:rPr sz="2400" b="1" dirty="0">
                <a:solidFill>
                  <a:srgbClr val="00AFEF"/>
                </a:solidFill>
                <a:latin typeface="Arial"/>
                <a:cs typeface="Arial"/>
              </a:rPr>
              <a:t>leather</a:t>
            </a:r>
            <a:r>
              <a:rPr sz="2400" dirty="0">
                <a:latin typeface="Arial"/>
                <a:cs typeface="Arial"/>
              </a:rPr>
              <a:t>.</a:t>
            </a:r>
            <a:endParaRPr sz="24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5"/>
              </a:spcBef>
            </a:pPr>
            <a:endParaRPr sz="2500">
              <a:latin typeface="Arial"/>
              <a:cs typeface="Arial"/>
            </a:endParaRPr>
          </a:p>
          <a:p>
            <a:pPr marL="299085" marR="5080" indent="-287020" algn="just">
              <a:lnSpc>
                <a:spcPct val="100000"/>
              </a:lnSpc>
              <a:buClr>
                <a:srgbClr val="C00000"/>
              </a:buClr>
              <a:buFont typeface="Wingdings"/>
              <a:buChar char=""/>
              <a:tabLst>
                <a:tab pos="385445" algn="l"/>
              </a:tabLst>
            </a:pPr>
            <a:r>
              <a:rPr sz="2400" dirty="0">
                <a:latin typeface="Arial"/>
                <a:cs typeface="Arial"/>
              </a:rPr>
              <a:t>Hides </a:t>
            </a:r>
            <a:r>
              <a:rPr sz="2400" spc="5" dirty="0">
                <a:latin typeface="Arial"/>
                <a:cs typeface="Arial"/>
              </a:rPr>
              <a:t>and </a:t>
            </a:r>
            <a:r>
              <a:rPr sz="2400" dirty="0">
                <a:latin typeface="Arial"/>
                <a:cs typeface="Arial"/>
              </a:rPr>
              <a:t>skins </a:t>
            </a:r>
            <a:r>
              <a:rPr sz="2400" spc="-5" dirty="0">
                <a:latin typeface="Arial"/>
                <a:cs typeface="Arial"/>
              </a:rPr>
              <a:t>have </a:t>
            </a:r>
            <a:r>
              <a:rPr sz="2400" dirty="0">
                <a:latin typeface="Arial"/>
                <a:cs typeface="Arial"/>
              </a:rPr>
              <a:t>the </a:t>
            </a:r>
            <a:r>
              <a:rPr sz="2400" spc="-5" dirty="0">
                <a:latin typeface="Arial"/>
                <a:cs typeface="Arial"/>
              </a:rPr>
              <a:t>ability </a:t>
            </a:r>
            <a:r>
              <a:rPr sz="2400" dirty="0">
                <a:latin typeface="Arial"/>
                <a:cs typeface="Arial"/>
              </a:rPr>
              <a:t>to absorb </a:t>
            </a:r>
            <a:r>
              <a:rPr sz="2400" spc="-5" dirty="0">
                <a:latin typeface="Arial"/>
                <a:cs typeface="Arial"/>
              </a:rPr>
              <a:t>tannic </a:t>
            </a:r>
            <a:r>
              <a:rPr sz="2400" dirty="0">
                <a:latin typeface="Arial"/>
                <a:cs typeface="Arial"/>
              </a:rPr>
              <a:t>acid </a:t>
            </a:r>
            <a:r>
              <a:rPr sz="2400" spc="5" dirty="0">
                <a:latin typeface="Arial"/>
                <a:cs typeface="Arial"/>
              </a:rPr>
              <a:t>and  other </a:t>
            </a:r>
            <a:r>
              <a:rPr sz="2400" dirty="0">
                <a:latin typeface="Arial"/>
                <a:cs typeface="Arial"/>
              </a:rPr>
              <a:t>chemical </a:t>
            </a:r>
            <a:r>
              <a:rPr sz="2400" spc="-5" dirty="0">
                <a:latin typeface="Arial"/>
                <a:cs typeface="Arial"/>
              </a:rPr>
              <a:t>substances </a:t>
            </a:r>
            <a:r>
              <a:rPr sz="2400" dirty="0">
                <a:latin typeface="Arial"/>
                <a:cs typeface="Arial"/>
              </a:rPr>
              <a:t>that prevent them from  </a:t>
            </a:r>
            <a:r>
              <a:rPr sz="2300" b="1" spc="-5" dirty="0">
                <a:solidFill>
                  <a:srgbClr val="FF0000"/>
                </a:solidFill>
                <a:latin typeface="Arial"/>
                <a:cs typeface="Arial"/>
              </a:rPr>
              <a:t>decaying, </a:t>
            </a:r>
            <a:r>
              <a:rPr sz="2300" b="1" spc="-10" dirty="0">
                <a:solidFill>
                  <a:srgbClr val="006FC0"/>
                </a:solidFill>
                <a:latin typeface="Arial"/>
                <a:cs typeface="Arial"/>
              </a:rPr>
              <a:t>make </a:t>
            </a:r>
            <a:r>
              <a:rPr sz="2300" b="1" dirty="0">
                <a:solidFill>
                  <a:srgbClr val="006FC0"/>
                </a:solidFill>
                <a:latin typeface="Arial"/>
                <a:cs typeface="Arial"/>
              </a:rPr>
              <a:t>them resistant to </a:t>
            </a:r>
            <a:r>
              <a:rPr sz="2300" b="1" spc="-5" dirty="0">
                <a:solidFill>
                  <a:srgbClr val="006FC0"/>
                </a:solidFill>
                <a:latin typeface="Arial"/>
                <a:cs typeface="Arial"/>
              </a:rPr>
              <a:t>wetting</a:t>
            </a:r>
            <a:r>
              <a:rPr sz="2300" b="1" spc="-5" dirty="0">
                <a:solidFill>
                  <a:srgbClr val="FF0000"/>
                </a:solidFill>
                <a:latin typeface="Arial"/>
                <a:cs typeface="Arial"/>
              </a:rPr>
              <a:t>, </a:t>
            </a:r>
            <a:r>
              <a:rPr sz="2300" b="1" spc="-10" dirty="0">
                <a:solidFill>
                  <a:srgbClr val="FF0000"/>
                </a:solidFill>
                <a:latin typeface="Arial"/>
                <a:cs typeface="Arial"/>
              </a:rPr>
              <a:t>and </a:t>
            </a:r>
            <a:r>
              <a:rPr sz="2300" b="1" spc="-10" dirty="0">
                <a:solidFill>
                  <a:srgbClr val="00AF50"/>
                </a:solidFill>
                <a:latin typeface="Arial"/>
                <a:cs typeface="Arial"/>
              </a:rPr>
              <a:t>keep </a:t>
            </a:r>
            <a:r>
              <a:rPr sz="2300" b="1" dirty="0">
                <a:solidFill>
                  <a:srgbClr val="00AF50"/>
                </a:solidFill>
                <a:latin typeface="Arial"/>
                <a:cs typeface="Arial"/>
              </a:rPr>
              <a:t>them  </a:t>
            </a:r>
            <a:r>
              <a:rPr sz="2300" b="1" spc="5" dirty="0">
                <a:solidFill>
                  <a:srgbClr val="00AF50"/>
                </a:solidFill>
                <a:latin typeface="Arial"/>
                <a:cs typeface="Arial"/>
              </a:rPr>
              <a:t>supple </a:t>
            </a:r>
            <a:r>
              <a:rPr sz="2300" b="1" dirty="0">
                <a:solidFill>
                  <a:srgbClr val="00AF50"/>
                </a:solidFill>
                <a:latin typeface="Arial"/>
                <a:cs typeface="Arial"/>
              </a:rPr>
              <a:t>and</a:t>
            </a:r>
            <a:r>
              <a:rPr sz="2300" b="1" spc="-95" dirty="0">
                <a:solidFill>
                  <a:srgbClr val="00AF50"/>
                </a:solidFill>
                <a:latin typeface="Arial"/>
                <a:cs typeface="Arial"/>
              </a:rPr>
              <a:t> </a:t>
            </a:r>
            <a:r>
              <a:rPr sz="2300" b="1" dirty="0">
                <a:solidFill>
                  <a:srgbClr val="00AF50"/>
                </a:solidFill>
                <a:latin typeface="Arial"/>
                <a:cs typeface="Arial"/>
              </a:rPr>
              <a:t>durable</a:t>
            </a:r>
            <a:r>
              <a:rPr sz="2400" dirty="0">
                <a:solidFill>
                  <a:srgbClr val="FF0000"/>
                </a:solidFill>
                <a:latin typeface="Arial"/>
                <a:cs typeface="Arial"/>
              </a:rPr>
              <a:t>.</a:t>
            </a:r>
            <a:endParaRPr sz="24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0"/>
              </a:spcBef>
              <a:buClr>
                <a:srgbClr val="C00000"/>
              </a:buClr>
              <a:buFont typeface="Wingdings"/>
              <a:buChar char=""/>
            </a:pPr>
            <a:endParaRPr sz="2500">
              <a:latin typeface="Arial"/>
              <a:cs typeface="Arial"/>
            </a:endParaRPr>
          </a:p>
          <a:p>
            <a:pPr marL="299085" marR="5715" indent="-287020" algn="just">
              <a:lnSpc>
                <a:spcPct val="100000"/>
              </a:lnSpc>
              <a:spcBef>
                <a:spcPts val="5"/>
              </a:spcBef>
              <a:buClr>
                <a:srgbClr val="C00000"/>
              </a:buClr>
              <a:buFont typeface="Wingdings"/>
              <a:buChar char=""/>
              <a:tabLst>
                <a:tab pos="299720" algn="l"/>
              </a:tabLst>
            </a:pPr>
            <a:r>
              <a:rPr sz="2400" dirty="0">
                <a:latin typeface="Arial"/>
                <a:cs typeface="Arial"/>
              </a:rPr>
              <a:t>The </a:t>
            </a:r>
            <a:r>
              <a:rPr sz="2400" spc="-5" dirty="0">
                <a:latin typeface="Arial"/>
                <a:cs typeface="Arial"/>
              </a:rPr>
              <a:t>surface </a:t>
            </a:r>
            <a:r>
              <a:rPr sz="2400" spc="-10" dirty="0">
                <a:latin typeface="Arial"/>
                <a:cs typeface="Arial"/>
              </a:rPr>
              <a:t>of </a:t>
            </a:r>
            <a:r>
              <a:rPr sz="2400" dirty="0">
                <a:latin typeface="Arial"/>
                <a:cs typeface="Arial"/>
              </a:rPr>
              <a:t>hides </a:t>
            </a:r>
            <a:r>
              <a:rPr sz="2400" spc="-5" dirty="0">
                <a:latin typeface="Arial"/>
                <a:cs typeface="Arial"/>
              </a:rPr>
              <a:t>and </a:t>
            </a:r>
            <a:r>
              <a:rPr sz="2400" dirty="0">
                <a:latin typeface="Arial"/>
                <a:cs typeface="Arial"/>
              </a:rPr>
              <a:t>skins contains </a:t>
            </a:r>
            <a:r>
              <a:rPr sz="2400" spc="-5" dirty="0">
                <a:latin typeface="Arial"/>
                <a:cs typeface="Arial"/>
              </a:rPr>
              <a:t>hair </a:t>
            </a:r>
            <a:r>
              <a:rPr sz="2400" spc="5" dirty="0">
                <a:latin typeface="Arial"/>
                <a:cs typeface="Arial"/>
              </a:rPr>
              <a:t>and </a:t>
            </a:r>
            <a:r>
              <a:rPr sz="2400" dirty="0">
                <a:latin typeface="Arial"/>
                <a:cs typeface="Arial"/>
              </a:rPr>
              <a:t>oil glands  </a:t>
            </a:r>
            <a:r>
              <a:rPr sz="2400" spc="5" dirty="0">
                <a:latin typeface="Arial"/>
                <a:cs typeface="Arial"/>
              </a:rPr>
              <a:t>and </a:t>
            </a:r>
            <a:r>
              <a:rPr sz="2400" spc="-5" dirty="0">
                <a:latin typeface="Arial"/>
                <a:cs typeface="Arial"/>
              </a:rPr>
              <a:t>is known </a:t>
            </a:r>
            <a:r>
              <a:rPr sz="2400" dirty="0">
                <a:latin typeface="Arial"/>
                <a:cs typeface="Arial"/>
              </a:rPr>
              <a:t>as </a:t>
            </a:r>
            <a:r>
              <a:rPr sz="2400" b="1" spc="-5" dirty="0">
                <a:solidFill>
                  <a:srgbClr val="C00000"/>
                </a:solidFill>
                <a:latin typeface="Arial"/>
                <a:cs typeface="Arial"/>
              </a:rPr>
              <a:t>grain </a:t>
            </a:r>
            <a:r>
              <a:rPr sz="2400" b="1" dirty="0">
                <a:solidFill>
                  <a:srgbClr val="C00000"/>
                </a:solidFill>
                <a:latin typeface="Arial"/>
                <a:cs typeface="Arial"/>
              </a:rPr>
              <a:t>side</a:t>
            </a:r>
            <a:r>
              <a:rPr sz="2400" dirty="0">
                <a:latin typeface="Arial"/>
                <a:cs typeface="Arial"/>
              </a:rPr>
              <a:t>. The </a:t>
            </a:r>
            <a:r>
              <a:rPr sz="2400" spc="5" dirty="0">
                <a:latin typeface="Arial"/>
                <a:cs typeface="Arial"/>
              </a:rPr>
              <a:t>flesh </a:t>
            </a:r>
            <a:r>
              <a:rPr sz="2400" dirty="0">
                <a:latin typeface="Arial"/>
                <a:cs typeface="Arial"/>
              </a:rPr>
              <a:t>side </a:t>
            </a:r>
            <a:r>
              <a:rPr sz="2400" spc="-10" dirty="0">
                <a:latin typeface="Arial"/>
                <a:cs typeface="Arial"/>
              </a:rPr>
              <a:t>of </a:t>
            </a:r>
            <a:r>
              <a:rPr sz="2400" dirty="0">
                <a:latin typeface="Arial"/>
                <a:cs typeface="Arial"/>
              </a:rPr>
              <a:t>the hide </a:t>
            </a:r>
            <a:r>
              <a:rPr sz="2400" spc="5" dirty="0">
                <a:latin typeface="Arial"/>
                <a:cs typeface="Arial"/>
              </a:rPr>
              <a:t>or  </a:t>
            </a:r>
            <a:r>
              <a:rPr sz="2400" dirty="0">
                <a:latin typeface="Arial"/>
                <a:cs typeface="Arial"/>
              </a:rPr>
              <a:t>skin </a:t>
            </a:r>
            <a:r>
              <a:rPr sz="2400" spc="-5" dirty="0">
                <a:latin typeface="Arial"/>
                <a:cs typeface="Arial"/>
              </a:rPr>
              <a:t>is </a:t>
            </a:r>
            <a:r>
              <a:rPr sz="2400" spc="5" dirty="0">
                <a:latin typeface="Arial"/>
                <a:cs typeface="Arial"/>
              </a:rPr>
              <a:t>much </a:t>
            </a:r>
            <a:r>
              <a:rPr sz="2400" dirty="0">
                <a:latin typeface="Arial"/>
                <a:cs typeface="Arial"/>
              </a:rPr>
              <a:t>thicker </a:t>
            </a:r>
            <a:r>
              <a:rPr sz="2400" spc="5" dirty="0">
                <a:latin typeface="Arial"/>
                <a:cs typeface="Arial"/>
              </a:rPr>
              <a:t>and</a:t>
            </a:r>
            <a:r>
              <a:rPr sz="2400" spc="-85" dirty="0">
                <a:latin typeface="Arial"/>
                <a:cs typeface="Arial"/>
              </a:rPr>
              <a:t> </a:t>
            </a:r>
            <a:r>
              <a:rPr sz="2400" spc="-20" dirty="0">
                <a:latin typeface="Arial"/>
                <a:cs typeface="Arial"/>
              </a:rPr>
              <a:t>softer.</a:t>
            </a:r>
            <a:endParaRPr sz="24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5"/>
              </a:spcBef>
              <a:buClr>
                <a:srgbClr val="C00000"/>
              </a:buClr>
              <a:buFont typeface="Wingdings"/>
              <a:buChar char=""/>
            </a:pPr>
            <a:endParaRPr sz="2500">
              <a:latin typeface="Arial"/>
              <a:cs typeface="Arial"/>
            </a:endParaRPr>
          </a:p>
          <a:p>
            <a:pPr marL="378460" indent="-366395">
              <a:lnSpc>
                <a:spcPct val="100000"/>
              </a:lnSpc>
              <a:spcBef>
                <a:spcPts val="5"/>
              </a:spcBef>
              <a:buClr>
                <a:srgbClr val="C00000"/>
              </a:buClr>
              <a:buFont typeface="Wingdings"/>
              <a:buChar char=""/>
              <a:tabLst>
                <a:tab pos="379095" algn="l"/>
                <a:tab pos="1058545" algn="l"/>
                <a:tab pos="1906270" algn="l"/>
                <a:tab pos="2790190" algn="l"/>
                <a:tab pos="3195955" algn="l"/>
                <a:tab pos="4079875" algn="l"/>
                <a:tab pos="4744720" algn="l"/>
                <a:tab pos="5589270" algn="l"/>
                <a:tab pos="6403340" algn="l"/>
                <a:tab pos="7235825" algn="l"/>
                <a:tab pos="8052434" algn="l"/>
              </a:tabLst>
            </a:pPr>
            <a:r>
              <a:rPr sz="2400" dirty="0">
                <a:latin typeface="Arial"/>
                <a:cs typeface="Arial"/>
              </a:rPr>
              <a:t>The	three	</a:t>
            </a:r>
            <a:r>
              <a:rPr sz="2400" spc="-5" dirty="0">
                <a:latin typeface="Arial"/>
                <a:cs typeface="Arial"/>
              </a:rPr>
              <a:t>types	</a:t>
            </a:r>
            <a:r>
              <a:rPr sz="2400" spc="-10" dirty="0">
                <a:latin typeface="Arial"/>
                <a:cs typeface="Arial"/>
              </a:rPr>
              <a:t>of	</a:t>
            </a:r>
            <a:r>
              <a:rPr sz="2400" spc="-5" dirty="0">
                <a:latin typeface="Arial"/>
                <a:cs typeface="Arial"/>
              </a:rPr>
              <a:t>hides	and	</a:t>
            </a:r>
            <a:r>
              <a:rPr sz="2400" dirty="0">
                <a:latin typeface="Arial"/>
                <a:cs typeface="Arial"/>
              </a:rPr>
              <a:t>skins	</a:t>
            </a:r>
            <a:r>
              <a:rPr sz="2400" spc="5" dirty="0">
                <a:latin typeface="Arial"/>
                <a:cs typeface="Arial"/>
              </a:rPr>
              <a:t>most	</a:t>
            </a:r>
            <a:r>
              <a:rPr sz="2400" dirty="0">
                <a:latin typeface="Arial"/>
                <a:cs typeface="Arial"/>
              </a:rPr>
              <a:t>often	used	</a:t>
            </a:r>
            <a:r>
              <a:rPr sz="2400" spc="-5" dirty="0">
                <a:latin typeface="Arial"/>
                <a:cs typeface="Arial"/>
              </a:rPr>
              <a:t>in</a:t>
            </a:r>
            <a:endParaRPr sz="2400">
              <a:latin typeface="Arial"/>
              <a:cs typeface="Arial"/>
            </a:endParaRPr>
          </a:p>
          <a:p>
            <a:pPr marL="299085">
              <a:lnSpc>
                <a:spcPct val="100000"/>
              </a:lnSpc>
            </a:pPr>
            <a:r>
              <a:rPr sz="2400" dirty="0">
                <a:latin typeface="Arial"/>
                <a:cs typeface="Arial"/>
              </a:rPr>
              <a:t>leather manufacture are </a:t>
            </a:r>
            <a:r>
              <a:rPr sz="2400" spc="5" dirty="0">
                <a:latin typeface="Arial"/>
                <a:cs typeface="Arial"/>
              </a:rPr>
              <a:t>from </a:t>
            </a:r>
            <a:r>
              <a:rPr sz="2400" b="1" dirty="0">
                <a:solidFill>
                  <a:srgbClr val="00AFEF"/>
                </a:solidFill>
                <a:latin typeface="Arial"/>
                <a:cs typeface="Arial"/>
              </a:rPr>
              <a:t>cattle, sheep and</a:t>
            </a:r>
            <a:r>
              <a:rPr sz="2400" b="1" spc="-225" dirty="0">
                <a:solidFill>
                  <a:srgbClr val="00AFEF"/>
                </a:solidFill>
                <a:latin typeface="Arial"/>
                <a:cs typeface="Arial"/>
              </a:rPr>
              <a:t> </a:t>
            </a:r>
            <a:r>
              <a:rPr sz="2400" b="1" spc="-5" dirty="0">
                <a:solidFill>
                  <a:srgbClr val="00AFEF"/>
                </a:solidFill>
                <a:latin typeface="Arial"/>
                <a:cs typeface="Arial"/>
              </a:rPr>
              <a:t>goat</a:t>
            </a:r>
            <a:r>
              <a:rPr sz="2400" spc="-5" dirty="0">
                <a:latin typeface="Arial"/>
                <a:cs typeface="Arial"/>
              </a:rPr>
              <a:t>.</a:t>
            </a:r>
            <a:endParaRPr sz="24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6244" y="633729"/>
            <a:ext cx="3850640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356870" indent="-344805">
              <a:lnSpc>
                <a:spcPct val="100000"/>
              </a:lnSpc>
              <a:spcBef>
                <a:spcPts val="10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400" spc="-35" dirty="0">
                <a:latin typeface="Arial"/>
                <a:cs typeface="Arial"/>
              </a:rPr>
              <a:t>Tanning </a:t>
            </a:r>
            <a:r>
              <a:rPr sz="2400" spc="-5" dirty="0">
                <a:latin typeface="Arial"/>
                <a:cs typeface="Arial"/>
              </a:rPr>
              <a:t>is </a:t>
            </a:r>
            <a:r>
              <a:rPr sz="2400" dirty="0">
                <a:latin typeface="Arial"/>
                <a:cs typeface="Arial"/>
              </a:rPr>
              <a:t>essentially</a:t>
            </a:r>
            <a:r>
              <a:rPr sz="2400" spc="-45" dirty="0">
                <a:latin typeface="Arial"/>
                <a:cs typeface="Arial"/>
              </a:rPr>
              <a:t> </a:t>
            </a:r>
            <a:r>
              <a:rPr sz="2400" dirty="0">
                <a:latin typeface="Arial"/>
                <a:cs typeface="Arial"/>
              </a:rPr>
              <a:t>the,</a:t>
            </a:r>
            <a:endParaRPr sz="2400">
              <a:latin typeface="Arial"/>
              <a:cs typeface="Arial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993444" y="1512189"/>
            <a:ext cx="1601470" cy="112331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299085" marR="5080" indent="-287020">
              <a:lnSpc>
                <a:spcPct val="100000"/>
              </a:lnSpc>
              <a:spcBef>
                <a:spcPts val="100"/>
              </a:spcBef>
              <a:buClr>
                <a:srgbClr val="C00000"/>
              </a:buClr>
              <a:buFont typeface="Wingdings"/>
              <a:buChar char=""/>
              <a:tabLst>
                <a:tab pos="299720" algn="l"/>
              </a:tabLst>
            </a:pPr>
            <a:r>
              <a:rPr sz="2400" b="1" spc="-5" dirty="0">
                <a:solidFill>
                  <a:srgbClr val="00AF50"/>
                </a:solidFill>
                <a:latin typeface="Arial"/>
                <a:cs typeface="Arial"/>
              </a:rPr>
              <a:t>Re</a:t>
            </a:r>
            <a:r>
              <a:rPr sz="2400" b="1" spc="5" dirty="0">
                <a:solidFill>
                  <a:srgbClr val="00AF50"/>
                </a:solidFill>
                <a:latin typeface="Arial"/>
                <a:cs typeface="Arial"/>
              </a:rPr>
              <a:t>a</a:t>
            </a:r>
            <a:r>
              <a:rPr sz="2400" b="1" dirty="0">
                <a:solidFill>
                  <a:srgbClr val="00AF50"/>
                </a:solidFill>
                <a:latin typeface="Arial"/>
                <a:cs typeface="Arial"/>
              </a:rPr>
              <a:t>ction  tannins,  agents.</a:t>
            </a:r>
            <a:endParaRPr sz="2400">
              <a:latin typeface="Arial"/>
              <a:cs typeface="Arial"/>
            </a:endParaRPr>
          </a:p>
        </p:txBody>
      </p:sp>
      <p:sp>
        <p:nvSpPr>
          <p:cNvPr id="4" name="object 4"/>
          <p:cNvSpPr txBox="1"/>
          <p:nvPr/>
        </p:nvSpPr>
        <p:spPr>
          <a:xfrm>
            <a:off x="2813685" y="1512189"/>
            <a:ext cx="1786889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542925" algn="l"/>
              </a:tabLst>
            </a:pPr>
            <a:r>
              <a:rPr sz="2400" b="1" spc="-5" dirty="0">
                <a:solidFill>
                  <a:srgbClr val="00AF50"/>
                </a:solidFill>
                <a:latin typeface="Arial"/>
                <a:cs typeface="Arial"/>
              </a:rPr>
              <a:t>o</a:t>
            </a:r>
            <a:r>
              <a:rPr sz="2400" b="1" dirty="0">
                <a:solidFill>
                  <a:srgbClr val="00AF50"/>
                </a:solidFill>
                <a:latin typeface="Arial"/>
                <a:cs typeface="Arial"/>
              </a:rPr>
              <a:t>f	c</a:t>
            </a:r>
            <a:r>
              <a:rPr sz="2400" b="1" spc="-30" dirty="0">
                <a:solidFill>
                  <a:srgbClr val="00AF50"/>
                </a:solidFill>
                <a:latin typeface="Arial"/>
                <a:cs typeface="Arial"/>
              </a:rPr>
              <a:t>o</a:t>
            </a:r>
            <a:r>
              <a:rPr sz="2400" b="1" dirty="0">
                <a:solidFill>
                  <a:srgbClr val="00AF50"/>
                </a:solidFill>
                <a:latin typeface="Arial"/>
                <a:cs typeface="Arial"/>
              </a:rPr>
              <a:t>l</a:t>
            </a:r>
            <a:r>
              <a:rPr sz="2400" b="1" spc="5" dirty="0">
                <a:solidFill>
                  <a:srgbClr val="00AF50"/>
                </a:solidFill>
                <a:latin typeface="Arial"/>
                <a:cs typeface="Arial"/>
              </a:rPr>
              <a:t>l</a:t>
            </a:r>
            <a:r>
              <a:rPr sz="2400" b="1" dirty="0">
                <a:solidFill>
                  <a:srgbClr val="00AF50"/>
                </a:solidFill>
                <a:latin typeface="Arial"/>
                <a:cs typeface="Arial"/>
              </a:rPr>
              <a:t>a</a:t>
            </a:r>
            <a:r>
              <a:rPr sz="2400" b="1" spc="-30" dirty="0">
                <a:solidFill>
                  <a:srgbClr val="00AF50"/>
                </a:solidFill>
                <a:latin typeface="Arial"/>
                <a:cs typeface="Arial"/>
              </a:rPr>
              <a:t>g</a:t>
            </a:r>
            <a:r>
              <a:rPr sz="2400" b="1" spc="-20" dirty="0">
                <a:solidFill>
                  <a:srgbClr val="00AF50"/>
                </a:solidFill>
                <a:latin typeface="Arial"/>
                <a:cs typeface="Arial"/>
              </a:rPr>
              <a:t>e</a:t>
            </a:r>
            <a:r>
              <a:rPr sz="2400" b="1" dirty="0">
                <a:solidFill>
                  <a:srgbClr val="00AF50"/>
                </a:solidFill>
                <a:latin typeface="Arial"/>
                <a:cs typeface="Arial"/>
              </a:rPr>
              <a:t>n</a:t>
            </a:r>
            <a:endParaRPr sz="2400">
              <a:latin typeface="Arial"/>
              <a:cs typeface="Arial"/>
            </a:endParaRPr>
          </a:p>
        </p:txBody>
      </p:sp>
      <p:sp>
        <p:nvSpPr>
          <p:cNvPr id="5" name="object 5"/>
          <p:cNvSpPr txBox="1"/>
          <p:nvPr/>
        </p:nvSpPr>
        <p:spPr>
          <a:xfrm>
            <a:off x="4819903" y="1512189"/>
            <a:ext cx="855980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b="1" spc="-5" dirty="0">
                <a:solidFill>
                  <a:srgbClr val="00AF50"/>
                </a:solidFill>
                <a:latin typeface="Arial"/>
                <a:cs typeface="Arial"/>
              </a:rPr>
              <a:t>fibers</a:t>
            </a:r>
            <a:endParaRPr sz="2400">
              <a:latin typeface="Arial"/>
              <a:cs typeface="Arial"/>
            </a:endParaRPr>
          </a:p>
        </p:txBody>
      </p:sp>
      <p:sp>
        <p:nvSpPr>
          <p:cNvPr id="6" name="object 6"/>
          <p:cNvSpPr txBox="1"/>
          <p:nvPr/>
        </p:nvSpPr>
        <p:spPr>
          <a:xfrm>
            <a:off x="5893434" y="1512189"/>
            <a:ext cx="2717800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527685" algn="l"/>
                <a:tab pos="1228725" algn="l"/>
                <a:tab pos="2091689" algn="l"/>
              </a:tabLst>
            </a:pPr>
            <a:r>
              <a:rPr sz="2400" b="1" spc="5" dirty="0">
                <a:solidFill>
                  <a:srgbClr val="00AF50"/>
                </a:solidFill>
                <a:latin typeface="Arial"/>
                <a:cs typeface="Arial"/>
              </a:rPr>
              <a:t>i</a:t>
            </a:r>
            <a:r>
              <a:rPr sz="2400" b="1" dirty="0">
                <a:solidFill>
                  <a:srgbClr val="00AF50"/>
                </a:solidFill>
                <a:latin typeface="Arial"/>
                <a:cs typeface="Arial"/>
              </a:rPr>
              <a:t>n	t</a:t>
            </a:r>
            <a:r>
              <a:rPr sz="2400" b="1" spc="-10" dirty="0">
                <a:solidFill>
                  <a:srgbClr val="00AF50"/>
                </a:solidFill>
                <a:latin typeface="Arial"/>
                <a:cs typeface="Arial"/>
              </a:rPr>
              <a:t>h</a:t>
            </a:r>
            <a:r>
              <a:rPr sz="2400" b="1" spc="-5" dirty="0">
                <a:solidFill>
                  <a:srgbClr val="00AF50"/>
                </a:solidFill>
                <a:latin typeface="Arial"/>
                <a:cs typeface="Arial"/>
              </a:rPr>
              <a:t>e</a:t>
            </a:r>
            <a:r>
              <a:rPr sz="2400" b="1" dirty="0">
                <a:solidFill>
                  <a:srgbClr val="00AF50"/>
                </a:solidFill>
                <a:latin typeface="Arial"/>
                <a:cs typeface="Arial"/>
              </a:rPr>
              <a:t>	</a:t>
            </a:r>
            <a:r>
              <a:rPr sz="2400" b="1" spc="-30" dirty="0">
                <a:solidFill>
                  <a:srgbClr val="00AF50"/>
                </a:solidFill>
                <a:latin typeface="Arial"/>
                <a:cs typeface="Arial"/>
              </a:rPr>
              <a:t>h</a:t>
            </a:r>
            <a:r>
              <a:rPr sz="2400" b="1" spc="-20" dirty="0">
                <a:solidFill>
                  <a:srgbClr val="00AF50"/>
                </a:solidFill>
                <a:latin typeface="Arial"/>
                <a:cs typeface="Arial"/>
              </a:rPr>
              <a:t>i</a:t>
            </a:r>
            <a:r>
              <a:rPr sz="2400" b="1" spc="-5" dirty="0">
                <a:solidFill>
                  <a:srgbClr val="00AF50"/>
                </a:solidFill>
                <a:latin typeface="Arial"/>
                <a:cs typeface="Arial"/>
              </a:rPr>
              <a:t>de</a:t>
            </a:r>
            <a:r>
              <a:rPr sz="2400" b="1" dirty="0">
                <a:solidFill>
                  <a:srgbClr val="00AF50"/>
                </a:solidFill>
                <a:latin typeface="Arial"/>
                <a:cs typeface="Arial"/>
              </a:rPr>
              <a:t>	</a:t>
            </a:r>
            <a:r>
              <a:rPr sz="2400" b="1" spc="25" dirty="0">
                <a:solidFill>
                  <a:srgbClr val="00AF50"/>
                </a:solidFill>
                <a:latin typeface="Arial"/>
                <a:cs typeface="Arial"/>
              </a:rPr>
              <a:t>w</a:t>
            </a:r>
            <a:r>
              <a:rPr sz="2400" b="1" dirty="0">
                <a:solidFill>
                  <a:srgbClr val="00AF50"/>
                </a:solidFill>
                <a:latin typeface="Arial"/>
                <a:cs typeface="Arial"/>
              </a:rPr>
              <a:t>ith</a:t>
            </a:r>
            <a:endParaRPr sz="2400">
              <a:latin typeface="Arial"/>
              <a:cs typeface="Arial"/>
            </a:endParaRPr>
          </a:p>
        </p:txBody>
      </p:sp>
      <p:sp>
        <p:nvSpPr>
          <p:cNvPr id="7" name="object 7"/>
          <p:cNvSpPr txBox="1"/>
          <p:nvPr/>
        </p:nvSpPr>
        <p:spPr>
          <a:xfrm>
            <a:off x="2731389" y="1877948"/>
            <a:ext cx="5877560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1851025" algn="l"/>
                <a:tab pos="2929890" algn="l"/>
                <a:tab pos="3518535" algn="l"/>
                <a:tab pos="4558665" algn="l"/>
              </a:tabLst>
            </a:pPr>
            <a:r>
              <a:rPr sz="2400" b="1" dirty="0">
                <a:solidFill>
                  <a:srgbClr val="00AF50"/>
                </a:solidFill>
                <a:latin typeface="Arial"/>
                <a:cs typeface="Arial"/>
              </a:rPr>
              <a:t>c</a:t>
            </a:r>
            <a:r>
              <a:rPr sz="2400" b="1" spc="-5" dirty="0">
                <a:solidFill>
                  <a:srgbClr val="00AF50"/>
                </a:solidFill>
                <a:latin typeface="Arial"/>
                <a:cs typeface="Arial"/>
              </a:rPr>
              <a:t>hromiu</a:t>
            </a:r>
            <a:r>
              <a:rPr sz="2400" b="1" spc="-25" dirty="0">
                <a:solidFill>
                  <a:srgbClr val="00AF50"/>
                </a:solidFill>
                <a:latin typeface="Arial"/>
                <a:cs typeface="Arial"/>
              </a:rPr>
              <a:t>m</a:t>
            </a:r>
            <a:r>
              <a:rPr sz="2400" b="1" dirty="0">
                <a:solidFill>
                  <a:srgbClr val="00AF50"/>
                </a:solidFill>
                <a:latin typeface="Arial"/>
                <a:cs typeface="Arial"/>
              </a:rPr>
              <a:t>,	a</a:t>
            </a:r>
            <a:r>
              <a:rPr sz="2400" b="1" spc="-5" dirty="0">
                <a:solidFill>
                  <a:srgbClr val="00AF50"/>
                </a:solidFill>
                <a:latin typeface="Arial"/>
                <a:cs typeface="Arial"/>
              </a:rPr>
              <a:t>lum,	</a:t>
            </a:r>
            <a:r>
              <a:rPr sz="2400" b="1" spc="-10" dirty="0">
                <a:solidFill>
                  <a:srgbClr val="00AF50"/>
                </a:solidFill>
                <a:latin typeface="Arial"/>
                <a:cs typeface="Arial"/>
              </a:rPr>
              <a:t>o</a:t>
            </a:r>
            <a:r>
              <a:rPr sz="2400" b="1" spc="-5" dirty="0">
                <a:solidFill>
                  <a:srgbClr val="00AF50"/>
                </a:solidFill>
                <a:latin typeface="Arial"/>
                <a:cs typeface="Arial"/>
              </a:rPr>
              <a:t>r	o</a:t>
            </a:r>
            <a:r>
              <a:rPr sz="2400" b="1" spc="-15" dirty="0">
                <a:solidFill>
                  <a:srgbClr val="00AF50"/>
                </a:solidFill>
                <a:latin typeface="Arial"/>
                <a:cs typeface="Arial"/>
              </a:rPr>
              <a:t>t</a:t>
            </a:r>
            <a:r>
              <a:rPr sz="2400" b="1" spc="-5" dirty="0">
                <a:solidFill>
                  <a:srgbClr val="00AF50"/>
                </a:solidFill>
                <a:latin typeface="Arial"/>
                <a:cs typeface="Arial"/>
              </a:rPr>
              <a:t>her</a:t>
            </a:r>
            <a:r>
              <a:rPr sz="2400" b="1" dirty="0">
                <a:solidFill>
                  <a:srgbClr val="00AF50"/>
                </a:solidFill>
                <a:latin typeface="Arial"/>
                <a:cs typeface="Arial"/>
              </a:rPr>
              <a:t>	c</a:t>
            </a:r>
            <a:r>
              <a:rPr sz="2400" b="1" spc="-5" dirty="0">
                <a:solidFill>
                  <a:srgbClr val="00AF50"/>
                </a:solidFill>
                <a:latin typeface="Arial"/>
                <a:cs typeface="Arial"/>
              </a:rPr>
              <a:t>he</a:t>
            </a:r>
            <a:r>
              <a:rPr sz="2400" b="1" dirty="0">
                <a:solidFill>
                  <a:srgbClr val="00AF50"/>
                </a:solidFill>
                <a:latin typeface="Arial"/>
                <a:cs typeface="Arial"/>
              </a:rPr>
              <a:t>m</a:t>
            </a:r>
            <a:r>
              <a:rPr sz="2400" b="1" spc="-5" dirty="0">
                <a:solidFill>
                  <a:srgbClr val="00AF50"/>
                </a:solidFill>
                <a:latin typeface="Arial"/>
                <a:cs typeface="Arial"/>
              </a:rPr>
              <a:t>i</a:t>
            </a:r>
            <a:r>
              <a:rPr sz="2400" b="1" spc="5" dirty="0">
                <a:solidFill>
                  <a:srgbClr val="00AF50"/>
                </a:solidFill>
                <a:latin typeface="Arial"/>
                <a:cs typeface="Arial"/>
              </a:rPr>
              <a:t>c</a:t>
            </a:r>
            <a:r>
              <a:rPr sz="2400" b="1" spc="-20" dirty="0">
                <a:solidFill>
                  <a:srgbClr val="00AF50"/>
                </a:solidFill>
                <a:latin typeface="Arial"/>
                <a:cs typeface="Arial"/>
              </a:rPr>
              <a:t>a</a:t>
            </a:r>
            <a:r>
              <a:rPr sz="2400" b="1" dirty="0">
                <a:solidFill>
                  <a:srgbClr val="00AF50"/>
                </a:solidFill>
                <a:latin typeface="Arial"/>
                <a:cs typeface="Arial"/>
              </a:rPr>
              <a:t>l</a:t>
            </a:r>
            <a:endParaRPr sz="2400">
              <a:latin typeface="Arial"/>
              <a:cs typeface="Arial"/>
            </a:endParaRPr>
          </a:p>
        </p:txBody>
      </p:sp>
      <p:sp>
        <p:nvSpPr>
          <p:cNvPr id="8" name="object 8"/>
          <p:cNvSpPr txBox="1"/>
          <p:nvPr/>
        </p:nvSpPr>
        <p:spPr>
          <a:xfrm>
            <a:off x="993444" y="3121863"/>
            <a:ext cx="7620634" cy="273367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299085" marR="7620" indent="-287020" algn="just">
              <a:lnSpc>
                <a:spcPct val="100000"/>
              </a:lnSpc>
              <a:spcBef>
                <a:spcPts val="100"/>
              </a:spcBef>
              <a:buClr>
                <a:srgbClr val="C00000"/>
              </a:buClr>
              <a:buFont typeface="Wingdings"/>
              <a:buChar char=""/>
              <a:tabLst>
                <a:tab pos="299720" algn="l"/>
              </a:tabLst>
            </a:pPr>
            <a:r>
              <a:rPr sz="2400" spc="-5" dirty="0">
                <a:latin typeface="Arial"/>
                <a:cs typeface="Arial"/>
              </a:rPr>
              <a:t>The </a:t>
            </a:r>
            <a:r>
              <a:rPr sz="2400" dirty="0">
                <a:latin typeface="Arial"/>
                <a:cs typeface="Arial"/>
              </a:rPr>
              <a:t>most </a:t>
            </a:r>
            <a:r>
              <a:rPr sz="2400" spc="-5" dirty="0">
                <a:latin typeface="Arial"/>
                <a:cs typeface="Arial"/>
              </a:rPr>
              <a:t>common tanning agents </a:t>
            </a:r>
            <a:r>
              <a:rPr sz="2400" dirty="0">
                <a:latin typeface="Arial"/>
                <a:cs typeface="Arial"/>
              </a:rPr>
              <a:t>used </a:t>
            </a:r>
            <a:r>
              <a:rPr sz="2400" spc="-5" dirty="0">
                <a:latin typeface="Arial"/>
                <a:cs typeface="Arial"/>
              </a:rPr>
              <a:t>are </a:t>
            </a:r>
            <a:r>
              <a:rPr sz="2400" b="1" spc="-5" dirty="0">
                <a:solidFill>
                  <a:srgbClr val="006FC0"/>
                </a:solidFill>
                <a:latin typeface="Arial"/>
                <a:cs typeface="Arial"/>
              </a:rPr>
              <a:t>trivalent  </a:t>
            </a:r>
            <a:r>
              <a:rPr sz="2400" b="1" dirty="0">
                <a:solidFill>
                  <a:srgbClr val="006FC0"/>
                </a:solidFill>
                <a:latin typeface="Arial"/>
                <a:cs typeface="Arial"/>
              </a:rPr>
              <a:t>chromium and </a:t>
            </a:r>
            <a:r>
              <a:rPr sz="2400" b="1" spc="-5" dirty="0">
                <a:solidFill>
                  <a:srgbClr val="006FC0"/>
                </a:solidFill>
                <a:latin typeface="Arial"/>
                <a:cs typeface="Arial"/>
              </a:rPr>
              <a:t>vegetable tannins </a:t>
            </a:r>
            <a:r>
              <a:rPr sz="2400" spc="-5" dirty="0">
                <a:latin typeface="Arial"/>
                <a:cs typeface="Arial"/>
              </a:rPr>
              <a:t>extracted from  </a:t>
            </a:r>
            <a:r>
              <a:rPr sz="2400" dirty="0">
                <a:latin typeface="Arial"/>
                <a:cs typeface="Arial"/>
              </a:rPr>
              <a:t>specific tree</a:t>
            </a:r>
            <a:r>
              <a:rPr sz="2400" spc="-55" dirty="0">
                <a:latin typeface="Arial"/>
                <a:cs typeface="Arial"/>
              </a:rPr>
              <a:t> </a:t>
            </a:r>
            <a:r>
              <a:rPr sz="2400" dirty="0">
                <a:latin typeface="Arial"/>
                <a:cs typeface="Arial"/>
              </a:rPr>
              <a:t>barks.</a:t>
            </a:r>
            <a:endParaRPr sz="24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0"/>
              </a:spcBef>
              <a:buClr>
                <a:srgbClr val="C00000"/>
              </a:buClr>
              <a:buFont typeface="Wingdings"/>
              <a:buChar char=""/>
            </a:pPr>
            <a:endParaRPr sz="3500">
              <a:latin typeface="Arial"/>
              <a:cs typeface="Arial"/>
            </a:endParaRPr>
          </a:p>
          <a:p>
            <a:pPr marL="299085" marR="5080" indent="-287020" algn="just">
              <a:lnSpc>
                <a:spcPct val="100000"/>
              </a:lnSpc>
              <a:spcBef>
                <a:spcPts val="5"/>
              </a:spcBef>
              <a:buClr>
                <a:srgbClr val="C00000"/>
              </a:buClr>
              <a:buFont typeface="Wingdings"/>
              <a:buChar char=""/>
              <a:tabLst>
                <a:tab pos="299720" algn="l"/>
              </a:tabLst>
            </a:pPr>
            <a:r>
              <a:rPr sz="2400" dirty="0">
                <a:latin typeface="Arial"/>
                <a:cs typeface="Arial"/>
              </a:rPr>
              <a:t>Alum, </a:t>
            </a:r>
            <a:r>
              <a:rPr sz="2400" spc="-5" dirty="0">
                <a:latin typeface="Arial"/>
                <a:cs typeface="Arial"/>
              </a:rPr>
              <a:t>syntans (man-made chemicals), formaldehyde,  glutaraldehyde, </a:t>
            </a:r>
            <a:r>
              <a:rPr sz="2400" dirty="0">
                <a:latin typeface="Arial"/>
                <a:cs typeface="Arial"/>
              </a:rPr>
              <a:t>and </a:t>
            </a:r>
            <a:r>
              <a:rPr sz="2400" spc="-5" dirty="0">
                <a:latin typeface="Arial"/>
                <a:cs typeface="Arial"/>
              </a:rPr>
              <a:t>heavy oils </a:t>
            </a:r>
            <a:r>
              <a:rPr sz="2400" dirty="0">
                <a:latin typeface="Arial"/>
                <a:cs typeface="Arial"/>
              </a:rPr>
              <a:t>are other tanning  agents.</a:t>
            </a:r>
            <a:endParaRPr sz="24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6244" y="941654"/>
            <a:ext cx="8075930" cy="520827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356870" indent="-344805" algn="just">
              <a:lnSpc>
                <a:spcPct val="100000"/>
              </a:lnSpc>
              <a:spcBef>
                <a:spcPts val="9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000" spc="-5" dirty="0">
                <a:latin typeface="Arial"/>
                <a:cs typeface="Arial"/>
              </a:rPr>
              <a:t>Chromium</a:t>
            </a:r>
            <a:r>
              <a:rPr sz="2000" spc="229" dirty="0">
                <a:latin typeface="Arial"/>
                <a:cs typeface="Arial"/>
              </a:rPr>
              <a:t> </a:t>
            </a:r>
            <a:r>
              <a:rPr sz="2000" spc="-10" dirty="0">
                <a:latin typeface="Arial"/>
                <a:cs typeface="Arial"/>
              </a:rPr>
              <a:t>(III) </a:t>
            </a:r>
            <a:r>
              <a:rPr sz="2000" spc="-5" dirty="0">
                <a:latin typeface="Arial"/>
                <a:cs typeface="Arial"/>
              </a:rPr>
              <a:t>sulfate </a:t>
            </a:r>
            <a:r>
              <a:rPr sz="2000" spc="-10" dirty="0">
                <a:latin typeface="Arial"/>
                <a:cs typeface="Arial"/>
              </a:rPr>
              <a:t>([Cr(H2O)6]2(SO4)3) has </a:t>
            </a:r>
            <a:r>
              <a:rPr sz="2000" spc="-5" dirty="0">
                <a:latin typeface="Arial"/>
                <a:cs typeface="Arial"/>
              </a:rPr>
              <a:t>long </a:t>
            </a:r>
            <a:r>
              <a:rPr sz="2000" spc="-10" dirty="0">
                <a:latin typeface="Arial"/>
                <a:cs typeface="Arial"/>
              </a:rPr>
              <a:t>been </a:t>
            </a:r>
            <a:r>
              <a:rPr sz="2000" dirty="0">
                <a:latin typeface="Arial"/>
                <a:cs typeface="Arial"/>
              </a:rPr>
              <a:t>regarded</a:t>
            </a:r>
            <a:endParaRPr sz="2000">
              <a:latin typeface="Arial"/>
              <a:cs typeface="Arial"/>
            </a:endParaRPr>
          </a:p>
          <a:p>
            <a:pPr marL="356870" algn="just">
              <a:lnSpc>
                <a:spcPct val="100000"/>
              </a:lnSpc>
            </a:pPr>
            <a:r>
              <a:rPr sz="2000" spc="-10" dirty="0">
                <a:latin typeface="Arial"/>
                <a:cs typeface="Arial"/>
              </a:rPr>
              <a:t>as </a:t>
            </a:r>
            <a:r>
              <a:rPr sz="2000" spc="-5" dirty="0">
                <a:latin typeface="Arial"/>
                <a:cs typeface="Arial"/>
              </a:rPr>
              <a:t>the </a:t>
            </a:r>
            <a:r>
              <a:rPr sz="2000" spc="5" dirty="0">
                <a:latin typeface="Arial"/>
                <a:cs typeface="Arial"/>
              </a:rPr>
              <a:t>most </a:t>
            </a:r>
            <a:r>
              <a:rPr sz="2000" spc="-10" dirty="0">
                <a:latin typeface="Arial"/>
                <a:cs typeface="Arial"/>
              </a:rPr>
              <a:t>efficient and effective tanning</a:t>
            </a:r>
            <a:r>
              <a:rPr sz="2000" spc="85" dirty="0">
                <a:latin typeface="Arial"/>
                <a:cs typeface="Arial"/>
              </a:rPr>
              <a:t> </a:t>
            </a:r>
            <a:r>
              <a:rPr sz="2000" spc="-10" dirty="0">
                <a:latin typeface="Arial"/>
                <a:cs typeface="Arial"/>
              </a:rPr>
              <a:t>agent.</a:t>
            </a:r>
            <a:endParaRPr sz="2000">
              <a:latin typeface="Arial"/>
              <a:cs typeface="Arial"/>
            </a:endParaRPr>
          </a:p>
          <a:p>
            <a:pPr marL="356870" marR="5080" indent="-344805" algn="just">
              <a:lnSpc>
                <a:spcPct val="100000"/>
              </a:lnSpc>
              <a:spcBef>
                <a:spcPts val="48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000" spc="-5" dirty="0">
                <a:latin typeface="Arial"/>
                <a:cs typeface="Arial"/>
              </a:rPr>
              <a:t>Chromium(III) sulfate dissolves to give </a:t>
            </a:r>
            <a:r>
              <a:rPr sz="2000" dirty="0">
                <a:latin typeface="Arial"/>
                <a:cs typeface="Arial"/>
              </a:rPr>
              <a:t>the </a:t>
            </a:r>
            <a:r>
              <a:rPr sz="2000" spc="-5" dirty="0">
                <a:latin typeface="Arial"/>
                <a:cs typeface="Arial"/>
              </a:rPr>
              <a:t>hexa-aqua-chromium(III)  </a:t>
            </a:r>
            <a:r>
              <a:rPr sz="2000" spc="-10" dirty="0">
                <a:latin typeface="Arial"/>
                <a:cs typeface="Arial"/>
              </a:rPr>
              <a:t>cation, </a:t>
            </a:r>
            <a:r>
              <a:rPr sz="2000" spc="-5" dirty="0">
                <a:latin typeface="Arial"/>
                <a:cs typeface="Arial"/>
              </a:rPr>
              <a:t>[Cr(H2O)6]3+, which </a:t>
            </a:r>
            <a:r>
              <a:rPr sz="2000" spc="-10" dirty="0">
                <a:latin typeface="Arial"/>
                <a:cs typeface="Arial"/>
              </a:rPr>
              <a:t>at higher pH </a:t>
            </a:r>
            <a:r>
              <a:rPr sz="2000" dirty="0">
                <a:latin typeface="Arial"/>
                <a:cs typeface="Arial"/>
              </a:rPr>
              <a:t>undergoes </a:t>
            </a:r>
            <a:r>
              <a:rPr sz="2000" spc="-5" dirty="0">
                <a:latin typeface="Arial"/>
                <a:cs typeface="Arial"/>
              </a:rPr>
              <a:t>processes  called olation </a:t>
            </a:r>
            <a:r>
              <a:rPr sz="2000" spc="-10" dirty="0">
                <a:latin typeface="Arial"/>
                <a:cs typeface="Arial"/>
              </a:rPr>
              <a:t>to give </a:t>
            </a:r>
            <a:r>
              <a:rPr sz="2000" spc="-5" dirty="0">
                <a:latin typeface="Arial"/>
                <a:cs typeface="Arial"/>
              </a:rPr>
              <a:t>polychromium </a:t>
            </a:r>
            <a:r>
              <a:rPr sz="2000" spc="-10" dirty="0">
                <a:latin typeface="Arial"/>
                <a:cs typeface="Arial"/>
              </a:rPr>
              <a:t>(III) </a:t>
            </a:r>
            <a:r>
              <a:rPr sz="2000" spc="-5" dirty="0">
                <a:latin typeface="Arial"/>
                <a:cs typeface="Arial"/>
              </a:rPr>
              <a:t>compounds </a:t>
            </a:r>
            <a:r>
              <a:rPr sz="2000" spc="-10" dirty="0">
                <a:latin typeface="Arial"/>
                <a:cs typeface="Arial"/>
              </a:rPr>
              <a:t>that </a:t>
            </a:r>
            <a:r>
              <a:rPr sz="2000" spc="-5" dirty="0">
                <a:latin typeface="Arial"/>
                <a:cs typeface="Arial"/>
              </a:rPr>
              <a:t>are </a:t>
            </a:r>
            <a:r>
              <a:rPr sz="2000" dirty="0">
                <a:latin typeface="Arial"/>
                <a:cs typeface="Arial"/>
              </a:rPr>
              <a:t>active  </a:t>
            </a:r>
            <a:r>
              <a:rPr sz="2000" spc="-15" dirty="0">
                <a:latin typeface="Arial"/>
                <a:cs typeface="Arial"/>
              </a:rPr>
              <a:t>in </a:t>
            </a:r>
            <a:r>
              <a:rPr sz="2000" spc="-10" dirty="0">
                <a:latin typeface="Arial"/>
                <a:cs typeface="Arial"/>
              </a:rPr>
              <a:t>tanning </a:t>
            </a:r>
            <a:r>
              <a:rPr sz="2000" b="1" spc="-5" dirty="0">
                <a:solidFill>
                  <a:srgbClr val="006FC0"/>
                </a:solidFill>
                <a:latin typeface="Arial"/>
                <a:cs typeface="Arial"/>
              </a:rPr>
              <a:t>being the cross-linking of the collagen</a:t>
            </a:r>
            <a:r>
              <a:rPr sz="2000" b="1" spc="165" dirty="0">
                <a:solidFill>
                  <a:srgbClr val="006FC0"/>
                </a:solidFill>
                <a:latin typeface="Arial"/>
                <a:cs typeface="Arial"/>
              </a:rPr>
              <a:t> </a:t>
            </a:r>
            <a:r>
              <a:rPr sz="2000" b="1" spc="-5" dirty="0">
                <a:solidFill>
                  <a:srgbClr val="006FC0"/>
                </a:solidFill>
                <a:latin typeface="Arial"/>
                <a:cs typeface="Arial"/>
              </a:rPr>
              <a:t>subunits.</a:t>
            </a:r>
            <a:endParaRPr sz="2000">
              <a:latin typeface="Arial"/>
              <a:cs typeface="Arial"/>
            </a:endParaRPr>
          </a:p>
          <a:p>
            <a:pPr marL="356870" marR="6985" indent="-344805" algn="just">
              <a:lnSpc>
                <a:spcPct val="100000"/>
              </a:lnSpc>
              <a:spcBef>
                <a:spcPts val="484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000" spc="-5" dirty="0">
                <a:latin typeface="Arial"/>
                <a:cs typeface="Arial"/>
              </a:rPr>
              <a:t>Collagen's high content </a:t>
            </a:r>
            <a:r>
              <a:rPr sz="2000" spc="-10" dirty="0">
                <a:latin typeface="Arial"/>
                <a:cs typeface="Arial"/>
              </a:rPr>
              <a:t>of </a:t>
            </a:r>
            <a:r>
              <a:rPr sz="2000" spc="-5" dirty="0">
                <a:latin typeface="Arial"/>
                <a:cs typeface="Arial"/>
              </a:rPr>
              <a:t>hydroxyproline allows </a:t>
            </a:r>
            <a:r>
              <a:rPr sz="2000" dirty="0">
                <a:latin typeface="Arial"/>
                <a:cs typeface="Arial"/>
              </a:rPr>
              <a:t>for </a:t>
            </a:r>
            <a:r>
              <a:rPr sz="2000" spc="-5" dirty="0">
                <a:latin typeface="Arial"/>
                <a:cs typeface="Arial"/>
              </a:rPr>
              <a:t>significant  cross-linking </a:t>
            </a:r>
            <a:r>
              <a:rPr sz="2000" dirty="0">
                <a:latin typeface="Arial"/>
                <a:cs typeface="Arial"/>
              </a:rPr>
              <a:t>by </a:t>
            </a:r>
            <a:r>
              <a:rPr sz="2000" spc="-5" dirty="0">
                <a:latin typeface="Arial"/>
                <a:cs typeface="Arial"/>
              </a:rPr>
              <a:t>hydrogen bonding within </a:t>
            </a:r>
            <a:r>
              <a:rPr sz="2000" spc="-10" dirty="0">
                <a:latin typeface="Arial"/>
                <a:cs typeface="Arial"/>
              </a:rPr>
              <a:t>the </a:t>
            </a:r>
            <a:r>
              <a:rPr sz="2000" dirty="0">
                <a:latin typeface="Arial"/>
                <a:cs typeface="Arial"/>
              </a:rPr>
              <a:t>collagen helical  </a:t>
            </a:r>
            <a:r>
              <a:rPr sz="2000" spc="-5" dirty="0">
                <a:latin typeface="Arial"/>
                <a:cs typeface="Arial"/>
              </a:rPr>
              <a:t>structure.</a:t>
            </a:r>
            <a:endParaRPr sz="2000">
              <a:latin typeface="Arial"/>
              <a:cs typeface="Arial"/>
            </a:endParaRPr>
          </a:p>
          <a:p>
            <a:pPr marL="356870" marR="6350" indent="-344805" algn="just">
              <a:lnSpc>
                <a:spcPct val="100000"/>
              </a:lnSpc>
              <a:spcBef>
                <a:spcPts val="48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000" spc="-5" dirty="0">
                <a:latin typeface="Arial"/>
                <a:cs typeface="Arial"/>
              </a:rPr>
              <a:t>Ionized carboxyl groups (RCO2−) are </a:t>
            </a:r>
            <a:r>
              <a:rPr sz="2000" dirty="0">
                <a:latin typeface="Arial"/>
                <a:cs typeface="Arial"/>
              </a:rPr>
              <a:t>formed by </a:t>
            </a:r>
            <a:r>
              <a:rPr sz="2000" spc="-5" dirty="0">
                <a:latin typeface="Arial"/>
                <a:cs typeface="Arial"/>
              </a:rPr>
              <a:t>hydrolysis of </a:t>
            </a:r>
            <a:r>
              <a:rPr sz="2000" spc="-10" dirty="0">
                <a:latin typeface="Arial"/>
                <a:cs typeface="Arial"/>
              </a:rPr>
              <a:t>the  </a:t>
            </a:r>
            <a:r>
              <a:rPr sz="2000" spc="-5" dirty="0">
                <a:latin typeface="Arial"/>
                <a:cs typeface="Arial"/>
              </a:rPr>
              <a:t>collagen </a:t>
            </a:r>
            <a:r>
              <a:rPr sz="2000" spc="5" dirty="0">
                <a:latin typeface="Arial"/>
                <a:cs typeface="Arial"/>
              </a:rPr>
              <a:t>by </a:t>
            </a:r>
            <a:r>
              <a:rPr sz="2000" spc="-5" dirty="0">
                <a:latin typeface="Arial"/>
                <a:cs typeface="Arial"/>
              </a:rPr>
              <a:t>the action </a:t>
            </a:r>
            <a:r>
              <a:rPr sz="2000" spc="-10" dirty="0">
                <a:latin typeface="Arial"/>
                <a:cs typeface="Arial"/>
              </a:rPr>
              <a:t>of </a:t>
            </a:r>
            <a:r>
              <a:rPr sz="2000" spc="-5" dirty="0">
                <a:latin typeface="Arial"/>
                <a:cs typeface="Arial"/>
              </a:rPr>
              <a:t>hydroxide during </a:t>
            </a:r>
            <a:r>
              <a:rPr sz="2000" dirty="0">
                <a:latin typeface="Arial"/>
                <a:cs typeface="Arial"/>
              </a:rPr>
              <a:t>the </a:t>
            </a:r>
            <a:r>
              <a:rPr sz="2000" spc="-5" dirty="0">
                <a:latin typeface="Arial"/>
                <a:cs typeface="Arial"/>
              </a:rPr>
              <a:t>liming process, before  </a:t>
            </a:r>
            <a:r>
              <a:rPr sz="2000" spc="-10" dirty="0">
                <a:latin typeface="Arial"/>
                <a:cs typeface="Arial"/>
              </a:rPr>
              <a:t>introduction </a:t>
            </a:r>
            <a:r>
              <a:rPr sz="2000" spc="-5" dirty="0">
                <a:latin typeface="Arial"/>
                <a:cs typeface="Arial"/>
              </a:rPr>
              <a:t>of </a:t>
            </a:r>
            <a:r>
              <a:rPr sz="2000" spc="-10" dirty="0">
                <a:latin typeface="Arial"/>
                <a:cs typeface="Arial"/>
              </a:rPr>
              <a:t>the tanning agent </a:t>
            </a:r>
            <a:r>
              <a:rPr sz="2000" dirty="0">
                <a:latin typeface="Arial"/>
                <a:cs typeface="Arial"/>
              </a:rPr>
              <a:t>(chromium</a:t>
            </a:r>
            <a:r>
              <a:rPr sz="2000" spc="140" dirty="0">
                <a:latin typeface="Arial"/>
                <a:cs typeface="Arial"/>
              </a:rPr>
              <a:t> </a:t>
            </a:r>
            <a:r>
              <a:rPr sz="2000" spc="-5" dirty="0">
                <a:latin typeface="Arial"/>
                <a:cs typeface="Arial"/>
              </a:rPr>
              <a:t>salts).</a:t>
            </a:r>
            <a:endParaRPr sz="2000">
              <a:latin typeface="Arial"/>
              <a:cs typeface="Arial"/>
            </a:endParaRPr>
          </a:p>
          <a:p>
            <a:pPr marL="356870" marR="8255" indent="-344805" algn="just">
              <a:lnSpc>
                <a:spcPct val="100000"/>
              </a:lnSpc>
              <a:spcBef>
                <a:spcPts val="484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000" dirty="0">
                <a:latin typeface="Arial"/>
                <a:cs typeface="Arial"/>
              </a:rPr>
              <a:t>The </a:t>
            </a:r>
            <a:r>
              <a:rPr sz="2000" spc="-5" dirty="0">
                <a:latin typeface="Arial"/>
                <a:cs typeface="Arial"/>
              </a:rPr>
              <a:t>ionized carboxyl groups coordinate </a:t>
            </a:r>
            <a:r>
              <a:rPr sz="2000" spc="-10" dirty="0">
                <a:latin typeface="Arial"/>
                <a:cs typeface="Arial"/>
              </a:rPr>
              <a:t>as </a:t>
            </a:r>
            <a:r>
              <a:rPr sz="2000" spc="-5" dirty="0">
                <a:latin typeface="Arial"/>
                <a:cs typeface="Arial"/>
              </a:rPr>
              <a:t>ligands </a:t>
            </a:r>
            <a:r>
              <a:rPr sz="2000" spc="-10" dirty="0">
                <a:latin typeface="Arial"/>
                <a:cs typeface="Arial"/>
              </a:rPr>
              <a:t>to </a:t>
            </a:r>
            <a:r>
              <a:rPr sz="2000" dirty="0">
                <a:latin typeface="Arial"/>
                <a:cs typeface="Arial"/>
              </a:rPr>
              <a:t>the  chromium(III)</a:t>
            </a:r>
            <a:r>
              <a:rPr sz="2000" spc="-65" dirty="0">
                <a:latin typeface="Arial"/>
                <a:cs typeface="Arial"/>
              </a:rPr>
              <a:t> </a:t>
            </a:r>
            <a:r>
              <a:rPr sz="2000" spc="-5" dirty="0">
                <a:latin typeface="Arial"/>
                <a:cs typeface="Arial"/>
              </a:rPr>
              <a:t>centers.</a:t>
            </a:r>
            <a:endParaRPr sz="2000">
              <a:latin typeface="Arial"/>
              <a:cs typeface="Arial"/>
            </a:endParaRPr>
          </a:p>
          <a:p>
            <a:pPr marL="356870" marR="8890" indent="-344805" algn="just">
              <a:lnSpc>
                <a:spcPct val="100000"/>
              </a:lnSpc>
              <a:spcBef>
                <a:spcPts val="48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000" spc="-40" dirty="0">
                <a:latin typeface="Arial"/>
                <a:cs typeface="Arial"/>
              </a:rPr>
              <a:t>Tanning </a:t>
            </a:r>
            <a:r>
              <a:rPr sz="2000" spc="-5" dirty="0">
                <a:latin typeface="Arial"/>
                <a:cs typeface="Arial"/>
              </a:rPr>
              <a:t>increases </a:t>
            </a:r>
            <a:r>
              <a:rPr sz="2000" dirty="0">
                <a:latin typeface="Arial"/>
                <a:cs typeface="Arial"/>
              </a:rPr>
              <a:t>the </a:t>
            </a:r>
            <a:r>
              <a:rPr sz="2000" spc="-5" dirty="0">
                <a:latin typeface="Arial"/>
                <a:cs typeface="Arial"/>
              </a:rPr>
              <a:t>spacing between protein </a:t>
            </a:r>
            <a:r>
              <a:rPr sz="2000" dirty="0">
                <a:latin typeface="Arial"/>
                <a:cs typeface="Arial"/>
              </a:rPr>
              <a:t>chains </a:t>
            </a:r>
            <a:r>
              <a:rPr sz="2000" spc="-15" dirty="0">
                <a:latin typeface="Arial"/>
                <a:cs typeface="Arial"/>
              </a:rPr>
              <a:t>in </a:t>
            </a:r>
            <a:r>
              <a:rPr sz="2000" dirty="0">
                <a:latin typeface="Arial"/>
                <a:cs typeface="Arial"/>
              </a:rPr>
              <a:t>collagen  from </a:t>
            </a:r>
            <a:r>
              <a:rPr sz="2000" spc="-10" dirty="0">
                <a:latin typeface="Arial"/>
                <a:cs typeface="Arial"/>
              </a:rPr>
              <a:t>10 to 17</a:t>
            </a:r>
            <a:r>
              <a:rPr sz="2000" spc="5" dirty="0">
                <a:latin typeface="Arial"/>
                <a:cs typeface="Arial"/>
              </a:rPr>
              <a:t> </a:t>
            </a:r>
            <a:r>
              <a:rPr sz="2000" spc="-10" dirty="0">
                <a:latin typeface="Arial"/>
                <a:cs typeface="Arial"/>
              </a:rPr>
              <a:t>Å.</a:t>
            </a:r>
            <a:endParaRPr sz="2000">
              <a:latin typeface="Arial"/>
              <a:cs typeface="Arial"/>
            </a:endParaRPr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2514600" y="228600"/>
            <a:ext cx="4038600" cy="609600"/>
          </a:xfrm>
          <a:prstGeom prst="rect">
            <a:avLst/>
          </a:prstGeom>
          <a:solidFill>
            <a:srgbClr val="FFFF00"/>
          </a:solidFill>
        </p:spPr>
        <p:txBody>
          <a:bodyPr vert="horz" wrap="square" lIns="0" tIns="80010" rIns="0" bIns="0" rtlCol="0">
            <a:spAutoFit/>
          </a:bodyPr>
          <a:lstStyle/>
          <a:p>
            <a:pPr algn="ctr">
              <a:lnSpc>
                <a:spcPct val="100000"/>
              </a:lnSpc>
              <a:spcBef>
                <a:spcPts val="630"/>
              </a:spcBef>
            </a:pPr>
            <a:r>
              <a:rPr sz="2800" spc="-5" dirty="0">
                <a:solidFill>
                  <a:srgbClr val="006FC0"/>
                </a:solidFill>
              </a:rPr>
              <a:t>Chrome</a:t>
            </a:r>
            <a:r>
              <a:rPr sz="2800" spc="-25" dirty="0">
                <a:solidFill>
                  <a:srgbClr val="006FC0"/>
                </a:solidFill>
              </a:rPr>
              <a:t> </a:t>
            </a:r>
            <a:r>
              <a:rPr sz="2800" spc="-5" dirty="0">
                <a:solidFill>
                  <a:srgbClr val="006FC0"/>
                </a:solidFill>
              </a:rPr>
              <a:t>tanning</a:t>
            </a:r>
            <a:endParaRPr sz="2800"/>
          </a:p>
        </p:txBody>
      </p: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6244" y="908380"/>
            <a:ext cx="8079105" cy="4991100"/>
          </a:xfrm>
          <a:prstGeom prst="rect">
            <a:avLst/>
          </a:prstGeom>
        </p:spPr>
        <p:txBody>
          <a:bodyPr vert="horz" wrap="square" lIns="0" tIns="13970" rIns="0" bIns="0" rtlCol="0">
            <a:spAutoFit/>
          </a:bodyPr>
          <a:lstStyle/>
          <a:p>
            <a:pPr marL="356870" marR="5715" indent="-344805" algn="just">
              <a:lnSpc>
                <a:spcPct val="100000"/>
              </a:lnSpc>
              <a:spcBef>
                <a:spcPts val="11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200" spc="-5" dirty="0">
                <a:latin typeface="Arial"/>
                <a:cs typeface="Arial"/>
              </a:rPr>
              <a:t>Prior </a:t>
            </a:r>
            <a:r>
              <a:rPr sz="2200" spc="5" dirty="0">
                <a:latin typeface="Arial"/>
                <a:cs typeface="Arial"/>
              </a:rPr>
              <a:t>to the </a:t>
            </a:r>
            <a:r>
              <a:rPr sz="2200" spc="-5" dirty="0">
                <a:latin typeface="Arial"/>
                <a:cs typeface="Arial"/>
              </a:rPr>
              <a:t>introduction </a:t>
            </a:r>
            <a:r>
              <a:rPr sz="2200" spc="-15" dirty="0">
                <a:latin typeface="Arial"/>
                <a:cs typeface="Arial"/>
              </a:rPr>
              <a:t>of </a:t>
            </a:r>
            <a:r>
              <a:rPr sz="2200" spc="5" dirty="0">
                <a:latin typeface="Arial"/>
                <a:cs typeface="Arial"/>
              </a:rPr>
              <a:t>the </a:t>
            </a:r>
            <a:r>
              <a:rPr sz="2200" spc="-10" dirty="0">
                <a:latin typeface="Arial"/>
                <a:cs typeface="Arial"/>
              </a:rPr>
              <a:t>basic </a:t>
            </a:r>
            <a:r>
              <a:rPr sz="2200" dirty="0">
                <a:latin typeface="Arial"/>
                <a:cs typeface="Arial"/>
              </a:rPr>
              <a:t>chromium species </a:t>
            </a:r>
            <a:r>
              <a:rPr sz="2200" spc="-15" dirty="0">
                <a:latin typeface="Arial"/>
                <a:cs typeface="Arial"/>
              </a:rPr>
              <a:t>in  </a:t>
            </a:r>
            <a:r>
              <a:rPr sz="2200" dirty="0">
                <a:latin typeface="Arial"/>
                <a:cs typeface="Arial"/>
              </a:rPr>
              <a:t>tanning, </a:t>
            </a:r>
            <a:r>
              <a:rPr sz="2200" spc="-5" dirty="0">
                <a:latin typeface="Arial"/>
                <a:cs typeface="Arial"/>
              </a:rPr>
              <a:t>several </a:t>
            </a:r>
            <a:r>
              <a:rPr sz="2200" dirty="0">
                <a:latin typeface="Arial"/>
                <a:cs typeface="Arial"/>
              </a:rPr>
              <a:t>steps are required </a:t>
            </a:r>
            <a:r>
              <a:rPr sz="2200" spc="5" dirty="0">
                <a:latin typeface="Arial"/>
                <a:cs typeface="Arial"/>
              </a:rPr>
              <a:t>to </a:t>
            </a:r>
            <a:r>
              <a:rPr sz="2200" spc="-5" dirty="0">
                <a:latin typeface="Arial"/>
                <a:cs typeface="Arial"/>
              </a:rPr>
              <a:t>produce </a:t>
            </a:r>
            <a:r>
              <a:rPr sz="2200" dirty="0">
                <a:latin typeface="Arial"/>
                <a:cs typeface="Arial"/>
              </a:rPr>
              <a:t>a </a:t>
            </a:r>
            <a:r>
              <a:rPr sz="2200" spc="-5" dirty="0">
                <a:latin typeface="Arial"/>
                <a:cs typeface="Arial"/>
              </a:rPr>
              <a:t>tannable  hide.</a:t>
            </a:r>
            <a:endParaRPr sz="2200">
              <a:latin typeface="Arial"/>
              <a:cs typeface="Arial"/>
            </a:endParaRPr>
          </a:p>
          <a:p>
            <a:pPr marL="356870" marR="5715" indent="-344805" algn="just">
              <a:lnSpc>
                <a:spcPct val="100000"/>
              </a:lnSpc>
              <a:spcBef>
                <a:spcPts val="53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200" spc="5" dirty="0">
                <a:latin typeface="Arial"/>
                <a:cs typeface="Arial"/>
              </a:rPr>
              <a:t>The </a:t>
            </a:r>
            <a:r>
              <a:rPr sz="2200" dirty="0">
                <a:latin typeface="Arial"/>
                <a:cs typeface="Arial"/>
              </a:rPr>
              <a:t>pH </a:t>
            </a:r>
            <a:r>
              <a:rPr sz="2200" spc="-5" dirty="0">
                <a:latin typeface="Arial"/>
                <a:cs typeface="Arial"/>
              </a:rPr>
              <a:t>must </a:t>
            </a:r>
            <a:r>
              <a:rPr sz="2200" dirty="0">
                <a:latin typeface="Arial"/>
                <a:cs typeface="Arial"/>
              </a:rPr>
              <a:t>be </a:t>
            </a:r>
            <a:r>
              <a:rPr sz="2200" spc="-5" dirty="0">
                <a:latin typeface="Arial"/>
                <a:cs typeface="Arial"/>
              </a:rPr>
              <a:t>very acidic </a:t>
            </a:r>
            <a:r>
              <a:rPr sz="2200" spc="-10" dirty="0">
                <a:latin typeface="Arial"/>
                <a:cs typeface="Arial"/>
              </a:rPr>
              <a:t>when </a:t>
            </a:r>
            <a:r>
              <a:rPr sz="2200" spc="5" dirty="0">
                <a:latin typeface="Arial"/>
                <a:cs typeface="Arial"/>
              </a:rPr>
              <a:t>the </a:t>
            </a:r>
            <a:r>
              <a:rPr sz="2200" dirty="0">
                <a:latin typeface="Arial"/>
                <a:cs typeface="Arial"/>
              </a:rPr>
              <a:t>chromium </a:t>
            </a:r>
            <a:r>
              <a:rPr sz="2200" spc="-5" dirty="0">
                <a:latin typeface="Arial"/>
                <a:cs typeface="Arial"/>
              </a:rPr>
              <a:t>is </a:t>
            </a:r>
            <a:r>
              <a:rPr sz="2200" dirty="0">
                <a:latin typeface="Arial"/>
                <a:cs typeface="Arial"/>
              </a:rPr>
              <a:t>introduced  </a:t>
            </a:r>
            <a:r>
              <a:rPr sz="2200" spc="5" dirty="0">
                <a:latin typeface="Arial"/>
                <a:cs typeface="Arial"/>
              </a:rPr>
              <a:t>to </a:t>
            </a:r>
            <a:r>
              <a:rPr sz="2200" dirty="0">
                <a:latin typeface="Arial"/>
                <a:cs typeface="Arial"/>
              </a:rPr>
              <a:t>ensure that </a:t>
            </a:r>
            <a:r>
              <a:rPr sz="2200" spc="5" dirty="0">
                <a:latin typeface="Arial"/>
                <a:cs typeface="Arial"/>
              </a:rPr>
              <a:t>the </a:t>
            </a:r>
            <a:r>
              <a:rPr sz="2200" spc="-5" dirty="0">
                <a:latin typeface="Arial"/>
                <a:cs typeface="Arial"/>
              </a:rPr>
              <a:t>chromium complexes </a:t>
            </a:r>
            <a:r>
              <a:rPr sz="2200" dirty="0">
                <a:latin typeface="Arial"/>
                <a:cs typeface="Arial"/>
              </a:rPr>
              <a:t>are </a:t>
            </a:r>
            <a:r>
              <a:rPr sz="2200" spc="-5" dirty="0">
                <a:latin typeface="Arial"/>
                <a:cs typeface="Arial"/>
              </a:rPr>
              <a:t>small </a:t>
            </a:r>
            <a:r>
              <a:rPr sz="2200" dirty="0">
                <a:latin typeface="Arial"/>
                <a:cs typeface="Arial"/>
              </a:rPr>
              <a:t>enough </a:t>
            </a:r>
            <a:r>
              <a:rPr sz="2200" spc="-15" dirty="0">
                <a:latin typeface="Arial"/>
                <a:cs typeface="Arial"/>
              </a:rPr>
              <a:t>to  </a:t>
            </a:r>
            <a:r>
              <a:rPr sz="2200" spc="5" dirty="0">
                <a:latin typeface="Arial"/>
                <a:cs typeface="Arial"/>
              </a:rPr>
              <a:t>fit </a:t>
            </a:r>
            <a:r>
              <a:rPr sz="2200" spc="-5" dirty="0">
                <a:latin typeface="Arial"/>
                <a:cs typeface="Arial"/>
              </a:rPr>
              <a:t>in between </a:t>
            </a:r>
            <a:r>
              <a:rPr sz="2200" spc="5" dirty="0">
                <a:latin typeface="Arial"/>
                <a:cs typeface="Arial"/>
              </a:rPr>
              <a:t>the </a:t>
            </a:r>
            <a:r>
              <a:rPr sz="2200" dirty="0">
                <a:latin typeface="Arial"/>
                <a:cs typeface="Arial"/>
              </a:rPr>
              <a:t>fibers and residues of </a:t>
            </a:r>
            <a:r>
              <a:rPr sz="2200" spc="5" dirty="0">
                <a:latin typeface="Arial"/>
                <a:cs typeface="Arial"/>
              </a:rPr>
              <a:t>the</a:t>
            </a:r>
            <a:r>
              <a:rPr sz="2200" spc="-65" dirty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collagen.</a:t>
            </a:r>
            <a:endParaRPr sz="2200">
              <a:latin typeface="Arial"/>
              <a:cs typeface="Arial"/>
            </a:endParaRPr>
          </a:p>
          <a:p>
            <a:pPr marL="356870" marR="5080" indent="-344805" algn="just">
              <a:lnSpc>
                <a:spcPct val="100000"/>
              </a:lnSpc>
              <a:spcBef>
                <a:spcPts val="53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200" spc="5" dirty="0">
                <a:latin typeface="Arial"/>
                <a:cs typeface="Arial"/>
              </a:rPr>
              <a:t>Once the </a:t>
            </a:r>
            <a:r>
              <a:rPr sz="2200" dirty="0">
                <a:latin typeface="Arial"/>
                <a:cs typeface="Arial"/>
              </a:rPr>
              <a:t>desired </a:t>
            </a:r>
            <a:r>
              <a:rPr sz="2200" spc="-10" dirty="0">
                <a:latin typeface="Arial"/>
                <a:cs typeface="Arial"/>
              </a:rPr>
              <a:t>level </a:t>
            </a:r>
            <a:r>
              <a:rPr sz="2200" spc="-15" dirty="0">
                <a:latin typeface="Arial"/>
                <a:cs typeface="Arial"/>
              </a:rPr>
              <a:t>of </a:t>
            </a:r>
            <a:r>
              <a:rPr sz="2200" spc="-5" dirty="0">
                <a:latin typeface="Arial"/>
                <a:cs typeface="Arial"/>
              </a:rPr>
              <a:t>penetration </a:t>
            </a:r>
            <a:r>
              <a:rPr sz="2200" spc="-15" dirty="0">
                <a:latin typeface="Arial"/>
                <a:cs typeface="Arial"/>
              </a:rPr>
              <a:t>of </a:t>
            </a:r>
            <a:r>
              <a:rPr sz="2200" dirty="0">
                <a:latin typeface="Arial"/>
                <a:cs typeface="Arial"/>
              </a:rPr>
              <a:t>chrome into </a:t>
            </a:r>
            <a:r>
              <a:rPr sz="2200" spc="5" dirty="0">
                <a:latin typeface="Arial"/>
                <a:cs typeface="Arial"/>
              </a:rPr>
              <a:t>the  </a:t>
            </a:r>
            <a:r>
              <a:rPr sz="2200" dirty="0">
                <a:latin typeface="Arial"/>
                <a:cs typeface="Arial"/>
              </a:rPr>
              <a:t>substance </a:t>
            </a:r>
            <a:r>
              <a:rPr sz="2200" spc="-5" dirty="0">
                <a:latin typeface="Arial"/>
                <a:cs typeface="Arial"/>
              </a:rPr>
              <a:t>is achieved, the </a:t>
            </a:r>
            <a:r>
              <a:rPr sz="2200" dirty="0">
                <a:latin typeface="Arial"/>
                <a:cs typeface="Arial"/>
              </a:rPr>
              <a:t>pH </a:t>
            </a:r>
            <a:r>
              <a:rPr sz="2200" spc="-15" dirty="0">
                <a:latin typeface="Arial"/>
                <a:cs typeface="Arial"/>
              </a:rPr>
              <a:t>of </a:t>
            </a:r>
            <a:r>
              <a:rPr sz="2200" spc="5" dirty="0">
                <a:latin typeface="Arial"/>
                <a:cs typeface="Arial"/>
              </a:rPr>
              <a:t>the </a:t>
            </a:r>
            <a:r>
              <a:rPr sz="2200" spc="-5" dirty="0">
                <a:latin typeface="Arial"/>
                <a:cs typeface="Arial"/>
              </a:rPr>
              <a:t>material is </a:t>
            </a:r>
            <a:r>
              <a:rPr sz="2200" dirty="0">
                <a:latin typeface="Arial"/>
                <a:cs typeface="Arial"/>
              </a:rPr>
              <a:t>raised </a:t>
            </a:r>
            <a:r>
              <a:rPr sz="2200" spc="-5" dirty="0">
                <a:latin typeface="Arial"/>
                <a:cs typeface="Arial"/>
              </a:rPr>
              <a:t>again  </a:t>
            </a:r>
            <a:r>
              <a:rPr sz="2200" spc="5" dirty="0">
                <a:latin typeface="Arial"/>
                <a:cs typeface="Arial"/>
              </a:rPr>
              <a:t>to </a:t>
            </a:r>
            <a:r>
              <a:rPr sz="2200" dirty="0">
                <a:latin typeface="Arial"/>
                <a:cs typeface="Arial"/>
              </a:rPr>
              <a:t>facilitate </a:t>
            </a:r>
            <a:r>
              <a:rPr sz="2200" spc="5" dirty="0">
                <a:latin typeface="Arial"/>
                <a:cs typeface="Arial"/>
              </a:rPr>
              <a:t>the </a:t>
            </a:r>
            <a:r>
              <a:rPr sz="2200" dirty="0">
                <a:latin typeface="Arial"/>
                <a:cs typeface="Arial"/>
              </a:rPr>
              <a:t>process, this </a:t>
            </a:r>
            <a:r>
              <a:rPr sz="2200" spc="5" dirty="0">
                <a:latin typeface="Arial"/>
                <a:cs typeface="Arial"/>
              </a:rPr>
              <a:t>step </a:t>
            </a:r>
            <a:r>
              <a:rPr sz="2200" spc="-5" dirty="0">
                <a:latin typeface="Arial"/>
                <a:cs typeface="Arial"/>
              </a:rPr>
              <a:t>is known </a:t>
            </a:r>
            <a:r>
              <a:rPr sz="2200" dirty="0">
                <a:latin typeface="Arial"/>
                <a:cs typeface="Arial"/>
              </a:rPr>
              <a:t>as</a:t>
            </a:r>
            <a:r>
              <a:rPr sz="2200" spc="-125" dirty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basification.</a:t>
            </a:r>
            <a:endParaRPr sz="2200">
              <a:latin typeface="Arial"/>
              <a:cs typeface="Arial"/>
            </a:endParaRPr>
          </a:p>
          <a:p>
            <a:pPr marL="356870" indent="-344805" algn="just">
              <a:lnSpc>
                <a:spcPct val="100000"/>
              </a:lnSpc>
              <a:spcBef>
                <a:spcPts val="53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200" spc="5" dirty="0">
                <a:latin typeface="Arial"/>
                <a:cs typeface="Arial"/>
              </a:rPr>
              <a:t>In the raw </a:t>
            </a:r>
            <a:r>
              <a:rPr sz="2200" dirty="0">
                <a:latin typeface="Arial"/>
                <a:cs typeface="Arial"/>
              </a:rPr>
              <a:t>state, chrome tanned </a:t>
            </a:r>
            <a:r>
              <a:rPr sz="2200" spc="-5" dirty="0">
                <a:latin typeface="Arial"/>
                <a:cs typeface="Arial"/>
              </a:rPr>
              <a:t>skins </a:t>
            </a:r>
            <a:r>
              <a:rPr sz="2200" dirty="0">
                <a:latin typeface="Arial"/>
                <a:cs typeface="Arial"/>
              </a:rPr>
              <a:t>are greyish-blue, so</a:t>
            </a:r>
            <a:r>
              <a:rPr sz="2200" spc="195" dirty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are</a:t>
            </a:r>
            <a:endParaRPr sz="2200">
              <a:latin typeface="Arial"/>
              <a:cs typeface="Arial"/>
            </a:endParaRPr>
          </a:p>
          <a:p>
            <a:pPr marL="356870" algn="just">
              <a:lnSpc>
                <a:spcPct val="100000"/>
              </a:lnSpc>
            </a:pPr>
            <a:r>
              <a:rPr sz="2200" spc="5" dirty="0">
                <a:latin typeface="Arial"/>
                <a:cs typeface="Arial"/>
              </a:rPr>
              <a:t>referred to </a:t>
            </a:r>
            <a:r>
              <a:rPr sz="2200" dirty="0">
                <a:latin typeface="Arial"/>
                <a:cs typeface="Arial"/>
              </a:rPr>
              <a:t>as </a:t>
            </a:r>
            <a:r>
              <a:rPr sz="2200" spc="-10" dirty="0">
                <a:latin typeface="Arial"/>
                <a:cs typeface="Arial"/>
              </a:rPr>
              <a:t>wet</a:t>
            </a:r>
            <a:r>
              <a:rPr sz="2200" spc="-70" dirty="0">
                <a:latin typeface="Arial"/>
                <a:cs typeface="Arial"/>
              </a:rPr>
              <a:t> </a:t>
            </a:r>
            <a:r>
              <a:rPr sz="2200" spc="-5" dirty="0">
                <a:latin typeface="Arial"/>
                <a:cs typeface="Arial"/>
              </a:rPr>
              <a:t>blue.</a:t>
            </a:r>
            <a:endParaRPr sz="2200">
              <a:latin typeface="Arial"/>
              <a:cs typeface="Arial"/>
            </a:endParaRPr>
          </a:p>
          <a:p>
            <a:pPr marL="356870" marR="5715" indent="-344805" algn="just">
              <a:lnSpc>
                <a:spcPct val="100000"/>
              </a:lnSpc>
              <a:spcBef>
                <a:spcPts val="53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200" dirty="0">
                <a:latin typeface="Arial"/>
                <a:cs typeface="Arial"/>
              </a:rPr>
              <a:t>Chrome </a:t>
            </a:r>
            <a:r>
              <a:rPr sz="2200" spc="-5" dirty="0">
                <a:latin typeface="Arial"/>
                <a:cs typeface="Arial"/>
              </a:rPr>
              <a:t>tanning is </a:t>
            </a:r>
            <a:r>
              <a:rPr sz="2200" dirty="0">
                <a:latin typeface="Arial"/>
                <a:cs typeface="Arial"/>
              </a:rPr>
              <a:t>faster than vegetable </a:t>
            </a:r>
            <a:r>
              <a:rPr sz="2200" spc="-5" dirty="0">
                <a:latin typeface="Arial"/>
                <a:cs typeface="Arial"/>
              </a:rPr>
              <a:t>tanning and  </a:t>
            </a:r>
            <a:r>
              <a:rPr sz="2200" dirty="0">
                <a:latin typeface="Arial"/>
                <a:cs typeface="Arial"/>
              </a:rPr>
              <a:t>produces </a:t>
            </a:r>
            <a:r>
              <a:rPr sz="2200" spc="5" dirty="0">
                <a:latin typeface="Arial"/>
                <a:cs typeface="Arial"/>
              </a:rPr>
              <a:t>a </a:t>
            </a:r>
            <a:r>
              <a:rPr sz="2200" dirty="0">
                <a:latin typeface="Arial"/>
                <a:cs typeface="Arial"/>
              </a:rPr>
              <a:t>stretchable </a:t>
            </a:r>
            <a:r>
              <a:rPr sz="2200" spc="-5" dirty="0">
                <a:latin typeface="Arial"/>
                <a:cs typeface="Arial"/>
              </a:rPr>
              <a:t>leather </a:t>
            </a:r>
            <a:r>
              <a:rPr sz="2200" spc="-10" dirty="0">
                <a:latin typeface="Arial"/>
                <a:cs typeface="Arial"/>
              </a:rPr>
              <a:t>which </a:t>
            </a:r>
            <a:r>
              <a:rPr sz="2200" spc="-5" dirty="0">
                <a:latin typeface="Arial"/>
                <a:cs typeface="Arial"/>
              </a:rPr>
              <a:t>is </a:t>
            </a:r>
            <a:r>
              <a:rPr sz="2200" spc="-10" dirty="0">
                <a:latin typeface="Arial"/>
                <a:cs typeface="Arial"/>
              </a:rPr>
              <a:t>excellent </a:t>
            </a:r>
            <a:r>
              <a:rPr sz="2200" spc="5" dirty="0">
                <a:latin typeface="Arial"/>
                <a:cs typeface="Arial"/>
              </a:rPr>
              <a:t>for use </a:t>
            </a:r>
            <a:r>
              <a:rPr sz="2200" spc="-15" dirty="0">
                <a:latin typeface="Arial"/>
                <a:cs typeface="Arial"/>
              </a:rPr>
              <a:t>in </a:t>
            </a:r>
            <a:r>
              <a:rPr sz="2200" spc="580" dirty="0">
                <a:latin typeface="Arial"/>
                <a:cs typeface="Arial"/>
              </a:rPr>
              <a:t> </a:t>
            </a:r>
            <a:r>
              <a:rPr sz="2200" dirty="0">
                <a:latin typeface="Arial"/>
                <a:cs typeface="Arial"/>
              </a:rPr>
              <a:t>handbags and</a:t>
            </a:r>
            <a:r>
              <a:rPr sz="2200" spc="-30" dirty="0">
                <a:latin typeface="Arial"/>
                <a:cs typeface="Arial"/>
              </a:rPr>
              <a:t> </a:t>
            </a:r>
            <a:r>
              <a:rPr sz="2200" spc="5" dirty="0">
                <a:latin typeface="Arial"/>
                <a:cs typeface="Arial"/>
              </a:rPr>
              <a:t>garments.</a:t>
            </a:r>
            <a:endParaRPr sz="22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6244" y="832180"/>
            <a:ext cx="8080375" cy="4094479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356870" marR="5080" indent="-344805" algn="just">
              <a:lnSpc>
                <a:spcPct val="100000"/>
              </a:lnSpc>
              <a:spcBef>
                <a:spcPts val="10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5" dirty="0">
                <a:latin typeface="Arial"/>
                <a:cs typeface="Arial"/>
              </a:rPr>
              <a:t>Subsequent </a:t>
            </a:r>
            <a:r>
              <a:rPr sz="2300" spc="5" dirty="0">
                <a:latin typeface="Arial"/>
                <a:cs typeface="Arial"/>
              </a:rPr>
              <a:t>to </a:t>
            </a:r>
            <a:r>
              <a:rPr sz="2300" spc="-5" dirty="0">
                <a:latin typeface="Arial"/>
                <a:cs typeface="Arial"/>
              </a:rPr>
              <a:t>application of </a:t>
            </a:r>
            <a:r>
              <a:rPr sz="2300" dirty="0">
                <a:latin typeface="Arial"/>
                <a:cs typeface="Arial"/>
              </a:rPr>
              <a:t>the </a:t>
            </a:r>
            <a:r>
              <a:rPr sz="2300" spc="-10" dirty="0">
                <a:latin typeface="Arial"/>
                <a:cs typeface="Arial"/>
              </a:rPr>
              <a:t>chromium agent, </a:t>
            </a:r>
            <a:r>
              <a:rPr sz="2300" dirty="0">
                <a:latin typeface="Arial"/>
                <a:cs typeface="Arial"/>
              </a:rPr>
              <a:t>the </a:t>
            </a:r>
            <a:r>
              <a:rPr sz="2300" spc="-5" dirty="0">
                <a:latin typeface="Arial"/>
                <a:cs typeface="Arial"/>
              </a:rPr>
              <a:t>bath  is treated </a:t>
            </a:r>
            <a:r>
              <a:rPr sz="2300" spc="-10" dirty="0">
                <a:latin typeface="Arial"/>
                <a:cs typeface="Arial"/>
              </a:rPr>
              <a:t>with sodium </a:t>
            </a:r>
            <a:r>
              <a:rPr sz="2300" spc="-5" dirty="0">
                <a:latin typeface="Arial"/>
                <a:cs typeface="Arial"/>
              </a:rPr>
              <a:t>bicarbonate </a:t>
            </a:r>
            <a:r>
              <a:rPr sz="2300" dirty="0">
                <a:latin typeface="Arial"/>
                <a:cs typeface="Arial"/>
              </a:rPr>
              <a:t>to </a:t>
            </a:r>
            <a:r>
              <a:rPr sz="2300" spc="-10" dirty="0">
                <a:latin typeface="Arial"/>
                <a:cs typeface="Arial"/>
              </a:rPr>
              <a:t>increase </a:t>
            </a:r>
            <a:r>
              <a:rPr sz="2300" spc="-5" dirty="0">
                <a:latin typeface="Arial"/>
                <a:cs typeface="Arial"/>
              </a:rPr>
              <a:t>the pH </a:t>
            </a:r>
            <a:r>
              <a:rPr sz="2300" spc="5" dirty="0">
                <a:latin typeface="Arial"/>
                <a:cs typeface="Arial"/>
              </a:rPr>
              <a:t>to  </a:t>
            </a:r>
            <a:r>
              <a:rPr sz="2300" spc="-5" dirty="0">
                <a:latin typeface="Arial"/>
                <a:cs typeface="Arial"/>
              </a:rPr>
              <a:t>4.0–4.3, </a:t>
            </a:r>
            <a:r>
              <a:rPr sz="2300" spc="-10" dirty="0">
                <a:latin typeface="Arial"/>
                <a:cs typeface="Arial"/>
              </a:rPr>
              <a:t>which </a:t>
            </a:r>
            <a:r>
              <a:rPr sz="2300" spc="-5" dirty="0">
                <a:latin typeface="Arial"/>
                <a:cs typeface="Arial"/>
              </a:rPr>
              <a:t>induces cross-linking between </a:t>
            </a:r>
            <a:r>
              <a:rPr sz="2300" spc="5" dirty="0">
                <a:latin typeface="Arial"/>
                <a:cs typeface="Arial"/>
              </a:rPr>
              <a:t>the </a:t>
            </a:r>
            <a:r>
              <a:rPr sz="2300" spc="-10" dirty="0">
                <a:latin typeface="Arial"/>
                <a:cs typeface="Arial"/>
              </a:rPr>
              <a:t>chromium  </a:t>
            </a:r>
            <a:r>
              <a:rPr sz="2300" spc="-5" dirty="0">
                <a:latin typeface="Arial"/>
                <a:cs typeface="Arial"/>
              </a:rPr>
              <a:t>and the</a:t>
            </a:r>
            <a:r>
              <a:rPr sz="2300" spc="-2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collagen.</a:t>
            </a:r>
            <a:endParaRPr sz="2300">
              <a:latin typeface="Arial"/>
              <a:cs typeface="Arial"/>
            </a:endParaRPr>
          </a:p>
          <a:p>
            <a:pPr marL="356870" indent="-344805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dirty="0">
                <a:latin typeface="Arial"/>
                <a:cs typeface="Arial"/>
              </a:rPr>
              <a:t>The </a:t>
            </a:r>
            <a:r>
              <a:rPr sz="2300" spc="-5" dirty="0">
                <a:latin typeface="Arial"/>
                <a:cs typeface="Arial"/>
              </a:rPr>
              <a:t>pH increase is normally accompanied by </a:t>
            </a:r>
            <a:r>
              <a:rPr sz="2300" dirty="0">
                <a:latin typeface="Arial"/>
                <a:cs typeface="Arial"/>
              </a:rPr>
              <a:t>a</a:t>
            </a:r>
            <a:r>
              <a:rPr sz="2300" spc="17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gradual</a:t>
            </a:r>
            <a:endParaRPr sz="2300">
              <a:latin typeface="Arial"/>
              <a:cs typeface="Arial"/>
            </a:endParaRPr>
          </a:p>
          <a:p>
            <a:pPr marL="356870" algn="just">
              <a:lnSpc>
                <a:spcPct val="100000"/>
              </a:lnSpc>
            </a:pPr>
            <a:r>
              <a:rPr sz="2300" dirty="0">
                <a:latin typeface="Arial"/>
                <a:cs typeface="Arial"/>
              </a:rPr>
              <a:t>temperature </a:t>
            </a:r>
            <a:r>
              <a:rPr sz="2300" spc="-5" dirty="0">
                <a:latin typeface="Arial"/>
                <a:cs typeface="Arial"/>
              </a:rPr>
              <a:t>increase up </a:t>
            </a:r>
            <a:r>
              <a:rPr sz="2300" dirty="0">
                <a:latin typeface="Arial"/>
                <a:cs typeface="Arial"/>
              </a:rPr>
              <a:t>to </a:t>
            </a:r>
            <a:r>
              <a:rPr sz="2300" spc="-5" dirty="0">
                <a:latin typeface="Arial"/>
                <a:cs typeface="Arial"/>
              </a:rPr>
              <a:t>40</a:t>
            </a:r>
            <a:r>
              <a:rPr sz="2300" spc="-8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°C.</a:t>
            </a:r>
            <a:endParaRPr sz="2300">
              <a:latin typeface="Arial"/>
              <a:cs typeface="Arial"/>
            </a:endParaRPr>
          </a:p>
          <a:p>
            <a:pPr marL="439420" indent="-426720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439420" algn="l"/>
              </a:tabLst>
            </a:pPr>
            <a:r>
              <a:rPr sz="2300" spc="-5" dirty="0">
                <a:latin typeface="Arial"/>
                <a:cs typeface="Arial"/>
              </a:rPr>
              <a:t>Chromium-tanned</a:t>
            </a:r>
            <a:r>
              <a:rPr sz="2300" spc="280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leather</a:t>
            </a:r>
            <a:r>
              <a:rPr sz="2300" spc="29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can</a:t>
            </a:r>
            <a:r>
              <a:rPr sz="2300" spc="28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contain</a:t>
            </a:r>
            <a:r>
              <a:rPr sz="2300" spc="254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between</a:t>
            </a:r>
            <a:r>
              <a:rPr sz="2300" spc="290" dirty="0">
                <a:latin typeface="Arial"/>
                <a:cs typeface="Arial"/>
              </a:rPr>
              <a:t> </a:t>
            </a:r>
            <a:r>
              <a:rPr sz="2300" dirty="0">
                <a:latin typeface="Arial"/>
                <a:cs typeface="Arial"/>
              </a:rPr>
              <a:t>4</a:t>
            </a:r>
            <a:r>
              <a:rPr sz="2300" spc="28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and</a:t>
            </a:r>
            <a:r>
              <a:rPr sz="2300" spc="28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5%</a:t>
            </a:r>
            <a:endParaRPr sz="2300">
              <a:latin typeface="Arial"/>
              <a:cs typeface="Arial"/>
            </a:endParaRPr>
          </a:p>
          <a:p>
            <a:pPr marL="356870" algn="just">
              <a:lnSpc>
                <a:spcPct val="100000"/>
              </a:lnSpc>
            </a:pPr>
            <a:r>
              <a:rPr sz="2300" spc="-5" dirty="0">
                <a:latin typeface="Arial"/>
                <a:cs typeface="Arial"/>
              </a:rPr>
              <a:t>of</a:t>
            </a:r>
            <a:r>
              <a:rPr sz="2300" spc="-15" dirty="0">
                <a:latin typeface="Arial"/>
                <a:cs typeface="Arial"/>
              </a:rPr>
              <a:t> </a:t>
            </a:r>
            <a:r>
              <a:rPr sz="2300" spc="5" dirty="0">
                <a:latin typeface="Arial"/>
                <a:cs typeface="Arial"/>
              </a:rPr>
              <a:t>chromium.</a:t>
            </a:r>
            <a:endParaRPr sz="2300">
              <a:latin typeface="Arial"/>
              <a:cs typeface="Arial"/>
            </a:endParaRPr>
          </a:p>
          <a:p>
            <a:pPr marL="356870" marR="5080" indent="-344805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5" dirty="0">
                <a:latin typeface="Arial"/>
                <a:cs typeface="Arial"/>
              </a:rPr>
              <a:t>This </a:t>
            </a:r>
            <a:r>
              <a:rPr sz="2300" spc="-10" dirty="0">
                <a:latin typeface="Arial"/>
                <a:cs typeface="Arial"/>
              </a:rPr>
              <a:t>efficiency </a:t>
            </a:r>
            <a:r>
              <a:rPr sz="2300" spc="-5" dirty="0">
                <a:latin typeface="Arial"/>
                <a:cs typeface="Arial"/>
              </a:rPr>
              <a:t>is characterized </a:t>
            </a:r>
            <a:r>
              <a:rPr sz="2300" spc="5" dirty="0">
                <a:latin typeface="Arial"/>
                <a:cs typeface="Arial"/>
              </a:rPr>
              <a:t>by </a:t>
            </a:r>
            <a:r>
              <a:rPr sz="2300" spc="-5" dirty="0">
                <a:latin typeface="Arial"/>
                <a:cs typeface="Arial"/>
              </a:rPr>
              <a:t>its increased  hydrothermal stability of the skin, and its resistance </a:t>
            </a:r>
            <a:r>
              <a:rPr sz="2300" spc="5" dirty="0">
                <a:latin typeface="Arial"/>
                <a:cs typeface="Arial"/>
              </a:rPr>
              <a:t>to  </a:t>
            </a:r>
            <a:r>
              <a:rPr sz="2300" spc="-5" dirty="0">
                <a:latin typeface="Arial"/>
                <a:cs typeface="Arial"/>
              </a:rPr>
              <a:t>shrinkage in heated</a:t>
            </a:r>
            <a:r>
              <a:rPr sz="2300" spc="-15" dirty="0">
                <a:latin typeface="Arial"/>
                <a:cs typeface="Arial"/>
              </a:rPr>
              <a:t> </a:t>
            </a:r>
            <a:r>
              <a:rPr sz="2300" spc="-30" dirty="0">
                <a:latin typeface="Arial"/>
                <a:cs typeface="Arial"/>
              </a:rPr>
              <a:t>water.</a:t>
            </a:r>
            <a:endParaRPr sz="23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1981200" y="304800"/>
            <a:ext cx="4800600" cy="685800"/>
          </a:xfrm>
          <a:prstGeom prst="rect">
            <a:avLst/>
          </a:prstGeom>
          <a:solidFill>
            <a:srgbClr val="FFFF00"/>
          </a:solidFill>
        </p:spPr>
        <p:txBody>
          <a:bodyPr vert="horz" wrap="square" lIns="0" tIns="118110" rIns="0" bIns="0" rtlCol="0">
            <a:spAutoFit/>
          </a:bodyPr>
          <a:lstStyle/>
          <a:p>
            <a:pPr marL="3175" algn="ctr">
              <a:lnSpc>
                <a:spcPct val="100000"/>
              </a:lnSpc>
              <a:spcBef>
                <a:spcPts val="930"/>
              </a:spcBef>
            </a:pPr>
            <a:r>
              <a:rPr sz="2800" spc="-20" dirty="0">
                <a:solidFill>
                  <a:srgbClr val="006FC0"/>
                </a:solidFill>
              </a:rPr>
              <a:t>Vegetable </a:t>
            </a:r>
            <a:r>
              <a:rPr sz="2800" spc="-5" dirty="0">
                <a:solidFill>
                  <a:srgbClr val="006FC0"/>
                </a:solidFill>
              </a:rPr>
              <a:t>tanning</a:t>
            </a:r>
            <a:endParaRPr sz="2800"/>
          </a:p>
        </p:txBody>
      </p:sp>
      <p:sp>
        <p:nvSpPr>
          <p:cNvPr id="3" name="object 3"/>
          <p:cNvSpPr txBox="1"/>
          <p:nvPr/>
        </p:nvSpPr>
        <p:spPr>
          <a:xfrm>
            <a:off x="536244" y="1061084"/>
            <a:ext cx="8077834" cy="5636895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356870" marR="7620" indent="-344805" algn="just">
              <a:lnSpc>
                <a:spcPct val="100000"/>
              </a:lnSpc>
              <a:spcBef>
                <a:spcPts val="10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20" dirty="0">
                <a:latin typeface="Arial"/>
                <a:cs typeface="Arial"/>
              </a:rPr>
              <a:t>Vegetable </a:t>
            </a:r>
            <a:r>
              <a:rPr sz="2300" spc="-10" dirty="0">
                <a:latin typeface="Arial"/>
                <a:cs typeface="Arial"/>
              </a:rPr>
              <a:t>tanning </a:t>
            </a:r>
            <a:r>
              <a:rPr sz="2300" dirty="0">
                <a:latin typeface="Arial"/>
                <a:cs typeface="Arial"/>
              </a:rPr>
              <a:t>uses </a:t>
            </a:r>
            <a:r>
              <a:rPr sz="2300" spc="-10" dirty="0">
                <a:latin typeface="Arial"/>
                <a:cs typeface="Arial"/>
              </a:rPr>
              <a:t>tannins </a:t>
            </a:r>
            <a:r>
              <a:rPr sz="2300" dirty="0">
                <a:latin typeface="Arial"/>
                <a:cs typeface="Arial"/>
              </a:rPr>
              <a:t>(a </a:t>
            </a:r>
            <a:r>
              <a:rPr sz="2300" spc="-5" dirty="0">
                <a:latin typeface="Arial"/>
                <a:cs typeface="Arial"/>
              </a:rPr>
              <a:t>class </a:t>
            </a:r>
            <a:r>
              <a:rPr sz="2300" spc="-20" dirty="0">
                <a:latin typeface="Arial"/>
                <a:cs typeface="Arial"/>
              </a:rPr>
              <a:t>of </a:t>
            </a:r>
            <a:r>
              <a:rPr sz="2300" spc="-10" dirty="0">
                <a:latin typeface="Arial"/>
                <a:cs typeface="Arial"/>
              </a:rPr>
              <a:t>polyphenol  </a:t>
            </a:r>
            <a:r>
              <a:rPr sz="2300" spc="-5" dirty="0">
                <a:latin typeface="Arial"/>
                <a:cs typeface="Arial"/>
              </a:rPr>
              <a:t>astringent chemicals), </a:t>
            </a:r>
            <a:r>
              <a:rPr sz="2300" spc="-10" dirty="0">
                <a:latin typeface="Arial"/>
                <a:cs typeface="Arial"/>
              </a:rPr>
              <a:t>which </a:t>
            </a:r>
            <a:r>
              <a:rPr sz="2300" spc="-5" dirty="0">
                <a:latin typeface="Arial"/>
                <a:cs typeface="Arial"/>
              </a:rPr>
              <a:t>occur naturally in the bark </a:t>
            </a:r>
            <a:r>
              <a:rPr sz="2300" spc="-10" dirty="0">
                <a:latin typeface="Arial"/>
                <a:cs typeface="Arial"/>
              </a:rPr>
              <a:t>and  leaves </a:t>
            </a:r>
            <a:r>
              <a:rPr sz="2300" spc="-5" dirty="0">
                <a:latin typeface="Arial"/>
                <a:cs typeface="Arial"/>
              </a:rPr>
              <a:t>of </a:t>
            </a:r>
            <a:r>
              <a:rPr sz="2300" spc="5" dirty="0">
                <a:latin typeface="Arial"/>
                <a:cs typeface="Arial"/>
              </a:rPr>
              <a:t>many</a:t>
            </a:r>
            <a:r>
              <a:rPr sz="2300" spc="-5" dirty="0">
                <a:latin typeface="Arial"/>
                <a:cs typeface="Arial"/>
              </a:rPr>
              <a:t> plants.</a:t>
            </a:r>
            <a:endParaRPr sz="2300">
              <a:latin typeface="Arial"/>
              <a:cs typeface="Arial"/>
            </a:endParaRPr>
          </a:p>
          <a:p>
            <a:pPr marL="356870" marR="10795" indent="-344805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45" dirty="0">
                <a:latin typeface="Arial"/>
                <a:cs typeface="Arial"/>
              </a:rPr>
              <a:t>Tannins </a:t>
            </a:r>
            <a:r>
              <a:rPr sz="2300" spc="-10" dirty="0">
                <a:latin typeface="Arial"/>
                <a:cs typeface="Arial"/>
              </a:rPr>
              <a:t>bind </a:t>
            </a:r>
            <a:r>
              <a:rPr sz="2300" dirty="0">
                <a:latin typeface="Arial"/>
                <a:cs typeface="Arial"/>
              </a:rPr>
              <a:t>to </a:t>
            </a:r>
            <a:r>
              <a:rPr sz="2300" spc="-5" dirty="0">
                <a:latin typeface="Arial"/>
                <a:cs typeface="Arial"/>
              </a:rPr>
              <a:t>the collagen proteins in the hide and coat  them, causing </a:t>
            </a:r>
            <a:r>
              <a:rPr sz="2300" spc="-20" dirty="0">
                <a:latin typeface="Arial"/>
                <a:cs typeface="Arial"/>
              </a:rPr>
              <a:t>them </a:t>
            </a:r>
            <a:r>
              <a:rPr sz="2300" spc="-10" dirty="0">
                <a:latin typeface="Arial"/>
                <a:cs typeface="Arial"/>
              </a:rPr>
              <a:t>to </a:t>
            </a:r>
            <a:r>
              <a:rPr sz="2300" spc="-5" dirty="0">
                <a:latin typeface="Arial"/>
                <a:cs typeface="Arial"/>
              </a:rPr>
              <a:t>become less </a:t>
            </a:r>
            <a:r>
              <a:rPr sz="2300" spc="-10" dirty="0">
                <a:latin typeface="Arial"/>
                <a:cs typeface="Arial"/>
              </a:rPr>
              <a:t>water-soluble and  </a:t>
            </a:r>
            <a:r>
              <a:rPr sz="2300" spc="10" dirty="0">
                <a:latin typeface="Arial"/>
                <a:cs typeface="Arial"/>
              </a:rPr>
              <a:t>more </a:t>
            </a:r>
            <a:r>
              <a:rPr sz="2300" spc="-5" dirty="0">
                <a:latin typeface="Arial"/>
                <a:cs typeface="Arial"/>
              </a:rPr>
              <a:t>resistant </a:t>
            </a:r>
            <a:r>
              <a:rPr sz="2300" dirty="0">
                <a:latin typeface="Arial"/>
                <a:cs typeface="Arial"/>
              </a:rPr>
              <a:t>to </a:t>
            </a:r>
            <a:r>
              <a:rPr sz="2300" spc="-5" dirty="0">
                <a:latin typeface="Arial"/>
                <a:cs typeface="Arial"/>
              </a:rPr>
              <a:t>bacterial</a:t>
            </a:r>
            <a:r>
              <a:rPr sz="2300" spc="-8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attack.</a:t>
            </a:r>
            <a:endParaRPr sz="2300">
              <a:latin typeface="Arial"/>
              <a:cs typeface="Arial"/>
            </a:endParaRPr>
          </a:p>
          <a:p>
            <a:pPr marL="356870" indent="-344805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dirty="0">
                <a:latin typeface="Arial"/>
                <a:cs typeface="Arial"/>
              </a:rPr>
              <a:t>The </a:t>
            </a:r>
            <a:r>
              <a:rPr sz="2300" spc="-5" dirty="0">
                <a:latin typeface="Arial"/>
                <a:cs typeface="Arial"/>
              </a:rPr>
              <a:t>process also causes the </a:t>
            </a:r>
            <a:r>
              <a:rPr sz="2300" spc="-10" dirty="0">
                <a:latin typeface="Arial"/>
                <a:cs typeface="Arial"/>
              </a:rPr>
              <a:t>hide </a:t>
            </a:r>
            <a:r>
              <a:rPr sz="2300" dirty="0">
                <a:latin typeface="Arial"/>
                <a:cs typeface="Arial"/>
              </a:rPr>
              <a:t>to become </a:t>
            </a:r>
            <a:r>
              <a:rPr sz="2300" spc="10" dirty="0">
                <a:latin typeface="Arial"/>
                <a:cs typeface="Arial"/>
              </a:rPr>
              <a:t>more</a:t>
            </a:r>
            <a:r>
              <a:rPr sz="2300" spc="-13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flexible.</a:t>
            </a:r>
            <a:endParaRPr sz="2300">
              <a:latin typeface="Arial"/>
              <a:cs typeface="Arial"/>
            </a:endParaRPr>
          </a:p>
          <a:p>
            <a:pPr marL="356870" marR="5715" indent="-344805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dirty="0">
                <a:latin typeface="Arial"/>
                <a:cs typeface="Arial"/>
              </a:rPr>
              <a:t>The </a:t>
            </a:r>
            <a:r>
              <a:rPr sz="2300" spc="-5" dirty="0">
                <a:latin typeface="Arial"/>
                <a:cs typeface="Arial"/>
              </a:rPr>
              <a:t>primary barks processed in bark </a:t>
            </a:r>
            <a:r>
              <a:rPr sz="2300" dirty="0">
                <a:latin typeface="Arial"/>
                <a:cs typeface="Arial"/>
              </a:rPr>
              <a:t>mills </a:t>
            </a:r>
            <a:r>
              <a:rPr sz="2300" spc="-10" dirty="0">
                <a:latin typeface="Arial"/>
                <a:cs typeface="Arial"/>
              </a:rPr>
              <a:t>and </a:t>
            </a:r>
            <a:r>
              <a:rPr sz="2300" spc="-5" dirty="0">
                <a:latin typeface="Arial"/>
                <a:cs typeface="Arial"/>
              </a:rPr>
              <a:t>used </a:t>
            </a:r>
            <a:r>
              <a:rPr sz="2300" spc="-10" dirty="0">
                <a:latin typeface="Arial"/>
                <a:cs typeface="Arial"/>
              </a:rPr>
              <a:t>in  </a:t>
            </a:r>
            <a:r>
              <a:rPr sz="2300" dirty="0">
                <a:latin typeface="Arial"/>
                <a:cs typeface="Arial"/>
              </a:rPr>
              <a:t>modern </a:t>
            </a:r>
            <a:r>
              <a:rPr sz="2300" spc="-5" dirty="0">
                <a:latin typeface="Arial"/>
                <a:cs typeface="Arial"/>
              </a:rPr>
              <a:t>times are </a:t>
            </a:r>
            <a:r>
              <a:rPr sz="2300" spc="-10" dirty="0">
                <a:latin typeface="Arial"/>
                <a:cs typeface="Arial"/>
              </a:rPr>
              <a:t>chestnut, </a:t>
            </a:r>
            <a:r>
              <a:rPr sz="2300" spc="-5" dirty="0">
                <a:latin typeface="Arial"/>
                <a:cs typeface="Arial"/>
              </a:rPr>
              <a:t>oak, </a:t>
            </a:r>
            <a:r>
              <a:rPr sz="2300" spc="-10" dirty="0">
                <a:latin typeface="Arial"/>
                <a:cs typeface="Arial"/>
              </a:rPr>
              <a:t>redoul, </a:t>
            </a:r>
            <a:r>
              <a:rPr sz="2300" spc="-5" dirty="0">
                <a:latin typeface="Arial"/>
                <a:cs typeface="Arial"/>
              </a:rPr>
              <a:t>tanoak, hemlock,  quebracho, mangrove, </a:t>
            </a:r>
            <a:r>
              <a:rPr sz="2300" spc="-10" dirty="0">
                <a:latin typeface="Arial"/>
                <a:cs typeface="Arial"/>
              </a:rPr>
              <a:t>wattle</a:t>
            </a:r>
            <a:r>
              <a:rPr sz="2300" spc="1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(acacia).</a:t>
            </a:r>
            <a:endParaRPr sz="2300">
              <a:latin typeface="Arial"/>
              <a:cs typeface="Arial"/>
            </a:endParaRPr>
          </a:p>
          <a:p>
            <a:pPr marL="356870" indent="-344805" algn="just">
              <a:lnSpc>
                <a:spcPct val="100000"/>
              </a:lnSpc>
              <a:spcBef>
                <a:spcPts val="55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10" dirty="0">
                <a:latin typeface="Arial"/>
                <a:cs typeface="Arial"/>
              </a:rPr>
              <a:t>Hides </a:t>
            </a:r>
            <a:r>
              <a:rPr sz="2300" spc="-5" dirty="0">
                <a:latin typeface="Arial"/>
                <a:cs typeface="Arial"/>
              </a:rPr>
              <a:t>are stretched on frames and immersed </a:t>
            </a:r>
            <a:r>
              <a:rPr sz="2300" spc="5" dirty="0">
                <a:latin typeface="Arial"/>
                <a:cs typeface="Arial"/>
              </a:rPr>
              <a:t>for</a:t>
            </a:r>
            <a:r>
              <a:rPr sz="2300" spc="229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several</a:t>
            </a:r>
            <a:endParaRPr sz="2300">
              <a:latin typeface="Arial"/>
              <a:cs typeface="Arial"/>
            </a:endParaRPr>
          </a:p>
          <a:p>
            <a:pPr marL="356870" algn="just">
              <a:lnSpc>
                <a:spcPct val="100000"/>
              </a:lnSpc>
              <a:spcBef>
                <a:spcPts val="5"/>
              </a:spcBef>
            </a:pPr>
            <a:r>
              <a:rPr sz="2300" spc="-15" dirty="0">
                <a:latin typeface="Arial"/>
                <a:cs typeface="Arial"/>
              </a:rPr>
              <a:t>weeks </a:t>
            </a:r>
            <a:r>
              <a:rPr sz="2300" spc="-5" dirty="0">
                <a:latin typeface="Arial"/>
                <a:cs typeface="Arial"/>
              </a:rPr>
              <a:t>in </a:t>
            </a:r>
            <a:r>
              <a:rPr sz="2300" spc="-10" dirty="0">
                <a:latin typeface="Arial"/>
                <a:cs typeface="Arial"/>
              </a:rPr>
              <a:t>vats </a:t>
            </a:r>
            <a:r>
              <a:rPr sz="2300" spc="-5" dirty="0">
                <a:latin typeface="Arial"/>
                <a:cs typeface="Arial"/>
              </a:rPr>
              <a:t>of increasing concentrations of</a:t>
            </a:r>
            <a:r>
              <a:rPr sz="2300" spc="8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tannin.</a:t>
            </a:r>
            <a:endParaRPr sz="2300">
              <a:latin typeface="Arial"/>
              <a:cs typeface="Arial"/>
            </a:endParaRPr>
          </a:p>
          <a:p>
            <a:pPr marL="356870" marR="5080" indent="-344805" algn="just">
              <a:lnSpc>
                <a:spcPct val="100000"/>
              </a:lnSpc>
              <a:spcBef>
                <a:spcPts val="55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15" dirty="0">
                <a:latin typeface="Arial"/>
                <a:cs typeface="Arial"/>
              </a:rPr>
              <a:t>Vegetable-tanned </a:t>
            </a:r>
            <a:r>
              <a:rPr sz="2300" spc="-10" dirty="0">
                <a:latin typeface="Arial"/>
                <a:cs typeface="Arial"/>
              </a:rPr>
              <a:t>hide </a:t>
            </a:r>
            <a:r>
              <a:rPr sz="2300" spc="-5" dirty="0">
                <a:latin typeface="Arial"/>
                <a:cs typeface="Arial"/>
              </a:rPr>
              <a:t>is not very flexible and is used </a:t>
            </a:r>
            <a:r>
              <a:rPr sz="2300" spc="5" dirty="0">
                <a:latin typeface="Arial"/>
                <a:cs typeface="Arial"/>
              </a:rPr>
              <a:t>for  </a:t>
            </a:r>
            <a:r>
              <a:rPr sz="2300" spc="-10" dirty="0">
                <a:latin typeface="Arial"/>
                <a:cs typeface="Arial"/>
              </a:rPr>
              <a:t>luggage, </a:t>
            </a:r>
            <a:r>
              <a:rPr sz="2300" spc="-5" dirty="0">
                <a:latin typeface="Arial"/>
                <a:cs typeface="Arial"/>
              </a:rPr>
              <a:t>furniture, </a:t>
            </a:r>
            <a:r>
              <a:rPr sz="2300" spc="-20" dirty="0">
                <a:latin typeface="Arial"/>
                <a:cs typeface="Arial"/>
              </a:rPr>
              <a:t>footwear, </a:t>
            </a:r>
            <a:r>
              <a:rPr sz="2300" spc="-5" dirty="0">
                <a:latin typeface="Arial"/>
                <a:cs typeface="Arial"/>
              </a:rPr>
              <a:t>belts, </a:t>
            </a:r>
            <a:r>
              <a:rPr sz="2300" spc="-10" dirty="0">
                <a:latin typeface="Arial"/>
                <a:cs typeface="Arial"/>
              </a:rPr>
              <a:t>and other </a:t>
            </a:r>
            <a:r>
              <a:rPr sz="2300" spc="-5" dirty="0">
                <a:latin typeface="Arial"/>
                <a:cs typeface="Arial"/>
              </a:rPr>
              <a:t>clothing  accessories.</a:t>
            </a:r>
            <a:endParaRPr sz="23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6244" y="1289684"/>
            <a:ext cx="8077834" cy="4632960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356870" indent="-344805">
              <a:lnSpc>
                <a:spcPct val="100000"/>
              </a:lnSpc>
              <a:spcBef>
                <a:spcPts val="10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  <a:tab pos="1719580" algn="l"/>
                <a:tab pos="2207260" algn="l"/>
                <a:tab pos="2890520" algn="l"/>
                <a:tab pos="4186554" algn="l"/>
                <a:tab pos="4707890" algn="l"/>
                <a:tab pos="6085840" algn="l"/>
                <a:tab pos="7573645" algn="l"/>
              </a:tabLst>
            </a:pPr>
            <a:r>
              <a:rPr sz="2300" spc="-5" dirty="0">
                <a:latin typeface="Arial"/>
                <a:cs typeface="Arial"/>
              </a:rPr>
              <a:t>Crusting	is	the	</a:t>
            </a:r>
            <a:r>
              <a:rPr sz="2300" spc="-10" dirty="0">
                <a:latin typeface="Arial"/>
                <a:cs typeface="Arial"/>
              </a:rPr>
              <a:t>process	</a:t>
            </a:r>
            <a:r>
              <a:rPr sz="2300" spc="-20" dirty="0">
                <a:latin typeface="Arial"/>
                <a:cs typeface="Arial"/>
              </a:rPr>
              <a:t>of	</a:t>
            </a:r>
            <a:r>
              <a:rPr sz="2300" spc="-10" dirty="0">
                <a:latin typeface="Arial"/>
                <a:cs typeface="Arial"/>
              </a:rPr>
              <a:t>thinning,	retanning	and</a:t>
            </a:r>
            <a:endParaRPr sz="2300">
              <a:latin typeface="Arial"/>
              <a:cs typeface="Arial"/>
            </a:endParaRPr>
          </a:p>
          <a:p>
            <a:pPr marL="356870">
              <a:lnSpc>
                <a:spcPct val="100000"/>
              </a:lnSpc>
            </a:pPr>
            <a:r>
              <a:rPr sz="2300" spc="-5" dirty="0">
                <a:latin typeface="Arial"/>
                <a:cs typeface="Arial"/>
              </a:rPr>
              <a:t>lubricating </a:t>
            </a:r>
            <a:r>
              <a:rPr sz="2300" dirty="0">
                <a:latin typeface="Arial"/>
                <a:cs typeface="Arial"/>
              </a:rPr>
              <a:t>the </a:t>
            </a:r>
            <a:r>
              <a:rPr sz="2300" spc="-5" dirty="0">
                <a:latin typeface="Arial"/>
                <a:cs typeface="Arial"/>
              </a:rPr>
              <a:t>hide/skin</a:t>
            </a:r>
            <a:r>
              <a:rPr sz="2300" spc="-1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is.</a:t>
            </a:r>
            <a:endParaRPr sz="2300">
              <a:latin typeface="Arial"/>
              <a:cs typeface="Arial"/>
            </a:endParaRPr>
          </a:p>
          <a:p>
            <a:pPr marL="356870" indent="-344805">
              <a:lnSpc>
                <a:spcPct val="100000"/>
              </a:lnSpc>
              <a:spcBef>
                <a:spcPts val="55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dirty="0">
                <a:latin typeface="Arial"/>
                <a:cs typeface="Arial"/>
              </a:rPr>
              <a:t>Often</a:t>
            </a:r>
            <a:r>
              <a:rPr sz="2300" spc="290" dirty="0">
                <a:latin typeface="Arial"/>
                <a:cs typeface="Arial"/>
              </a:rPr>
              <a:t> </a:t>
            </a:r>
            <a:r>
              <a:rPr sz="2300" dirty="0">
                <a:latin typeface="Arial"/>
                <a:cs typeface="Arial"/>
              </a:rPr>
              <a:t>a</a:t>
            </a:r>
            <a:r>
              <a:rPr sz="2300" spc="29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coloring</a:t>
            </a:r>
            <a:r>
              <a:rPr sz="2300" spc="31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operation</a:t>
            </a:r>
            <a:r>
              <a:rPr sz="2300" spc="31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is</a:t>
            </a:r>
            <a:r>
              <a:rPr sz="2300" spc="32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included</a:t>
            </a:r>
            <a:r>
              <a:rPr sz="2300" spc="31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in</a:t>
            </a:r>
            <a:r>
              <a:rPr sz="2300" spc="31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the</a:t>
            </a:r>
            <a:r>
              <a:rPr sz="2300" spc="320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crusting</a:t>
            </a:r>
            <a:r>
              <a:rPr sz="2300" spc="31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sub-</a:t>
            </a:r>
            <a:endParaRPr sz="2300">
              <a:latin typeface="Arial"/>
              <a:cs typeface="Arial"/>
            </a:endParaRPr>
          </a:p>
          <a:p>
            <a:pPr marL="356870">
              <a:lnSpc>
                <a:spcPct val="100000"/>
              </a:lnSpc>
              <a:spcBef>
                <a:spcPts val="5"/>
              </a:spcBef>
            </a:pPr>
            <a:r>
              <a:rPr sz="2300" spc="-5" dirty="0">
                <a:latin typeface="Arial"/>
                <a:cs typeface="Arial"/>
              </a:rPr>
              <a:t>process.</a:t>
            </a:r>
            <a:endParaRPr sz="2300">
              <a:latin typeface="Arial"/>
              <a:cs typeface="Arial"/>
            </a:endParaRPr>
          </a:p>
          <a:p>
            <a:pPr marL="356870" indent="-344805">
              <a:lnSpc>
                <a:spcPct val="100000"/>
              </a:lnSpc>
              <a:spcBef>
                <a:spcPts val="55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  <a:tab pos="996950" algn="l"/>
                <a:tab pos="2430145" algn="l"/>
                <a:tab pos="3372485" algn="l"/>
                <a:tab pos="4317365" algn="l"/>
                <a:tab pos="5476240" algn="l"/>
                <a:tab pos="6241415" algn="l"/>
                <a:tab pos="6622415" algn="l"/>
                <a:tab pos="7080250" algn="l"/>
                <a:tab pos="7832725" algn="l"/>
              </a:tabLst>
            </a:pPr>
            <a:r>
              <a:rPr sz="2300" dirty="0">
                <a:latin typeface="Arial"/>
                <a:cs typeface="Arial"/>
              </a:rPr>
              <a:t>The	</a:t>
            </a:r>
            <a:r>
              <a:rPr sz="2300" spc="-5" dirty="0">
                <a:latin typeface="Arial"/>
                <a:cs typeface="Arial"/>
              </a:rPr>
              <a:t>chemicals	</a:t>
            </a:r>
            <a:r>
              <a:rPr sz="2300" spc="-10" dirty="0">
                <a:latin typeface="Arial"/>
                <a:cs typeface="Arial"/>
              </a:rPr>
              <a:t>added	during	</a:t>
            </a:r>
            <a:r>
              <a:rPr sz="2300" spc="-5" dirty="0">
                <a:latin typeface="Arial"/>
                <a:cs typeface="Arial"/>
              </a:rPr>
              <a:t>crusting	</a:t>
            </a:r>
            <a:r>
              <a:rPr sz="2300" spc="-10" dirty="0">
                <a:latin typeface="Arial"/>
                <a:cs typeface="Arial"/>
              </a:rPr>
              <a:t>have	</a:t>
            </a:r>
            <a:r>
              <a:rPr sz="2300" dirty="0">
                <a:latin typeface="Arial"/>
                <a:cs typeface="Arial"/>
              </a:rPr>
              <a:t>to	</a:t>
            </a:r>
            <a:r>
              <a:rPr sz="2300" spc="-5" dirty="0">
                <a:latin typeface="Arial"/>
                <a:cs typeface="Arial"/>
              </a:rPr>
              <a:t>be	fixed	</a:t>
            </a:r>
            <a:r>
              <a:rPr sz="2300" spc="-10" dirty="0">
                <a:latin typeface="Arial"/>
                <a:cs typeface="Arial"/>
              </a:rPr>
              <a:t>in</a:t>
            </a:r>
            <a:endParaRPr sz="2300">
              <a:latin typeface="Arial"/>
              <a:cs typeface="Arial"/>
            </a:endParaRPr>
          </a:p>
          <a:p>
            <a:pPr marL="356870">
              <a:lnSpc>
                <a:spcPct val="100000"/>
              </a:lnSpc>
              <a:spcBef>
                <a:spcPts val="5"/>
              </a:spcBef>
            </a:pPr>
            <a:r>
              <a:rPr sz="2300" spc="-5" dirty="0">
                <a:latin typeface="Arial"/>
                <a:cs typeface="Arial"/>
              </a:rPr>
              <a:t>place.</a:t>
            </a:r>
            <a:endParaRPr sz="2300">
              <a:latin typeface="Arial"/>
              <a:cs typeface="Arial"/>
            </a:endParaRPr>
          </a:p>
          <a:p>
            <a:pPr marL="356870" marR="6985" indent="-344805">
              <a:lnSpc>
                <a:spcPct val="100000"/>
              </a:lnSpc>
              <a:spcBef>
                <a:spcPts val="550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  <a:tab pos="994410" algn="l"/>
                <a:tab pos="2600960" algn="l"/>
                <a:tab pos="2976245" algn="l"/>
                <a:tab pos="3512820" algn="l"/>
                <a:tab pos="4667885" algn="l"/>
                <a:tab pos="6388100" algn="l"/>
                <a:tab pos="6732270" algn="l"/>
                <a:tab pos="7272020" algn="l"/>
              </a:tabLst>
            </a:pPr>
            <a:r>
              <a:rPr sz="2300" spc="5" dirty="0">
                <a:latin typeface="Arial"/>
                <a:cs typeface="Arial"/>
              </a:rPr>
              <a:t>T</a:t>
            </a:r>
            <a:r>
              <a:rPr sz="2300" spc="-10" dirty="0">
                <a:latin typeface="Arial"/>
                <a:cs typeface="Arial"/>
              </a:rPr>
              <a:t>h</a:t>
            </a:r>
            <a:r>
              <a:rPr sz="2300" dirty="0">
                <a:latin typeface="Arial"/>
                <a:cs typeface="Arial"/>
              </a:rPr>
              <a:t>e	c</a:t>
            </a:r>
            <a:r>
              <a:rPr sz="2300" spc="-10" dirty="0">
                <a:latin typeface="Arial"/>
                <a:cs typeface="Arial"/>
              </a:rPr>
              <a:t>u</a:t>
            </a:r>
            <a:r>
              <a:rPr sz="2300" spc="-35" dirty="0">
                <a:latin typeface="Arial"/>
                <a:cs typeface="Arial"/>
              </a:rPr>
              <a:t>l</a:t>
            </a:r>
            <a:r>
              <a:rPr sz="2300" spc="45" dirty="0">
                <a:latin typeface="Arial"/>
                <a:cs typeface="Arial"/>
              </a:rPr>
              <a:t>m</a:t>
            </a:r>
            <a:r>
              <a:rPr sz="2300" spc="-10" dirty="0">
                <a:latin typeface="Arial"/>
                <a:cs typeface="Arial"/>
              </a:rPr>
              <a:t>in</a:t>
            </a:r>
            <a:r>
              <a:rPr sz="2300" spc="-35" dirty="0">
                <a:latin typeface="Arial"/>
                <a:cs typeface="Arial"/>
              </a:rPr>
              <a:t>a</a:t>
            </a:r>
            <a:r>
              <a:rPr sz="2300" dirty="0">
                <a:latin typeface="Arial"/>
                <a:cs typeface="Arial"/>
              </a:rPr>
              <a:t>t</a:t>
            </a:r>
            <a:r>
              <a:rPr sz="2300" spc="-10" dirty="0">
                <a:latin typeface="Arial"/>
                <a:cs typeface="Arial"/>
              </a:rPr>
              <a:t>io</a:t>
            </a:r>
            <a:r>
              <a:rPr sz="2300" dirty="0">
                <a:latin typeface="Arial"/>
                <a:cs typeface="Arial"/>
              </a:rPr>
              <a:t>n	</a:t>
            </a:r>
            <a:r>
              <a:rPr sz="2300" spc="-35" dirty="0">
                <a:latin typeface="Arial"/>
                <a:cs typeface="Arial"/>
              </a:rPr>
              <a:t>o</a:t>
            </a:r>
            <a:r>
              <a:rPr sz="2300" dirty="0">
                <a:latin typeface="Arial"/>
                <a:cs typeface="Arial"/>
              </a:rPr>
              <a:t>f	t</a:t>
            </a:r>
            <a:r>
              <a:rPr sz="2300" spc="-10" dirty="0">
                <a:latin typeface="Arial"/>
                <a:cs typeface="Arial"/>
              </a:rPr>
              <a:t>h</a:t>
            </a:r>
            <a:r>
              <a:rPr sz="2300" dirty="0">
                <a:latin typeface="Arial"/>
                <a:cs typeface="Arial"/>
              </a:rPr>
              <a:t>e	cr</a:t>
            </a:r>
            <a:r>
              <a:rPr sz="2300" spc="-10" dirty="0">
                <a:latin typeface="Arial"/>
                <a:cs typeface="Arial"/>
              </a:rPr>
              <a:t>u</a:t>
            </a:r>
            <a:r>
              <a:rPr sz="2300" dirty="0">
                <a:latin typeface="Arial"/>
                <a:cs typeface="Arial"/>
              </a:rPr>
              <a:t>st</a:t>
            </a:r>
            <a:r>
              <a:rPr sz="2300" spc="-10" dirty="0">
                <a:latin typeface="Arial"/>
                <a:cs typeface="Arial"/>
              </a:rPr>
              <a:t>in</a:t>
            </a:r>
            <a:r>
              <a:rPr sz="2300" dirty="0">
                <a:latin typeface="Arial"/>
                <a:cs typeface="Arial"/>
              </a:rPr>
              <a:t>g	s</a:t>
            </a:r>
            <a:r>
              <a:rPr sz="2300" spc="-10" dirty="0">
                <a:latin typeface="Arial"/>
                <a:cs typeface="Arial"/>
              </a:rPr>
              <a:t>ub</a:t>
            </a:r>
            <a:r>
              <a:rPr sz="2300" dirty="0">
                <a:latin typeface="Arial"/>
                <a:cs typeface="Arial"/>
              </a:rPr>
              <a:t>-</a:t>
            </a:r>
            <a:r>
              <a:rPr sz="2300" spc="-10" dirty="0">
                <a:latin typeface="Arial"/>
                <a:cs typeface="Arial"/>
              </a:rPr>
              <a:t>p</a:t>
            </a:r>
            <a:r>
              <a:rPr sz="2300" dirty="0">
                <a:latin typeface="Arial"/>
                <a:cs typeface="Arial"/>
              </a:rPr>
              <a:t>r</a:t>
            </a:r>
            <a:r>
              <a:rPr sz="2300" spc="-10" dirty="0">
                <a:latin typeface="Arial"/>
                <a:cs typeface="Arial"/>
              </a:rPr>
              <a:t>o</a:t>
            </a:r>
            <a:r>
              <a:rPr sz="2300" dirty="0">
                <a:latin typeface="Arial"/>
                <a:cs typeface="Arial"/>
              </a:rPr>
              <a:t>c</a:t>
            </a:r>
            <a:r>
              <a:rPr sz="2300" spc="-10" dirty="0">
                <a:latin typeface="Arial"/>
                <a:cs typeface="Arial"/>
              </a:rPr>
              <a:t>e</a:t>
            </a:r>
            <a:r>
              <a:rPr sz="2300" dirty="0">
                <a:latin typeface="Arial"/>
                <a:cs typeface="Arial"/>
              </a:rPr>
              <a:t>ss	</a:t>
            </a:r>
            <a:r>
              <a:rPr sz="2300" spc="-10" dirty="0">
                <a:latin typeface="Arial"/>
                <a:cs typeface="Arial"/>
              </a:rPr>
              <a:t>i</a:t>
            </a:r>
            <a:r>
              <a:rPr sz="2300" dirty="0">
                <a:latin typeface="Arial"/>
                <a:cs typeface="Arial"/>
              </a:rPr>
              <a:t>s	t</a:t>
            </a:r>
            <a:r>
              <a:rPr sz="2300" spc="-10" dirty="0">
                <a:latin typeface="Arial"/>
                <a:cs typeface="Arial"/>
              </a:rPr>
              <a:t>h</a:t>
            </a:r>
            <a:r>
              <a:rPr sz="2300" dirty="0">
                <a:latin typeface="Arial"/>
                <a:cs typeface="Arial"/>
              </a:rPr>
              <a:t>e	</a:t>
            </a:r>
            <a:r>
              <a:rPr sz="2300" spc="-10" dirty="0">
                <a:latin typeface="Arial"/>
                <a:cs typeface="Arial"/>
              </a:rPr>
              <a:t>d</a:t>
            </a:r>
            <a:r>
              <a:rPr sz="2300" dirty="0">
                <a:latin typeface="Arial"/>
                <a:cs typeface="Arial"/>
              </a:rPr>
              <a:t>r</a:t>
            </a:r>
            <a:r>
              <a:rPr sz="2300" spc="-25" dirty="0">
                <a:latin typeface="Arial"/>
                <a:cs typeface="Arial"/>
              </a:rPr>
              <a:t>y</a:t>
            </a:r>
            <a:r>
              <a:rPr sz="2300" spc="-10" dirty="0">
                <a:latin typeface="Arial"/>
                <a:cs typeface="Arial"/>
              </a:rPr>
              <a:t>in</a:t>
            </a:r>
            <a:r>
              <a:rPr sz="2300" dirty="0">
                <a:latin typeface="Arial"/>
                <a:cs typeface="Arial"/>
              </a:rPr>
              <a:t>g  </a:t>
            </a:r>
            <a:r>
              <a:rPr sz="2300" spc="-5" dirty="0">
                <a:latin typeface="Arial"/>
                <a:cs typeface="Arial"/>
              </a:rPr>
              <a:t>and softening</a:t>
            </a:r>
            <a:r>
              <a:rPr sz="2300" spc="-2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operations.</a:t>
            </a:r>
            <a:endParaRPr sz="2300">
              <a:latin typeface="Arial"/>
              <a:cs typeface="Arial"/>
            </a:endParaRPr>
          </a:p>
          <a:p>
            <a:pPr marL="356870" indent="-344805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5" dirty="0">
                <a:latin typeface="Arial"/>
                <a:cs typeface="Arial"/>
              </a:rPr>
              <a:t>Crusting </a:t>
            </a:r>
            <a:r>
              <a:rPr sz="2300" spc="10" dirty="0">
                <a:latin typeface="Arial"/>
                <a:cs typeface="Arial"/>
              </a:rPr>
              <a:t>may </a:t>
            </a:r>
            <a:r>
              <a:rPr sz="2300" spc="-10" dirty="0">
                <a:latin typeface="Arial"/>
                <a:cs typeface="Arial"/>
              </a:rPr>
              <a:t>include </a:t>
            </a:r>
            <a:r>
              <a:rPr sz="2300" spc="-5" dirty="0">
                <a:latin typeface="Arial"/>
                <a:cs typeface="Arial"/>
              </a:rPr>
              <a:t>the </a:t>
            </a:r>
            <a:r>
              <a:rPr sz="2300" spc="-10" dirty="0">
                <a:latin typeface="Arial"/>
                <a:cs typeface="Arial"/>
              </a:rPr>
              <a:t>following</a:t>
            </a:r>
            <a:r>
              <a:rPr sz="2300" spc="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operations:</a:t>
            </a:r>
            <a:endParaRPr sz="2300">
              <a:latin typeface="Arial"/>
              <a:cs typeface="Arial"/>
            </a:endParaRPr>
          </a:p>
          <a:p>
            <a:pPr marL="756285" marR="9525" lvl="1" indent="-287020" algn="just">
              <a:lnSpc>
                <a:spcPct val="100000"/>
              </a:lnSpc>
              <a:spcBef>
                <a:spcPts val="575"/>
              </a:spcBef>
              <a:buClr>
                <a:srgbClr val="C00000"/>
              </a:buClr>
              <a:buFont typeface="Wingdings"/>
              <a:buChar char=""/>
              <a:tabLst>
                <a:tab pos="756920" algn="l"/>
              </a:tabLst>
            </a:pPr>
            <a:r>
              <a:rPr sz="2400" b="1" spc="-30" dirty="0">
                <a:solidFill>
                  <a:srgbClr val="006FC0"/>
                </a:solidFill>
                <a:latin typeface="Arial"/>
                <a:cs typeface="Arial"/>
              </a:rPr>
              <a:t>Tawing, </a:t>
            </a:r>
            <a:r>
              <a:rPr sz="2400" b="1" spc="-5" dirty="0">
                <a:solidFill>
                  <a:srgbClr val="006FC0"/>
                </a:solidFill>
                <a:latin typeface="Arial"/>
                <a:cs typeface="Arial"/>
              </a:rPr>
              <a:t>Splitting, </a:t>
            </a:r>
            <a:r>
              <a:rPr sz="2400" b="1" spc="-10" dirty="0">
                <a:solidFill>
                  <a:srgbClr val="006FC0"/>
                </a:solidFill>
                <a:latin typeface="Arial"/>
                <a:cs typeface="Arial"/>
              </a:rPr>
              <a:t>Skiving, </a:t>
            </a:r>
            <a:r>
              <a:rPr sz="2400" b="1" spc="-5" dirty="0">
                <a:solidFill>
                  <a:srgbClr val="00AF50"/>
                </a:solidFill>
                <a:latin typeface="Arial"/>
                <a:cs typeface="Arial"/>
              </a:rPr>
              <a:t>Sorting, </a:t>
            </a:r>
            <a:r>
              <a:rPr sz="2400" b="1" spc="-5" dirty="0">
                <a:solidFill>
                  <a:srgbClr val="E36C09"/>
                </a:solidFill>
                <a:latin typeface="Arial"/>
                <a:cs typeface="Arial"/>
              </a:rPr>
              <a:t>Neutralizing,  Filling out, </a:t>
            </a:r>
            <a:r>
              <a:rPr sz="2400" b="1" spc="-10" dirty="0">
                <a:solidFill>
                  <a:srgbClr val="E36C09"/>
                </a:solidFill>
                <a:latin typeface="Arial"/>
                <a:cs typeface="Arial"/>
              </a:rPr>
              <a:t>Dyeing, </a:t>
            </a:r>
            <a:r>
              <a:rPr sz="2400" b="1" spc="-5" dirty="0">
                <a:solidFill>
                  <a:srgbClr val="E36C09"/>
                </a:solidFill>
                <a:latin typeface="Arial"/>
                <a:cs typeface="Arial"/>
              </a:rPr>
              <a:t>Greasing/Oiling, </a:t>
            </a:r>
            <a:r>
              <a:rPr sz="2400" b="1" spc="-5" dirty="0">
                <a:solidFill>
                  <a:srgbClr val="00AF50"/>
                </a:solidFill>
                <a:latin typeface="Arial"/>
                <a:cs typeface="Arial"/>
              </a:rPr>
              <a:t>Drying,  </a:t>
            </a:r>
            <a:r>
              <a:rPr sz="2400" b="1" dirty="0">
                <a:solidFill>
                  <a:srgbClr val="00AFEF"/>
                </a:solidFill>
                <a:latin typeface="Arial"/>
                <a:cs typeface="Arial"/>
              </a:rPr>
              <a:t>Staking,</a:t>
            </a:r>
            <a:r>
              <a:rPr sz="2400" b="1" spc="-35" dirty="0">
                <a:solidFill>
                  <a:srgbClr val="00AFEF"/>
                </a:solidFill>
                <a:latin typeface="Arial"/>
                <a:cs typeface="Arial"/>
              </a:rPr>
              <a:t> </a:t>
            </a:r>
            <a:r>
              <a:rPr sz="2400" b="1" dirty="0">
                <a:solidFill>
                  <a:srgbClr val="006FC0"/>
                </a:solidFill>
                <a:latin typeface="Arial"/>
                <a:cs typeface="Arial"/>
              </a:rPr>
              <a:t>Finishing:</a:t>
            </a:r>
            <a:endParaRPr sz="2400">
              <a:latin typeface="Arial"/>
              <a:cs typeface="Arial"/>
            </a:endParaRPr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1981200" y="304800"/>
            <a:ext cx="4800600" cy="685800"/>
          </a:xfrm>
          <a:prstGeom prst="rect">
            <a:avLst/>
          </a:prstGeom>
          <a:solidFill>
            <a:srgbClr val="FFFF00"/>
          </a:solidFill>
        </p:spPr>
        <p:txBody>
          <a:bodyPr vert="horz" wrap="square" lIns="0" tIns="118110" rIns="0" bIns="0" rtlCol="0">
            <a:spAutoFit/>
          </a:bodyPr>
          <a:lstStyle/>
          <a:p>
            <a:pPr marL="1443355">
              <a:lnSpc>
                <a:spcPct val="100000"/>
              </a:lnSpc>
              <a:spcBef>
                <a:spcPts val="930"/>
              </a:spcBef>
            </a:pPr>
            <a:r>
              <a:rPr sz="2800" spc="-5" dirty="0">
                <a:solidFill>
                  <a:srgbClr val="006FC0"/>
                </a:solidFill>
              </a:rPr>
              <a:t>C. </a:t>
            </a:r>
            <a:r>
              <a:rPr sz="2800" dirty="0">
                <a:solidFill>
                  <a:srgbClr val="006FC0"/>
                </a:solidFill>
              </a:rPr>
              <a:t>Crusting</a:t>
            </a:r>
            <a:endParaRPr sz="2800"/>
          </a:p>
        </p:txBody>
      </p:sp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6244" y="1442084"/>
            <a:ext cx="8080375" cy="4094479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356870" indent="-344805" algn="just">
              <a:lnSpc>
                <a:spcPct val="100000"/>
              </a:lnSpc>
              <a:spcBef>
                <a:spcPts val="10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50" dirty="0">
                <a:latin typeface="Arial"/>
                <a:cs typeface="Arial"/>
              </a:rPr>
              <a:t>Tawing</a:t>
            </a:r>
            <a:r>
              <a:rPr sz="2300" spc="14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is</a:t>
            </a:r>
            <a:r>
              <a:rPr sz="2300" spc="145" dirty="0">
                <a:latin typeface="Arial"/>
                <a:cs typeface="Arial"/>
              </a:rPr>
              <a:t> </a:t>
            </a:r>
            <a:r>
              <a:rPr sz="2300" dirty="0">
                <a:latin typeface="Arial"/>
                <a:cs typeface="Arial"/>
              </a:rPr>
              <a:t>a</a:t>
            </a:r>
            <a:r>
              <a:rPr sz="2300" spc="114" dirty="0">
                <a:latin typeface="Arial"/>
                <a:cs typeface="Arial"/>
              </a:rPr>
              <a:t> </a:t>
            </a:r>
            <a:r>
              <a:rPr sz="2300" dirty="0">
                <a:latin typeface="Arial"/>
                <a:cs typeface="Arial"/>
              </a:rPr>
              <a:t>method</a:t>
            </a:r>
            <a:r>
              <a:rPr sz="2300" spc="145" dirty="0">
                <a:latin typeface="Arial"/>
                <a:cs typeface="Arial"/>
              </a:rPr>
              <a:t> </a:t>
            </a:r>
            <a:r>
              <a:rPr sz="2300" spc="-20" dirty="0">
                <a:latin typeface="Arial"/>
                <a:cs typeface="Arial"/>
              </a:rPr>
              <a:t>of</a:t>
            </a:r>
            <a:r>
              <a:rPr sz="2300" spc="15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soaking</a:t>
            </a:r>
            <a:r>
              <a:rPr sz="2300" spc="14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tanned</a:t>
            </a:r>
            <a:r>
              <a:rPr sz="2300" spc="14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skin</a:t>
            </a:r>
            <a:r>
              <a:rPr sz="2300" spc="135" dirty="0">
                <a:latin typeface="Arial"/>
                <a:cs typeface="Arial"/>
              </a:rPr>
              <a:t> </a:t>
            </a:r>
            <a:r>
              <a:rPr sz="2300" dirty="0">
                <a:latin typeface="Arial"/>
                <a:cs typeface="Arial"/>
              </a:rPr>
              <a:t>to</a:t>
            </a:r>
            <a:r>
              <a:rPr sz="2300" spc="140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warm</a:t>
            </a:r>
            <a:r>
              <a:rPr sz="2300" spc="175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(20-30</a:t>
            </a:r>
            <a:endParaRPr sz="2300">
              <a:latin typeface="Arial"/>
              <a:cs typeface="Arial"/>
            </a:endParaRPr>
          </a:p>
          <a:p>
            <a:pPr marL="356870" marR="9525" algn="just">
              <a:lnSpc>
                <a:spcPct val="100000"/>
              </a:lnSpc>
            </a:pPr>
            <a:r>
              <a:rPr sz="2300" dirty="0">
                <a:latin typeface="Arial"/>
                <a:cs typeface="Arial"/>
              </a:rPr>
              <a:t>°C) </a:t>
            </a:r>
            <a:r>
              <a:rPr sz="2300" spc="-5" dirty="0">
                <a:latin typeface="Arial"/>
                <a:cs typeface="Arial"/>
              </a:rPr>
              <a:t>potash </a:t>
            </a:r>
            <a:r>
              <a:rPr sz="2300" spc="-15" dirty="0">
                <a:latin typeface="Arial"/>
                <a:cs typeface="Arial"/>
              </a:rPr>
              <a:t>alum and</a:t>
            </a:r>
            <a:r>
              <a:rPr sz="2300" spc="60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aluminium </a:t>
            </a:r>
            <a:r>
              <a:rPr sz="2300" spc="-5" dirty="0">
                <a:latin typeface="Arial"/>
                <a:cs typeface="Arial"/>
              </a:rPr>
              <a:t>salts </a:t>
            </a:r>
            <a:r>
              <a:rPr sz="2300" spc="-10" dirty="0">
                <a:latin typeface="Arial"/>
                <a:cs typeface="Arial"/>
              </a:rPr>
              <a:t>solution, in  </a:t>
            </a:r>
            <a:r>
              <a:rPr sz="2300" spc="-5" dirty="0">
                <a:latin typeface="Arial"/>
                <a:cs typeface="Arial"/>
              </a:rPr>
              <a:t>conjunction </a:t>
            </a:r>
            <a:r>
              <a:rPr sz="2300" spc="-20" dirty="0">
                <a:latin typeface="Arial"/>
                <a:cs typeface="Arial"/>
              </a:rPr>
              <a:t>with </a:t>
            </a:r>
            <a:r>
              <a:rPr sz="2300" spc="-5" dirty="0">
                <a:latin typeface="Arial"/>
                <a:cs typeface="Arial"/>
              </a:rPr>
              <a:t>egg yolk, </a:t>
            </a:r>
            <a:r>
              <a:rPr sz="2300" spc="-25" dirty="0">
                <a:latin typeface="Arial"/>
                <a:cs typeface="Arial"/>
              </a:rPr>
              <a:t>flour, </a:t>
            </a:r>
            <a:r>
              <a:rPr sz="2300" spc="-5" dirty="0">
                <a:latin typeface="Arial"/>
                <a:cs typeface="Arial"/>
              </a:rPr>
              <a:t>and other salts </a:t>
            </a:r>
            <a:r>
              <a:rPr sz="2300" spc="-10" dirty="0">
                <a:latin typeface="Arial"/>
                <a:cs typeface="Arial"/>
              </a:rPr>
              <a:t>to </a:t>
            </a:r>
            <a:r>
              <a:rPr sz="2300" spc="-5" dirty="0">
                <a:latin typeface="Arial"/>
                <a:cs typeface="Arial"/>
              </a:rPr>
              <a:t>increases  the </a:t>
            </a:r>
            <a:r>
              <a:rPr sz="2300" spc="-10" dirty="0">
                <a:latin typeface="Arial"/>
                <a:cs typeface="Arial"/>
              </a:rPr>
              <a:t>leather's </a:t>
            </a:r>
            <a:r>
              <a:rPr sz="2300" spc="-25" dirty="0">
                <a:latin typeface="Arial"/>
                <a:cs typeface="Arial"/>
              </a:rPr>
              <a:t>pliability, </a:t>
            </a:r>
            <a:r>
              <a:rPr sz="2300" spc="-20" dirty="0">
                <a:latin typeface="Arial"/>
                <a:cs typeface="Arial"/>
              </a:rPr>
              <a:t>stretchability, </a:t>
            </a:r>
            <a:r>
              <a:rPr sz="2300" dirty="0">
                <a:latin typeface="Arial"/>
                <a:cs typeface="Arial"/>
              </a:rPr>
              <a:t>softness, </a:t>
            </a:r>
            <a:r>
              <a:rPr sz="2300" spc="-5" dirty="0">
                <a:latin typeface="Arial"/>
                <a:cs typeface="Arial"/>
              </a:rPr>
              <a:t>and</a:t>
            </a:r>
            <a:r>
              <a:rPr sz="2300" spc="114" dirty="0">
                <a:latin typeface="Arial"/>
                <a:cs typeface="Arial"/>
              </a:rPr>
              <a:t> </a:t>
            </a:r>
            <a:r>
              <a:rPr sz="2300" spc="-30" dirty="0">
                <a:latin typeface="Arial"/>
                <a:cs typeface="Arial"/>
              </a:rPr>
              <a:t>quality.</a:t>
            </a:r>
            <a:endParaRPr sz="2300">
              <a:latin typeface="Arial"/>
              <a:cs typeface="Arial"/>
            </a:endParaRPr>
          </a:p>
          <a:p>
            <a:pPr marL="356870" marR="10795" indent="-344805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5" dirty="0">
                <a:latin typeface="Arial"/>
                <a:cs typeface="Arial"/>
              </a:rPr>
              <a:t>Then, the </a:t>
            </a:r>
            <a:r>
              <a:rPr sz="2300" spc="-10" dirty="0">
                <a:latin typeface="Arial"/>
                <a:cs typeface="Arial"/>
              </a:rPr>
              <a:t>leather </a:t>
            </a:r>
            <a:r>
              <a:rPr sz="2300" spc="-5" dirty="0">
                <a:latin typeface="Arial"/>
                <a:cs typeface="Arial"/>
              </a:rPr>
              <a:t>is </a:t>
            </a:r>
            <a:r>
              <a:rPr sz="2300" spc="-10" dirty="0">
                <a:latin typeface="Arial"/>
                <a:cs typeface="Arial"/>
              </a:rPr>
              <a:t>air </a:t>
            </a:r>
            <a:r>
              <a:rPr sz="2300" spc="-5" dirty="0">
                <a:latin typeface="Arial"/>
                <a:cs typeface="Arial"/>
              </a:rPr>
              <a:t>dried (crusted) for </a:t>
            </a:r>
            <a:r>
              <a:rPr sz="2300" spc="-10" dirty="0">
                <a:latin typeface="Arial"/>
                <a:cs typeface="Arial"/>
              </a:rPr>
              <a:t>several weeks,  </a:t>
            </a:r>
            <a:r>
              <a:rPr sz="2300" spc="-15" dirty="0">
                <a:latin typeface="Arial"/>
                <a:cs typeface="Arial"/>
              </a:rPr>
              <a:t>which </a:t>
            </a:r>
            <a:r>
              <a:rPr sz="2300" spc="-20" dirty="0">
                <a:latin typeface="Arial"/>
                <a:cs typeface="Arial"/>
              </a:rPr>
              <a:t>allows </a:t>
            </a:r>
            <a:r>
              <a:rPr sz="2300" spc="-5" dirty="0">
                <a:latin typeface="Arial"/>
                <a:cs typeface="Arial"/>
              </a:rPr>
              <a:t>it </a:t>
            </a:r>
            <a:r>
              <a:rPr sz="2300" dirty="0">
                <a:latin typeface="Arial"/>
                <a:cs typeface="Arial"/>
              </a:rPr>
              <a:t>to</a:t>
            </a:r>
            <a:r>
              <a:rPr sz="2300" spc="155" dirty="0">
                <a:latin typeface="Arial"/>
                <a:cs typeface="Arial"/>
              </a:rPr>
              <a:t> </a:t>
            </a:r>
            <a:r>
              <a:rPr sz="2300" spc="-10" dirty="0">
                <a:latin typeface="Arial"/>
                <a:cs typeface="Arial"/>
              </a:rPr>
              <a:t>stabilize.</a:t>
            </a:r>
            <a:endParaRPr sz="2300">
              <a:latin typeface="Arial"/>
              <a:cs typeface="Arial"/>
            </a:endParaRPr>
          </a:p>
          <a:p>
            <a:pPr marL="356870" marR="10160" indent="-344805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25" dirty="0">
                <a:latin typeface="Arial"/>
                <a:cs typeface="Arial"/>
              </a:rPr>
              <a:t>However, </a:t>
            </a:r>
            <a:r>
              <a:rPr sz="2300" spc="-10" dirty="0">
                <a:latin typeface="Arial"/>
                <a:cs typeface="Arial"/>
              </a:rPr>
              <a:t>exposure </a:t>
            </a:r>
            <a:r>
              <a:rPr sz="2300" spc="-5" dirty="0">
                <a:latin typeface="Arial"/>
                <a:cs typeface="Arial"/>
              </a:rPr>
              <a:t>and </a:t>
            </a:r>
            <a:r>
              <a:rPr sz="2300" spc="-10" dirty="0">
                <a:latin typeface="Arial"/>
                <a:cs typeface="Arial"/>
              </a:rPr>
              <a:t>aging </a:t>
            </a:r>
            <a:r>
              <a:rPr sz="2300" spc="5" dirty="0">
                <a:latin typeface="Arial"/>
                <a:cs typeface="Arial"/>
              </a:rPr>
              <a:t>may </a:t>
            </a:r>
            <a:r>
              <a:rPr sz="2300" spc="-5" dirty="0">
                <a:latin typeface="Arial"/>
                <a:cs typeface="Arial"/>
              </a:rPr>
              <a:t>cause </a:t>
            </a:r>
            <a:r>
              <a:rPr sz="2300" spc="-10" dirty="0">
                <a:latin typeface="Arial"/>
                <a:cs typeface="Arial"/>
              </a:rPr>
              <a:t>slight yellowing  over </a:t>
            </a:r>
            <a:r>
              <a:rPr sz="2300" dirty="0">
                <a:latin typeface="Arial"/>
                <a:cs typeface="Arial"/>
              </a:rPr>
              <a:t>time </a:t>
            </a:r>
            <a:r>
              <a:rPr sz="2300" spc="-10" dirty="0">
                <a:latin typeface="Arial"/>
                <a:cs typeface="Arial"/>
              </a:rPr>
              <a:t>and, </a:t>
            </a:r>
            <a:r>
              <a:rPr sz="2300" spc="-20" dirty="0">
                <a:latin typeface="Arial"/>
                <a:cs typeface="Arial"/>
              </a:rPr>
              <a:t>if </a:t>
            </a:r>
            <a:r>
              <a:rPr sz="2300" spc="-5" dirty="0">
                <a:latin typeface="Arial"/>
                <a:cs typeface="Arial"/>
              </a:rPr>
              <a:t>it </a:t>
            </a:r>
            <a:r>
              <a:rPr sz="2300" spc="-10" dirty="0">
                <a:latin typeface="Arial"/>
                <a:cs typeface="Arial"/>
              </a:rPr>
              <a:t>remains </a:t>
            </a:r>
            <a:r>
              <a:rPr sz="2300" spc="-5" dirty="0">
                <a:latin typeface="Arial"/>
                <a:cs typeface="Arial"/>
              </a:rPr>
              <a:t>in </a:t>
            </a:r>
            <a:r>
              <a:rPr sz="2300" dirty="0">
                <a:latin typeface="Arial"/>
                <a:cs typeface="Arial"/>
              </a:rPr>
              <a:t>a </a:t>
            </a:r>
            <a:r>
              <a:rPr sz="2300" spc="-15" dirty="0">
                <a:latin typeface="Arial"/>
                <a:cs typeface="Arial"/>
              </a:rPr>
              <a:t>wet </a:t>
            </a:r>
            <a:r>
              <a:rPr sz="2300" spc="-10" dirty="0">
                <a:latin typeface="Arial"/>
                <a:cs typeface="Arial"/>
              </a:rPr>
              <a:t>condition, tawed leather  </a:t>
            </a:r>
            <a:r>
              <a:rPr sz="2300" spc="-20" dirty="0">
                <a:latin typeface="Arial"/>
                <a:cs typeface="Arial"/>
              </a:rPr>
              <a:t>will </a:t>
            </a:r>
            <a:r>
              <a:rPr sz="2300" spc="-5" dirty="0">
                <a:latin typeface="Arial"/>
                <a:cs typeface="Arial"/>
              </a:rPr>
              <a:t>suffer </a:t>
            </a:r>
            <a:r>
              <a:rPr sz="2300" spc="5" dirty="0">
                <a:latin typeface="Arial"/>
                <a:cs typeface="Arial"/>
              </a:rPr>
              <a:t>from</a:t>
            </a:r>
            <a:r>
              <a:rPr sz="2300" spc="-10" dirty="0">
                <a:latin typeface="Arial"/>
                <a:cs typeface="Arial"/>
              </a:rPr>
              <a:t> </a:t>
            </a:r>
            <a:r>
              <a:rPr sz="2300" spc="-40" dirty="0">
                <a:latin typeface="Arial"/>
                <a:cs typeface="Arial"/>
              </a:rPr>
              <a:t>decay.</a:t>
            </a:r>
            <a:endParaRPr sz="2300">
              <a:latin typeface="Arial"/>
              <a:cs typeface="Arial"/>
            </a:endParaRPr>
          </a:p>
          <a:p>
            <a:pPr marL="356870" indent="-344805" algn="just">
              <a:lnSpc>
                <a:spcPct val="100000"/>
              </a:lnSpc>
              <a:spcBef>
                <a:spcPts val="55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300" spc="-50" dirty="0">
                <a:latin typeface="Arial"/>
                <a:cs typeface="Arial"/>
              </a:rPr>
              <a:t>Tawing </a:t>
            </a:r>
            <a:r>
              <a:rPr sz="2300" spc="-5" dirty="0">
                <a:latin typeface="Arial"/>
                <a:cs typeface="Arial"/>
              </a:rPr>
              <a:t>is traditionally used on pigskins and goatskins</a:t>
            </a:r>
            <a:r>
              <a:rPr sz="2300" spc="180" dirty="0">
                <a:latin typeface="Arial"/>
                <a:cs typeface="Arial"/>
              </a:rPr>
              <a:t> </a:t>
            </a:r>
            <a:r>
              <a:rPr sz="2300" spc="5" dirty="0">
                <a:latin typeface="Arial"/>
                <a:cs typeface="Arial"/>
              </a:rPr>
              <a:t>to</a:t>
            </a:r>
            <a:endParaRPr sz="2300">
              <a:latin typeface="Arial"/>
              <a:cs typeface="Arial"/>
            </a:endParaRPr>
          </a:p>
          <a:p>
            <a:pPr marL="356870" algn="just">
              <a:lnSpc>
                <a:spcPct val="100000"/>
              </a:lnSpc>
              <a:spcBef>
                <a:spcPts val="5"/>
              </a:spcBef>
            </a:pPr>
            <a:r>
              <a:rPr sz="2300" spc="-5" dirty="0">
                <a:latin typeface="Arial"/>
                <a:cs typeface="Arial"/>
              </a:rPr>
              <a:t>create </a:t>
            </a:r>
            <a:r>
              <a:rPr sz="2300" dirty="0">
                <a:latin typeface="Arial"/>
                <a:cs typeface="Arial"/>
              </a:rPr>
              <a:t>the </a:t>
            </a:r>
            <a:r>
              <a:rPr sz="2300" spc="-10" dirty="0">
                <a:latin typeface="Arial"/>
                <a:cs typeface="Arial"/>
              </a:rPr>
              <a:t>whitest</a:t>
            </a:r>
            <a:r>
              <a:rPr sz="2300" spc="10" dirty="0">
                <a:latin typeface="Arial"/>
                <a:cs typeface="Arial"/>
              </a:rPr>
              <a:t> </a:t>
            </a:r>
            <a:r>
              <a:rPr sz="2300" spc="-5" dirty="0">
                <a:latin typeface="Arial"/>
                <a:cs typeface="Arial"/>
              </a:rPr>
              <a:t>colors</a:t>
            </a:r>
            <a:endParaRPr sz="2300">
              <a:latin typeface="Arial"/>
              <a:cs typeface="Arial"/>
            </a:endParaRPr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2743200" y="457200"/>
            <a:ext cx="3352800" cy="533400"/>
          </a:xfrm>
          <a:prstGeom prst="rect">
            <a:avLst/>
          </a:prstGeom>
          <a:solidFill>
            <a:srgbClr val="FFFF00"/>
          </a:solidFill>
        </p:spPr>
        <p:txBody>
          <a:bodyPr vert="horz" wrap="square" lIns="0" tIns="41910" rIns="0" bIns="0" rtlCol="0">
            <a:spAutoFit/>
          </a:bodyPr>
          <a:lstStyle/>
          <a:p>
            <a:pPr marL="1074420">
              <a:lnSpc>
                <a:spcPct val="100000"/>
              </a:lnSpc>
              <a:spcBef>
                <a:spcPts val="330"/>
              </a:spcBef>
            </a:pPr>
            <a:r>
              <a:rPr sz="2800" spc="-25" dirty="0">
                <a:solidFill>
                  <a:srgbClr val="006FC0"/>
                </a:solidFill>
              </a:rPr>
              <a:t>Tawing</a:t>
            </a:r>
            <a:endParaRPr sz="2800"/>
          </a:p>
        </p:txBody>
      </p:sp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6244" y="759028"/>
            <a:ext cx="4265930" cy="977265"/>
          </a:xfrm>
          <a:prstGeom prst="rect">
            <a:avLst/>
          </a:prstGeom>
        </p:spPr>
        <p:txBody>
          <a:bodyPr vert="horz" wrap="square" lIns="0" tIns="85725" rIns="0" bIns="0" rtlCol="0">
            <a:spAutoFit/>
          </a:bodyPr>
          <a:lstStyle/>
          <a:p>
            <a:pPr marL="356870" marR="5080" indent="-344805" algn="just">
              <a:lnSpc>
                <a:spcPct val="80000"/>
              </a:lnSpc>
              <a:spcBef>
                <a:spcPts val="675"/>
              </a:spcBef>
            </a:pPr>
            <a:r>
              <a:rPr sz="2400" b="1" spc="-5" dirty="0">
                <a:solidFill>
                  <a:srgbClr val="006FC0"/>
                </a:solidFill>
                <a:latin typeface="Arial"/>
                <a:cs typeface="Arial"/>
              </a:rPr>
              <a:t>Splitting: </a:t>
            </a:r>
            <a:r>
              <a:rPr sz="2400" dirty="0">
                <a:latin typeface="Arial"/>
                <a:cs typeface="Arial"/>
              </a:rPr>
              <a:t>In </a:t>
            </a:r>
            <a:r>
              <a:rPr sz="2400" spc="-5" dirty="0">
                <a:latin typeface="Arial"/>
                <a:cs typeface="Arial"/>
              </a:rPr>
              <a:t>order </a:t>
            </a:r>
            <a:r>
              <a:rPr sz="2400" spc="-10" dirty="0">
                <a:latin typeface="Arial"/>
                <a:cs typeface="Arial"/>
              </a:rPr>
              <a:t>to </a:t>
            </a:r>
            <a:r>
              <a:rPr sz="2400" spc="-5" dirty="0">
                <a:latin typeface="Arial"/>
                <a:cs typeface="Arial"/>
              </a:rPr>
              <a:t>achieve  </a:t>
            </a:r>
            <a:r>
              <a:rPr sz="2400" dirty="0">
                <a:latin typeface="Arial"/>
                <a:cs typeface="Arial"/>
              </a:rPr>
              <a:t>an </a:t>
            </a:r>
            <a:r>
              <a:rPr sz="2400" spc="-5" dirty="0">
                <a:latin typeface="Arial"/>
                <a:cs typeface="Arial"/>
              </a:rPr>
              <a:t>even </a:t>
            </a:r>
            <a:r>
              <a:rPr sz="2400" dirty="0">
                <a:latin typeface="Arial"/>
                <a:cs typeface="Arial"/>
              </a:rPr>
              <a:t>specified </a:t>
            </a:r>
            <a:r>
              <a:rPr sz="2400" spc="-5" dirty="0">
                <a:latin typeface="Arial"/>
                <a:cs typeface="Arial"/>
              </a:rPr>
              <a:t>thickness  </a:t>
            </a:r>
            <a:r>
              <a:rPr sz="2400" dirty="0">
                <a:latin typeface="Arial"/>
                <a:cs typeface="Arial"/>
              </a:rPr>
              <a:t>the leather </a:t>
            </a:r>
            <a:r>
              <a:rPr sz="2400" spc="-5" dirty="0">
                <a:latin typeface="Arial"/>
                <a:cs typeface="Arial"/>
              </a:rPr>
              <a:t>is reduced</a:t>
            </a:r>
            <a:r>
              <a:rPr sz="2400" spc="335" dirty="0">
                <a:latin typeface="Arial"/>
                <a:cs typeface="Arial"/>
              </a:rPr>
              <a:t> </a:t>
            </a:r>
            <a:r>
              <a:rPr sz="2400" spc="-10" dirty="0">
                <a:latin typeface="Arial"/>
                <a:cs typeface="Arial"/>
              </a:rPr>
              <a:t>in</a:t>
            </a:r>
            <a:endParaRPr sz="2400">
              <a:latin typeface="Arial"/>
              <a:cs typeface="Arial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2725292" y="1637233"/>
            <a:ext cx="2075814" cy="3917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908685" algn="l"/>
              </a:tabLst>
            </a:pPr>
            <a:r>
              <a:rPr sz="2400" spc="15" dirty="0">
                <a:latin typeface="Arial"/>
                <a:cs typeface="Arial"/>
              </a:rPr>
              <a:t>T</a:t>
            </a:r>
            <a:r>
              <a:rPr sz="2400" spc="-20" dirty="0">
                <a:latin typeface="Arial"/>
                <a:cs typeface="Arial"/>
              </a:rPr>
              <a:t>h</a:t>
            </a:r>
            <a:r>
              <a:rPr sz="2400" dirty="0">
                <a:latin typeface="Arial"/>
                <a:cs typeface="Arial"/>
              </a:rPr>
              <a:t>e	</a:t>
            </a:r>
            <a:r>
              <a:rPr sz="2400" spc="-10" dirty="0">
                <a:latin typeface="Arial"/>
                <a:cs typeface="Arial"/>
              </a:rPr>
              <a:t>r</a:t>
            </a:r>
            <a:r>
              <a:rPr sz="2400" dirty="0">
                <a:latin typeface="Arial"/>
                <a:cs typeface="Arial"/>
              </a:rPr>
              <a:t>esulti</a:t>
            </a:r>
            <a:r>
              <a:rPr sz="2400" spc="5" dirty="0">
                <a:latin typeface="Arial"/>
                <a:cs typeface="Arial"/>
              </a:rPr>
              <a:t>n</a:t>
            </a:r>
            <a:r>
              <a:rPr sz="2400" dirty="0">
                <a:latin typeface="Arial"/>
                <a:cs typeface="Arial"/>
              </a:rPr>
              <a:t>g</a:t>
            </a:r>
            <a:endParaRPr sz="2400">
              <a:latin typeface="Arial"/>
              <a:cs typeface="Arial"/>
            </a:endParaRPr>
          </a:p>
        </p:txBody>
      </p:sp>
      <p:sp>
        <p:nvSpPr>
          <p:cNvPr id="4" name="object 4"/>
          <p:cNvSpPr txBox="1"/>
          <p:nvPr/>
        </p:nvSpPr>
        <p:spPr>
          <a:xfrm>
            <a:off x="2758820" y="1930146"/>
            <a:ext cx="2040889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798830" algn="l"/>
                <a:tab pos="1692275" algn="l"/>
              </a:tabLst>
            </a:pPr>
            <a:r>
              <a:rPr sz="2400" spc="-5" dirty="0">
                <a:latin typeface="Arial"/>
                <a:cs typeface="Arial"/>
              </a:rPr>
              <a:t>c</a:t>
            </a:r>
            <a:r>
              <a:rPr sz="2400" spc="-20" dirty="0">
                <a:latin typeface="Arial"/>
                <a:cs typeface="Arial"/>
              </a:rPr>
              <a:t>a</a:t>
            </a:r>
            <a:r>
              <a:rPr sz="2400" spc="-5" dirty="0">
                <a:latin typeface="Arial"/>
                <a:cs typeface="Arial"/>
              </a:rPr>
              <a:t>n</a:t>
            </a:r>
            <a:r>
              <a:rPr sz="2400" dirty="0">
                <a:latin typeface="Arial"/>
                <a:cs typeface="Arial"/>
              </a:rPr>
              <a:t>	t</a:t>
            </a:r>
            <a:r>
              <a:rPr sz="2400" spc="10" dirty="0">
                <a:latin typeface="Arial"/>
                <a:cs typeface="Arial"/>
              </a:rPr>
              <a:t>h</a:t>
            </a:r>
            <a:r>
              <a:rPr sz="2400" spc="-20" dirty="0">
                <a:latin typeface="Arial"/>
                <a:cs typeface="Arial"/>
              </a:rPr>
              <a:t>a</a:t>
            </a:r>
            <a:r>
              <a:rPr sz="2400" spc="-5" dirty="0">
                <a:latin typeface="Arial"/>
                <a:cs typeface="Arial"/>
              </a:rPr>
              <a:t>n</a:t>
            </a:r>
            <a:r>
              <a:rPr sz="2400" dirty="0">
                <a:latin typeface="Arial"/>
                <a:cs typeface="Arial"/>
              </a:rPr>
              <a:t>	</a:t>
            </a:r>
            <a:r>
              <a:rPr sz="2400" spc="-20" dirty="0">
                <a:latin typeface="Arial"/>
                <a:cs typeface="Arial"/>
              </a:rPr>
              <a:t>be</a:t>
            </a:r>
            <a:endParaRPr sz="2400">
              <a:latin typeface="Arial"/>
              <a:cs typeface="Arial"/>
            </a:endParaRPr>
          </a:p>
        </p:txBody>
      </p:sp>
      <p:sp>
        <p:nvSpPr>
          <p:cNvPr id="5" name="object 5"/>
          <p:cNvSpPr txBox="1"/>
          <p:nvPr/>
        </p:nvSpPr>
        <p:spPr>
          <a:xfrm>
            <a:off x="2929508" y="2222703"/>
            <a:ext cx="909319" cy="3917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dirty="0">
                <a:latin typeface="Arial"/>
                <a:cs typeface="Arial"/>
              </a:rPr>
              <a:t>f</a:t>
            </a:r>
            <a:r>
              <a:rPr sz="2400" spc="5" dirty="0">
                <a:latin typeface="Arial"/>
                <a:cs typeface="Arial"/>
              </a:rPr>
              <a:t>u</a:t>
            </a:r>
            <a:r>
              <a:rPr sz="2400" spc="-10" dirty="0">
                <a:latin typeface="Arial"/>
                <a:cs typeface="Arial"/>
              </a:rPr>
              <a:t>r</a:t>
            </a:r>
            <a:r>
              <a:rPr sz="2400" dirty="0">
                <a:latin typeface="Arial"/>
                <a:cs typeface="Arial"/>
              </a:rPr>
              <a:t>t</a:t>
            </a:r>
            <a:r>
              <a:rPr sz="2400" spc="5" dirty="0">
                <a:latin typeface="Arial"/>
                <a:cs typeface="Arial"/>
              </a:rPr>
              <a:t>h</a:t>
            </a:r>
            <a:r>
              <a:rPr sz="2400" dirty="0">
                <a:latin typeface="Arial"/>
                <a:cs typeface="Arial"/>
              </a:rPr>
              <a:t>er</a:t>
            </a:r>
            <a:endParaRPr sz="2400">
              <a:latin typeface="Arial"/>
              <a:cs typeface="Arial"/>
            </a:endParaRPr>
          </a:p>
        </p:txBody>
      </p:sp>
      <p:sp>
        <p:nvSpPr>
          <p:cNvPr id="6" name="object 6"/>
          <p:cNvSpPr txBox="1"/>
          <p:nvPr/>
        </p:nvSpPr>
        <p:spPr>
          <a:xfrm>
            <a:off x="4454144" y="2222703"/>
            <a:ext cx="349885" cy="3917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spc="5" dirty="0">
                <a:latin typeface="Arial"/>
                <a:cs typeface="Arial"/>
              </a:rPr>
              <a:t>as</a:t>
            </a:r>
            <a:endParaRPr sz="2400">
              <a:latin typeface="Arial"/>
              <a:cs typeface="Arial"/>
            </a:endParaRPr>
          </a:p>
        </p:txBody>
      </p:sp>
      <p:sp>
        <p:nvSpPr>
          <p:cNvPr id="7" name="object 7"/>
          <p:cNvSpPr txBox="1"/>
          <p:nvPr/>
        </p:nvSpPr>
        <p:spPr>
          <a:xfrm>
            <a:off x="880668" y="1637233"/>
            <a:ext cx="1604645" cy="1270000"/>
          </a:xfrm>
          <a:prstGeom prst="rect">
            <a:avLst/>
          </a:prstGeom>
        </p:spPr>
        <p:txBody>
          <a:bodyPr vert="horz" wrap="square" lIns="0" tIns="85725" rIns="0" bIns="0" rtlCol="0">
            <a:spAutoFit/>
          </a:bodyPr>
          <a:lstStyle/>
          <a:p>
            <a:pPr marL="12700" marR="5080">
              <a:lnSpc>
                <a:spcPct val="80000"/>
              </a:lnSpc>
              <a:spcBef>
                <a:spcPts val="675"/>
              </a:spcBef>
            </a:pPr>
            <a:r>
              <a:rPr sz="2400" dirty="0">
                <a:latin typeface="Arial"/>
                <a:cs typeface="Arial"/>
              </a:rPr>
              <a:t>substance.  </a:t>
            </a:r>
            <a:r>
              <a:rPr sz="2400" spc="-5" dirty="0">
                <a:latin typeface="Arial"/>
                <a:cs typeface="Arial"/>
              </a:rPr>
              <a:t>s</a:t>
            </a:r>
            <a:r>
              <a:rPr sz="2400" dirty="0">
                <a:latin typeface="Arial"/>
                <a:cs typeface="Arial"/>
              </a:rPr>
              <a:t>p</a:t>
            </a:r>
            <a:r>
              <a:rPr sz="2400" spc="-5" dirty="0">
                <a:latin typeface="Arial"/>
                <a:cs typeface="Arial"/>
              </a:rPr>
              <a:t>l</a:t>
            </a:r>
            <a:r>
              <a:rPr sz="2400" spc="-15" dirty="0">
                <a:latin typeface="Arial"/>
                <a:cs typeface="Arial"/>
              </a:rPr>
              <a:t>i</a:t>
            </a:r>
            <a:r>
              <a:rPr sz="2400" spc="5" dirty="0">
                <a:latin typeface="Arial"/>
                <a:cs typeface="Arial"/>
              </a:rPr>
              <a:t>t</a:t>
            </a:r>
            <a:r>
              <a:rPr sz="2400" spc="-10" dirty="0">
                <a:latin typeface="Arial"/>
                <a:cs typeface="Arial"/>
              </a:rPr>
              <a:t>-</a:t>
            </a:r>
            <a:r>
              <a:rPr sz="2400" spc="-5" dirty="0">
                <a:latin typeface="Arial"/>
                <a:cs typeface="Arial"/>
              </a:rPr>
              <a:t>le</a:t>
            </a:r>
            <a:r>
              <a:rPr sz="2400" spc="5" dirty="0">
                <a:latin typeface="Arial"/>
                <a:cs typeface="Arial"/>
              </a:rPr>
              <a:t>a</a:t>
            </a:r>
            <a:r>
              <a:rPr sz="2400" dirty="0">
                <a:latin typeface="Arial"/>
                <a:cs typeface="Arial"/>
              </a:rPr>
              <a:t>t</a:t>
            </a:r>
            <a:r>
              <a:rPr sz="2400" spc="10" dirty="0">
                <a:latin typeface="Arial"/>
                <a:cs typeface="Arial"/>
              </a:rPr>
              <a:t>h</a:t>
            </a:r>
            <a:r>
              <a:rPr sz="2400" dirty="0">
                <a:latin typeface="Arial"/>
                <a:cs typeface="Arial"/>
              </a:rPr>
              <a:t>er  processed  </a:t>
            </a:r>
            <a:r>
              <a:rPr sz="2400" b="1" dirty="0">
                <a:solidFill>
                  <a:srgbClr val="C00000"/>
                </a:solidFill>
                <a:latin typeface="Arial"/>
                <a:cs typeface="Arial"/>
              </a:rPr>
              <a:t>suede</a:t>
            </a:r>
            <a:r>
              <a:rPr sz="2400" dirty="0">
                <a:latin typeface="Arial"/>
                <a:cs typeface="Arial"/>
              </a:rPr>
              <a:t>.</a:t>
            </a:r>
            <a:endParaRPr sz="2400">
              <a:latin typeface="Arial"/>
              <a:cs typeface="Arial"/>
            </a:endParaRPr>
          </a:p>
        </p:txBody>
      </p:sp>
      <p:sp>
        <p:nvSpPr>
          <p:cNvPr id="8" name="object 8"/>
          <p:cNvSpPr txBox="1"/>
          <p:nvPr/>
        </p:nvSpPr>
        <p:spPr>
          <a:xfrm>
            <a:off x="536244" y="3247390"/>
            <a:ext cx="4348480" cy="2879725"/>
          </a:xfrm>
          <a:prstGeom prst="rect">
            <a:avLst/>
          </a:prstGeom>
        </p:spPr>
        <p:txBody>
          <a:bodyPr vert="horz" wrap="square" lIns="0" tIns="85725" rIns="0" bIns="0" rtlCol="0">
            <a:spAutoFit/>
          </a:bodyPr>
          <a:lstStyle/>
          <a:p>
            <a:pPr marL="356870" marR="5080" indent="-344805" algn="just">
              <a:lnSpc>
                <a:spcPct val="80000"/>
              </a:lnSpc>
              <a:spcBef>
                <a:spcPts val="675"/>
              </a:spcBef>
            </a:pPr>
            <a:r>
              <a:rPr sz="2400" b="1" spc="-5" dirty="0">
                <a:solidFill>
                  <a:srgbClr val="006FC0"/>
                </a:solidFill>
                <a:latin typeface="Arial"/>
                <a:cs typeface="Arial"/>
              </a:rPr>
              <a:t>Skiving: </a:t>
            </a:r>
            <a:r>
              <a:rPr sz="2400" spc="5" dirty="0">
                <a:latin typeface="Arial"/>
                <a:cs typeface="Arial"/>
              </a:rPr>
              <a:t>The </a:t>
            </a:r>
            <a:r>
              <a:rPr sz="2400" spc="-5" dirty="0">
                <a:latin typeface="Arial"/>
                <a:cs typeface="Arial"/>
              </a:rPr>
              <a:t>grain </a:t>
            </a:r>
            <a:r>
              <a:rPr sz="2400" spc="5" dirty="0">
                <a:latin typeface="Arial"/>
                <a:cs typeface="Arial"/>
              </a:rPr>
              <a:t>leather </a:t>
            </a:r>
            <a:r>
              <a:rPr sz="2400" spc="-10" dirty="0">
                <a:latin typeface="Arial"/>
                <a:cs typeface="Arial"/>
              </a:rPr>
              <a:t>is  </a:t>
            </a:r>
            <a:r>
              <a:rPr sz="2400" spc="-5" dirty="0">
                <a:latin typeface="Arial"/>
                <a:cs typeface="Arial"/>
              </a:rPr>
              <a:t>brought </a:t>
            </a:r>
            <a:r>
              <a:rPr sz="2400" dirty="0">
                <a:latin typeface="Arial"/>
                <a:cs typeface="Arial"/>
              </a:rPr>
              <a:t>to an </a:t>
            </a:r>
            <a:r>
              <a:rPr sz="2400" spc="-5" dirty="0">
                <a:latin typeface="Arial"/>
                <a:cs typeface="Arial"/>
              </a:rPr>
              <a:t>even  </a:t>
            </a:r>
            <a:r>
              <a:rPr sz="2400" dirty="0">
                <a:latin typeface="Arial"/>
                <a:cs typeface="Arial"/>
              </a:rPr>
              <a:t>thickness. </a:t>
            </a:r>
            <a:r>
              <a:rPr sz="2400" spc="-5" dirty="0">
                <a:latin typeface="Arial"/>
                <a:cs typeface="Arial"/>
              </a:rPr>
              <a:t>Irregularities are  removed </a:t>
            </a:r>
            <a:r>
              <a:rPr sz="2400" dirty="0">
                <a:latin typeface="Arial"/>
                <a:cs typeface="Arial"/>
              </a:rPr>
              <a:t>from the </a:t>
            </a:r>
            <a:r>
              <a:rPr sz="2400" spc="-5" dirty="0">
                <a:latin typeface="Arial"/>
                <a:cs typeface="Arial"/>
              </a:rPr>
              <a:t>reverse  </a:t>
            </a:r>
            <a:r>
              <a:rPr sz="2400" dirty="0">
                <a:latin typeface="Arial"/>
                <a:cs typeface="Arial"/>
              </a:rPr>
              <a:t>side and </a:t>
            </a:r>
            <a:r>
              <a:rPr sz="2400" spc="-5" dirty="0">
                <a:latin typeface="Arial"/>
                <a:cs typeface="Arial"/>
              </a:rPr>
              <a:t>the leather </a:t>
            </a:r>
            <a:r>
              <a:rPr sz="2400" spc="-10" dirty="0">
                <a:latin typeface="Arial"/>
                <a:cs typeface="Arial"/>
              </a:rPr>
              <a:t>is  </a:t>
            </a:r>
            <a:r>
              <a:rPr sz="2400" dirty="0">
                <a:latin typeface="Arial"/>
                <a:cs typeface="Arial"/>
              </a:rPr>
              <a:t>separated </a:t>
            </a:r>
            <a:r>
              <a:rPr sz="2400" spc="-5" dirty="0">
                <a:latin typeface="Arial"/>
                <a:cs typeface="Arial"/>
              </a:rPr>
              <a:t>into</a:t>
            </a:r>
            <a:r>
              <a:rPr sz="2400" spc="330" dirty="0">
                <a:latin typeface="Arial"/>
                <a:cs typeface="Arial"/>
              </a:rPr>
              <a:t> </a:t>
            </a:r>
            <a:r>
              <a:rPr sz="2400" spc="-5" dirty="0">
                <a:latin typeface="Arial"/>
                <a:cs typeface="Arial"/>
              </a:rPr>
              <a:t>color-batches.</a:t>
            </a:r>
            <a:endParaRPr sz="24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50"/>
              </a:spcBef>
            </a:pPr>
            <a:endParaRPr sz="2950">
              <a:latin typeface="Arial"/>
              <a:cs typeface="Arial"/>
            </a:endParaRPr>
          </a:p>
          <a:p>
            <a:pPr marL="356870" marR="88900" indent="-344805" algn="just">
              <a:lnSpc>
                <a:spcPts val="2300"/>
              </a:lnSpc>
            </a:pPr>
            <a:r>
              <a:rPr sz="2400" b="1" spc="-5" dirty="0">
                <a:solidFill>
                  <a:srgbClr val="00AF50"/>
                </a:solidFill>
                <a:latin typeface="Arial"/>
                <a:cs typeface="Arial"/>
              </a:rPr>
              <a:t>Sorting: </a:t>
            </a:r>
            <a:r>
              <a:rPr sz="2400" spc="5" dirty="0">
                <a:latin typeface="Arial"/>
                <a:cs typeface="Arial"/>
              </a:rPr>
              <a:t>The </a:t>
            </a:r>
            <a:r>
              <a:rPr sz="2400" dirty="0">
                <a:latin typeface="Arial"/>
                <a:cs typeface="Arial"/>
              </a:rPr>
              <a:t>leather </a:t>
            </a:r>
            <a:r>
              <a:rPr sz="2400" spc="-20" dirty="0">
                <a:latin typeface="Arial"/>
                <a:cs typeface="Arial"/>
              </a:rPr>
              <a:t>is </a:t>
            </a:r>
            <a:r>
              <a:rPr sz="2400" dirty="0">
                <a:latin typeface="Arial"/>
                <a:cs typeface="Arial"/>
              </a:rPr>
              <a:t>sorted  into </a:t>
            </a:r>
            <a:r>
              <a:rPr sz="2400" spc="-5" dirty="0">
                <a:latin typeface="Arial"/>
                <a:cs typeface="Arial"/>
              </a:rPr>
              <a:t>various quality</a:t>
            </a:r>
            <a:r>
              <a:rPr sz="2400" spc="30" dirty="0">
                <a:latin typeface="Arial"/>
                <a:cs typeface="Arial"/>
              </a:rPr>
              <a:t> </a:t>
            </a:r>
            <a:r>
              <a:rPr sz="2400" spc="-5" dirty="0">
                <a:latin typeface="Arial"/>
                <a:cs typeface="Arial"/>
              </a:rPr>
              <a:t>grades.</a:t>
            </a:r>
            <a:endParaRPr sz="2400">
              <a:latin typeface="Arial"/>
              <a:cs typeface="Arial"/>
            </a:endParaRPr>
          </a:p>
        </p:txBody>
      </p:sp>
      <p:pic>
        <p:nvPicPr>
          <p:cNvPr id="9" name="object 9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5029200" y="5029200"/>
            <a:ext cx="2133600" cy="1323975"/>
          </a:xfrm>
          <a:prstGeom prst="rect">
            <a:avLst/>
          </a:prstGeom>
        </p:spPr>
      </p:pic>
      <p:pic>
        <p:nvPicPr>
          <p:cNvPr id="10" name="object 10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7467600" y="5029200"/>
            <a:ext cx="1473200" cy="1219200"/>
          </a:xfrm>
          <a:prstGeom prst="rect">
            <a:avLst/>
          </a:prstGeom>
        </p:spPr>
      </p:pic>
      <p:pic>
        <p:nvPicPr>
          <p:cNvPr id="11" name="object 11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4953000" y="3200400"/>
            <a:ext cx="2209800" cy="1295400"/>
          </a:xfrm>
          <a:prstGeom prst="rect">
            <a:avLst/>
          </a:prstGeom>
        </p:spPr>
      </p:pic>
      <p:pic>
        <p:nvPicPr>
          <p:cNvPr id="12" name="object 12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7239000" y="2971800"/>
            <a:ext cx="1657350" cy="1295400"/>
          </a:xfrm>
          <a:prstGeom prst="rect">
            <a:avLst/>
          </a:prstGeom>
        </p:spPr>
      </p:pic>
      <p:pic>
        <p:nvPicPr>
          <p:cNvPr id="13" name="object 13"/>
          <p:cNvPicPr/>
          <p:nvPr/>
        </p:nvPicPr>
        <p:blipFill>
          <a:blip r:embed="rId6" cstate="print"/>
          <a:stretch>
            <a:fillRect/>
          </a:stretch>
        </p:blipFill>
        <p:spPr>
          <a:xfrm>
            <a:off x="4945126" y="914400"/>
            <a:ext cx="1989074" cy="1371600"/>
          </a:xfrm>
          <a:prstGeom prst="rect">
            <a:avLst/>
          </a:prstGeom>
        </p:spPr>
      </p:pic>
      <p:pic>
        <p:nvPicPr>
          <p:cNvPr id="14" name="object 14"/>
          <p:cNvPicPr/>
          <p:nvPr/>
        </p:nvPicPr>
        <p:blipFill>
          <a:blip r:embed="rId7" cstate="print"/>
          <a:stretch>
            <a:fillRect/>
          </a:stretch>
        </p:blipFill>
        <p:spPr>
          <a:xfrm>
            <a:off x="7086600" y="669925"/>
            <a:ext cx="1828800" cy="1387475"/>
          </a:xfrm>
          <a:prstGeom prst="rect">
            <a:avLst/>
          </a:prstGeom>
        </p:spPr>
      </p:pic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6244" y="453897"/>
            <a:ext cx="1852930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b="1" spc="-5" dirty="0">
                <a:solidFill>
                  <a:srgbClr val="E36C09"/>
                </a:solidFill>
                <a:latin typeface="Arial"/>
                <a:cs typeface="Arial"/>
              </a:rPr>
              <a:t>Neutralizing,</a:t>
            </a:r>
            <a:endParaRPr sz="2400">
              <a:latin typeface="Arial"/>
              <a:cs typeface="Arial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3097148" y="453897"/>
            <a:ext cx="1040130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b="1" spc="10" dirty="0">
                <a:solidFill>
                  <a:srgbClr val="E36C09"/>
                </a:solidFill>
                <a:latin typeface="Arial"/>
                <a:cs typeface="Arial"/>
              </a:rPr>
              <a:t>D</a:t>
            </a:r>
            <a:r>
              <a:rPr sz="2400" b="1" spc="-70" dirty="0">
                <a:solidFill>
                  <a:srgbClr val="E36C09"/>
                </a:solidFill>
                <a:latin typeface="Arial"/>
                <a:cs typeface="Arial"/>
              </a:rPr>
              <a:t>y</a:t>
            </a:r>
            <a:r>
              <a:rPr sz="2400" b="1" spc="25" dirty="0">
                <a:solidFill>
                  <a:srgbClr val="E36C09"/>
                </a:solidFill>
                <a:latin typeface="Arial"/>
                <a:cs typeface="Arial"/>
              </a:rPr>
              <a:t>e</a:t>
            </a:r>
            <a:r>
              <a:rPr sz="2400" b="1" dirty="0">
                <a:solidFill>
                  <a:srgbClr val="E36C09"/>
                </a:solidFill>
                <a:latin typeface="Arial"/>
                <a:cs typeface="Arial"/>
              </a:rPr>
              <a:t>ing</a:t>
            </a:r>
            <a:endParaRPr sz="2400">
              <a:latin typeface="Arial"/>
              <a:cs typeface="Arial"/>
            </a:endParaRPr>
          </a:p>
        </p:txBody>
      </p:sp>
      <p:sp>
        <p:nvSpPr>
          <p:cNvPr id="4" name="object 4"/>
          <p:cNvSpPr txBox="1"/>
          <p:nvPr/>
        </p:nvSpPr>
        <p:spPr>
          <a:xfrm>
            <a:off x="880668" y="709625"/>
            <a:ext cx="2395855" cy="3917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b="1" spc="-5" dirty="0">
                <a:solidFill>
                  <a:srgbClr val="E36C09"/>
                </a:solidFill>
                <a:latin typeface="Arial"/>
                <a:cs typeface="Arial"/>
              </a:rPr>
              <a:t>Oiling/Greasing:</a:t>
            </a:r>
            <a:endParaRPr sz="2400">
              <a:latin typeface="Arial"/>
              <a:cs typeface="Arial"/>
            </a:endParaRPr>
          </a:p>
        </p:txBody>
      </p:sp>
      <p:sp>
        <p:nvSpPr>
          <p:cNvPr id="5" name="object 5"/>
          <p:cNvSpPr txBox="1"/>
          <p:nvPr/>
        </p:nvSpPr>
        <p:spPr>
          <a:xfrm>
            <a:off x="3774185" y="453897"/>
            <a:ext cx="1638300" cy="64770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R="5080" algn="r">
              <a:lnSpc>
                <a:spcPts val="2450"/>
              </a:lnSpc>
              <a:spcBef>
                <a:spcPts val="100"/>
              </a:spcBef>
            </a:pPr>
            <a:r>
              <a:rPr sz="2400" b="1" dirty="0">
                <a:solidFill>
                  <a:srgbClr val="E36C09"/>
                </a:solidFill>
                <a:latin typeface="Arial"/>
                <a:cs typeface="Arial"/>
              </a:rPr>
              <a:t>and</a:t>
            </a:r>
            <a:endParaRPr sz="2400">
              <a:latin typeface="Arial"/>
              <a:cs typeface="Arial"/>
            </a:endParaRPr>
          </a:p>
          <a:p>
            <a:pPr marR="5715" algn="r">
              <a:lnSpc>
                <a:spcPts val="2450"/>
              </a:lnSpc>
              <a:tabLst>
                <a:tab pos="1051560" algn="l"/>
              </a:tabLst>
            </a:pPr>
            <a:r>
              <a:rPr sz="2400" dirty="0">
                <a:latin typeface="Arial"/>
                <a:cs typeface="Arial"/>
              </a:rPr>
              <a:t>The	acid</a:t>
            </a:r>
            <a:endParaRPr sz="2400">
              <a:latin typeface="Arial"/>
              <a:cs typeface="Arial"/>
            </a:endParaRPr>
          </a:p>
        </p:txBody>
      </p:sp>
      <p:sp>
        <p:nvSpPr>
          <p:cNvPr id="6" name="object 6"/>
          <p:cNvSpPr txBox="1"/>
          <p:nvPr/>
        </p:nvSpPr>
        <p:spPr>
          <a:xfrm>
            <a:off x="4384040" y="966342"/>
            <a:ext cx="1026160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spc="-5" dirty="0">
                <a:latin typeface="Arial"/>
                <a:cs typeface="Arial"/>
              </a:rPr>
              <a:t>tanning</a:t>
            </a:r>
            <a:endParaRPr sz="2400">
              <a:latin typeface="Arial"/>
              <a:cs typeface="Arial"/>
            </a:endParaRPr>
          </a:p>
        </p:txBody>
      </p:sp>
      <p:sp>
        <p:nvSpPr>
          <p:cNvPr id="7" name="object 7"/>
          <p:cNvSpPr txBox="1"/>
          <p:nvPr/>
        </p:nvSpPr>
        <p:spPr>
          <a:xfrm>
            <a:off x="880668" y="966342"/>
            <a:ext cx="3091180" cy="647700"/>
          </a:xfrm>
          <a:prstGeom prst="rect">
            <a:avLst/>
          </a:prstGeom>
        </p:spPr>
        <p:txBody>
          <a:bodyPr vert="horz" wrap="square" lIns="0" tIns="121920" rIns="0" bIns="0" rtlCol="0">
            <a:spAutoFit/>
          </a:bodyPr>
          <a:lstStyle/>
          <a:p>
            <a:pPr marL="12700" marR="5080">
              <a:lnSpc>
                <a:spcPct val="70000"/>
              </a:lnSpc>
              <a:spcBef>
                <a:spcPts val="960"/>
              </a:spcBef>
              <a:tabLst>
                <a:tab pos="1604010" algn="l"/>
                <a:tab pos="2653030" algn="l"/>
              </a:tabLst>
            </a:pPr>
            <a:r>
              <a:rPr sz="2400" spc="-5" dirty="0">
                <a:latin typeface="Arial"/>
                <a:cs typeface="Arial"/>
              </a:rPr>
              <a:t>res</a:t>
            </a:r>
            <a:r>
              <a:rPr sz="2400" dirty="0">
                <a:latin typeface="Arial"/>
                <a:cs typeface="Arial"/>
              </a:rPr>
              <a:t>u</a:t>
            </a:r>
            <a:r>
              <a:rPr sz="2400" spc="-5" dirty="0">
                <a:latin typeface="Arial"/>
                <a:cs typeface="Arial"/>
              </a:rPr>
              <a:t>lting</a:t>
            </a:r>
            <a:r>
              <a:rPr sz="2400" dirty="0">
                <a:latin typeface="Arial"/>
                <a:cs typeface="Arial"/>
              </a:rPr>
              <a:t>	</a:t>
            </a:r>
            <a:r>
              <a:rPr sz="2400" spc="25" dirty="0">
                <a:latin typeface="Arial"/>
                <a:cs typeface="Arial"/>
              </a:rPr>
              <a:t>f</a:t>
            </a:r>
            <a:r>
              <a:rPr sz="2400" spc="-5" dirty="0">
                <a:latin typeface="Arial"/>
                <a:cs typeface="Arial"/>
              </a:rPr>
              <a:t>r</a:t>
            </a:r>
            <a:r>
              <a:rPr sz="2400" spc="-30" dirty="0">
                <a:latin typeface="Arial"/>
                <a:cs typeface="Arial"/>
              </a:rPr>
              <a:t>o</a:t>
            </a:r>
            <a:r>
              <a:rPr sz="2400" dirty="0">
                <a:latin typeface="Arial"/>
                <a:cs typeface="Arial"/>
              </a:rPr>
              <a:t>m	t</a:t>
            </a:r>
            <a:r>
              <a:rPr sz="2400" spc="10" dirty="0">
                <a:latin typeface="Arial"/>
                <a:cs typeface="Arial"/>
              </a:rPr>
              <a:t>h</a:t>
            </a:r>
            <a:r>
              <a:rPr sz="2400" spc="-5" dirty="0">
                <a:latin typeface="Arial"/>
                <a:cs typeface="Arial"/>
              </a:rPr>
              <a:t>e  </a:t>
            </a:r>
            <a:r>
              <a:rPr sz="2400" dirty="0">
                <a:latin typeface="Arial"/>
                <a:cs typeface="Arial"/>
              </a:rPr>
              <a:t>process</a:t>
            </a:r>
            <a:endParaRPr sz="2400">
              <a:latin typeface="Arial"/>
              <a:cs typeface="Arial"/>
            </a:endParaRPr>
          </a:p>
        </p:txBody>
      </p:sp>
      <p:sp>
        <p:nvSpPr>
          <p:cNvPr id="8" name="object 8"/>
          <p:cNvSpPr txBox="1"/>
          <p:nvPr/>
        </p:nvSpPr>
        <p:spPr>
          <a:xfrm>
            <a:off x="2298573" y="1222375"/>
            <a:ext cx="2166620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579120" algn="l"/>
              </a:tabLst>
            </a:pPr>
            <a:r>
              <a:rPr sz="2400" spc="-5" dirty="0">
                <a:latin typeface="Arial"/>
                <a:cs typeface="Arial"/>
              </a:rPr>
              <a:t>is	neutralized,</a:t>
            </a:r>
            <a:endParaRPr sz="2400">
              <a:latin typeface="Arial"/>
              <a:cs typeface="Arial"/>
            </a:endParaRPr>
          </a:p>
        </p:txBody>
      </p:sp>
      <p:sp>
        <p:nvSpPr>
          <p:cNvPr id="9" name="object 9"/>
          <p:cNvSpPr txBox="1"/>
          <p:nvPr/>
        </p:nvSpPr>
        <p:spPr>
          <a:xfrm>
            <a:off x="4789423" y="1222375"/>
            <a:ext cx="621030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dirty="0">
                <a:latin typeface="Arial"/>
                <a:cs typeface="Arial"/>
              </a:rPr>
              <a:t>t</a:t>
            </a:r>
            <a:r>
              <a:rPr sz="2400" spc="10" dirty="0">
                <a:latin typeface="Arial"/>
                <a:cs typeface="Arial"/>
              </a:rPr>
              <a:t>h</a:t>
            </a:r>
            <a:r>
              <a:rPr sz="2400" dirty="0">
                <a:latin typeface="Arial"/>
                <a:cs typeface="Arial"/>
              </a:rPr>
              <a:t>e</a:t>
            </a:r>
            <a:r>
              <a:rPr sz="2400" spc="-5" dirty="0">
                <a:latin typeface="Arial"/>
                <a:cs typeface="Arial"/>
              </a:rPr>
              <a:t>n</a:t>
            </a:r>
            <a:endParaRPr sz="2400">
              <a:latin typeface="Arial"/>
              <a:cs typeface="Arial"/>
            </a:endParaRPr>
          </a:p>
        </p:txBody>
      </p:sp>
      <p:sp>
        <p:nvSpPr>
          <p:cNvPr id="10" name="object 10"/>
          <p:cNvSpPr txBox="1"/>
          <p:nvPr/>
        </p:nvSpPr>
        <p:spPr>
          <a:xfrm>
            <a:off x="880668" y="1478102"/>
            <a:ext cx="2098040" cy="3917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1353820" algn="l"/>
              </a:tabLst>
            </a:pPr>
            <a:r>
              <a:rPr sz="2400" dirty="0">
                <a:latin typeface="Arial"/>
                <a:cs typeface="Arial"/>
              </a:rPr>
              <a:t>D</a:t>
            </a:r>
            <a:r>
              <a:rPr sz="2400" spc="-35" dirty="0">
                <a:latin typeface="Arial"/>
                <a:cs typeface="Arial"/>
              </a:rPr>
              <a:t>y</a:t>
            </a:r>
            <a:r>
              <a:rPr sz="2400" spc="25" dirty="0">
                <a:latin typeface="Arial"/>
                <a:cs typeface="Arial"/>
              </a:rPr>
              <a:t>e</a:t>
            </a:r>
            <a:r>
              <a:rPr sz="2400" dirty="0">
                <a:latin typeface="Arial"/>
                <a:cs typeface="Arial"/>
              </a:rPr>
              <a:t>ing	t</a:t>
            </a:r>
            <a:r>
              <a:rPr sz="2400" spc="5" dirty="0">
                <a:latin typeface="Arial"/>
                <a:cs typeface="Arial"/>
              </a:rPr>
              <a:t>a</a:t>
            </a:r>
            <a:r>
              <a:rPr sz="2400" dirty="0">
                <a:latin typeface="Arial"/>
                <a:cs typeface="Arial"/>
              </a:rPr>
              <a:t>kes</a:t>
            </a:r>
            <a:endParaRPr sz="2400">
              <a:latin typeface="Arial"/>
              <a:cs typeface="Arial"/>
            </a:endParaRPr>
          </a:p>
        </p:txBody>
      </p:sp>
      <p:sp>
        <p:nvSpPr>
          <p:cNvPr id="11" name="object 11"/>
          <p:cNvSpPr txBox="1"/>
          <p:nvPr/>
        </p:nvSpPr>
        <p:spPr>
          <a:xfrm>
            <a:off x="3347465" y="1478102"/>
            <a:ext cx="838200" cy="3917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dirty="0">
                <a:latin typeface="Arial"/>
                <a:cs typeface="Arial"/>
              </a:rPr>
              <a:t>pla</a:t>
            </a:r>
            <a:r>
              <a:rPr sz="2400" spc="-25" dirty="0">
                <a:latin typeface="Arial"/>
                <a:cs typeface="Arial"/>
              </a:rPr>
              <a:t>c</a:t>
            </a:r>
            <a:r>
              <a:rPr sz="2400" dirty="0">
                <a:latin typeface="Arial"/>
                <a:cs typeface="Arial"/>
              </a:rPr>
              <a:t>e,</a:t>
            </a:r>
            <a:endParaRPr sz="2400">
              <a:latin typeface="Arial"/>
              <a:cs typeface="Arial"/>
            </a:endParaRPr>
          </a:p>
        </p:txBody>
      </p:sp>
      <p:sp>
        <p:nvSpPr>
          <p:cNvPr id="12" name="object 12"/>
          <p:cNvSpPr txBox="1"/>
          <p:nvPr/>
        </p:nvSpPr>
        <p:spPr>
          <a:xfrm>
            <a:off x="4554728" y="1478102"/>
            <a:ext cx="852805" cy="3917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spc="-35" dirty="0">
                <a:latin typeface="Arial"/>
                <a:cs typeface="Arial"/>
              </a:rPr>
              <a:t>w</a:t>
            </a:r>
            <a:r>
              <a:rPr sz="2400" dirty="0">
                <a:latin typeface="Arial"/>
                <a:cs typeface="Arial"/>
              </a:rPr>
              <a:t>he</a:t>
            </a:r>
            <a:r>
              <a:rPr sz="2400" spc="-10" dirty="0">
                <a:latin typeface="Arial"/>
                <a:cs typeface="Arial"/>
              </a:rPr>
              <a:t>r</a:t>
            </a:r>
            <a:r>
              <a:rPr sz="2400" dirty="0">
                <a:latin typeface="Arial"/>
                <a:cs typeface="Arial"/>
              </a:rPr>
              <a:t>e</a:t>
            </a:r>
            <a:endParaRPr sz="2400">
              <a:latin typeface="Arial"/>
              <a:cs typeface="Arial"/>
            </a:endParaRPr>
          </a:p>
        </p:txBody>
      </p:sp>
      <p:sp>
        <p:nvSpPr>
          <p:cNvPr id="13" name="object 13"/>
          <p:cNvSpPr txBox="1"/>
          <p:nvPr/>
        </p:nvSpPr>
        <p:spPr>
          <a:xfrm>
            <a:off x="536244" y="1734692"/>
            <a:ext cx="4875530" cy="207454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356870">
              <a:lnSpc>
                <a:spcPts val="2450"/>
              </a:lnSpc>
              <a:spcBef>
                <a:spcPts val="100"/>
              </a:spcBef>
              <a:tabLst>
                <a:tab pos="2350770" algn="l"/>
                <a:tab pos="3338829" algn="l"/>
              </a:tabLst>
            </a:pPr>
            <a:r>
              <a:rPr sz="2400" dirty="0">
                <a:latin typeface="Arial"/>
                <a:cs typeface="Arial"/>
              </a:rPr>
              <a:t>appropriate	</a:t>
            </a:r>
            <a:r>
              <a:rPr sz="2400" spc="-10" dirty="0">
                <a:latin typeface="Arial"/>
                <a:cs typeface="Arial"/>
              </a:rPr>
              <a:t>with	</a:t>
            </a:r>
            <a:r>
              <a:rPr sz="2400" b="1" spc="-10" dirty="0">
                <a:latin typeface="Arial"/>
                <a:cs typeface="Arial"/>
              </a:rPr>
              <a:t>anilin-dye-</a:t>
            </a:r>
            <a:endParaRPr sz="2400">
              <a:latin typeface="Arial"/>
              <a:cs typeface="Arial"/>
            </a:endParaRPr>
          </a:p>
          <a:p>
            <a:pPr marL="356870">
              <a:lnSpc>
                <a:spcPts val="2020"/>
              </a:lnSpc>
              <a:tabLst>
                <a:tab pos="1442085" algn="l"/>
                <a:tab pos="2143760" algn="l"/>
                <a:tab pos="3488054" algn="l"/>
              </a:tabLst>
            </a:pPr>
            <a:r>
              <a:rPr sz="2400" b="1" spc="-5" dirty="0">
                <a:latin typeface="Arial"/>
                <a:cs typeface="Arial"/>
              </a:rPr>
              <a:t>stuffs</a:t>
            </a:r>
            <a:r>
              <a:rPr sz="2400" spc="-5" dirty="0">
                <a:latin typeface="Arial"/>
                <a:cs typeface="Arial"/>
              </a:rPr>
              <a:t>.	</a:t>
            </a:r>
            <a:r>
              <a:rPr sz="2400" spc="5" dirty="0">
                <a:latin typeface="Arial"/>
                <a:cs typeface="Arial"/>
              </a:rPr>
              <a:t>The	</a:t>
            </a:r>
            <a:r>
              <a:rPr sz="2400" spc="-5" dirty="0">
                <a:latin typeface="Arial"/>
                <a:cs typeface="Arial"/>
              </a:rPr>
              <a:t>greasing	procedure</a:t>
            </a:r>
            <a:endParaRPr sz="2400">
              <a:latin typeface="Arial"/>
              <a:cs typeface="Arial"/>
            </a:endParaRPr>
          </a:p>
          <a:p>
            <a:pPr marL="356870">
              <a:lnSpc>
                <a:spcPts val="2020"/>
              </a:lnSpc>
              <a:tabLst>
                <a:tab pos="1003300" algn="l"/>
                <a:tab pos="2006600" algn="l"/>
                <a:tab pos="3281045" algn="l"/>
                <a:tab pos="3930015" algn="l"/>
              </a:tabLst>
            </a:pPr>
            <a:r>
              <a:rPr sz="2400" dirty="0">
                <a:latin typeface="Arial"/>
                <a:cs typeface="Arial"/>
              </a:rPr>
              <a:t>will	finally	</a:t>
            </a:r>
            <a:r>
              <a:rPr sz="2400" spc="-5" dirty="0">
                <a:latin typeface="Arial"/>
                <a:cs typeface="Arial"/>
              </a:rPr>
              <a:t>achieve	</a:t>
            </a:r>
            <a:r>
              <a:rPr sz="2400" dirty="0">
                <a:latin typeface="Arial"/>
                <a:cs typeface="Arial"/>
              </a:rPr>
              <a:t>the	</a:t>
            </a:r>
            <a:r>
              <a:rPr sz="2400" spc="-5" dirty="0">
                <a:latin typeface="Arial"/>
                <a:cs typeface="Arial"/>
              </a:rPr>
              <a:t>correct</a:t>
            </a:r>
            <a:endParaRPr sz="2400">
              <a:latin typeface="Arial"/>
              <a:cs typeface="Arial"/>
            </a:endParaRPr>
          </a:p>
          <a:p>
            <a:pPr marL="356870">
              <a:lnSpc>
                <a:spcPts val="2450"/>
              </a:lnSpc>
            </a:pPr>
            <a:r>
              <a:rPr sz="2400" spc="5" dirty="0">
                <a:latin typeface="Arial"/>
                <a:cs typeface="Arial"/>
              </a:rPr>
              <a:t>softness.</a:t>
            </a:r>
            <a:endParaRPr sz="2400">
              <a:latin typeface="Arial"/>
              <a:cs typeface="Arial"/>
            </a:endParaRPr>
          </a:p>
          <a:p>
            <a:pPr marR="10795" algn="r">
              <a:lnSpc>
                <a:spcPts val="2450"/>
              </a:lnSpc>
              <a:spcBef>
                <a:spcPts val="2305"/>
              </a:spcBef>
              <a:tabLst>
                <a:tab pos="1207135" algn="l"/>
                <a:tab pos="1905000" algn="l"/>
                <a:tab pos="3213100" algn="l"/>
                <a:tab pos="3792854" algn="l"/>
                <a:tab pos="4594225" algn="l"/>
              </a:tabLst>
            </a:pPr>
            <a:r>
              <a:rPr sz="2400" b="1" dirty="0">
                <a:solidFill>
                  <a:srgbClr val="00AF50"/>
                </a:solidFill>
                <a:latin typeface="Arial"/>
                <a:cs typeface="Arial"/>
              </a:rPr>
              <a:t>D</a:t>
            </a:r>
            <a:r>
              <a:rPr sz="2400" b="1" spc="15" dirty="0">
                <a:solidFill>
                  <a:srgbClr val="00AF50"/>
                </a:solidFill>
                <a:latin typeface="Arial"/>
                <a:cs typeface="Arial"/>
              </a:rPr>
              <a:t>r</a:t>
            </a:r>
            <a:r>
              <a:rPr sz="2400" b="1" spc="-45" dirty="0">
                <a:solidFill>
                  <a:srgbClr val="00AF50"/>
                </a:solidFill>
                <a:latin typeface="Arial"/>
                <a:cs typeface="Arial"/>
              </a:rPr>
              <a:t>y</a:t>
            </a:r>
            <a:r>
              <a:rPr sz="2400" b="1" dirty="0">
                <a:solidFill>
                  <a:srgbClr val="00AF50"/>
                </a:solidFill>
                <a:latin typeface="Arial"/>
                <a:cs typeface="Arial"/>
              </a:rPr>
              <a:t>ing:	</a:t>
            </a:r>
            <a:r>
              <a:rPr sz="2400" spc="-125" dirty="0">
                <a:latin typeface="Arial"/>
                <a:cs typeface="Arial"/>
              </a:rPr>
              <a:t>T</a:t>
            </a:r>
            <a:r>
              <a:rPr sz="2400" spc="-35" dirty="0">
                <a:latin typeface="Arial"/>
                <a:cs typeface="Arial"/>
              </a:rPr>
              <a:t>w</a:t>
            </a:r>
            <a:r>
              <a:rPr sz="2400" dirty="0">
                <a:latin typeface="Arial"/>
                <a:cs typeface="Arial"/>
              </a:rPr>
              <a:t>o	</a:t>
            </a:r>
            <a:r>
              <a:rPr sz="2400" spc="-10" dirty="0">
                <a:latin typeface="Arial"/>
                <a:cs typeface="Arial"/>
              </a:rPr>
              <a:t>m</a:t>
            </a:r>
            <a:r>
              <a:rPr sz="2400" dirty="0">
                <a:latin typeface="Arial"/>
                <a:cs typeface="Arial"/>
              </a:rPr>
              <a:t>et</a:t>
            </a:r>
            <a:r>
              <a:rPr sz="2400" spc="-15" dirty="0">
                <a:latin typeface="Arial"/>
                <a:cs typeface="Arial"/>
              </a:rPr>
              <a:t>h</a:t>
            </a:r>
            <a:r>
              <a:rPr sz="2400" dirty="0">
                <a:latin typeface="Arial"/>
                <a:cs typeface="Arial"/>
              </a:rPr>
              <a:t>ods	a</a:t>
            </a:r>
            <a:r>
              <a:rPr sz="2400" spc="-10" dirty="0">
                <a:latin typeface="Arial"/>
                <a:cs typeface="Arial"/>
              </a:rPr>
              <a:t>r</a:t>
            </a:r>
            <a:r>
              <a:rPr sz="2400" dirty="0">
                <a:latin typeface="Arial"/>
                <a:cs typeface="Arial"/>
              </a:rPr>
              <a:t>e	used	</a:t>
            </a:r>
            <a:r>
              <a:rPr sz="2400" spc="-20" dirty="0">
                <a:latin typeface="Arial"/>
                <a:cs typeface="Arial"/>
              </a:rPr>
              <a:t>to</a:t>
            </a:r>
            <a:endParaRPr sz="2400">
              <a:latin typeface="Arial"/>
              <a:cs typeface="Arial"/>
            </a:endParaRPr>
          </a:p>
          <a:p>
            <a:pPr marR="5080" algn="r">
              <a:lnSpc>
                <a:spcPts val="2450"/>
              </a:lnSpc>
            </a:pPr>
            <a:r>
              <a:rPr sz="2400" dirty="0">
                <a:latin typeface="Arial"/>
                <a:cs typeface="Arial"/>
              </a:rPr>
              <a:t>dry </a:t>
            </a:r>
            <a:r>
              <a:rPr sz="2400" spc="-20" dirty="0">
                <a:latin typeface="Arial"/>
                <a:cs typeface="Arial"/>
              </a:rPr>
              <a:t>leather. </a:t>
            </a:r>
            <a:r>
              <a:rPr sz="2400" spc="5" dirty="0">
                <a:latin typeface="Arial"/>
                <a:cs typeface="Arial"/>
              </a:rPr>
              <a:t>The </a:t>
            </a:r>
            <a:r>
              <a:rPr sz="2400" spc="-10" dirty="0">
                <a:latin typeface="Arial"/>
                <a:cs typeface="Arial"/>
              </a:rPr>
              <a:t>vacuum</a:t>
            </a:r>
            <a:r>
              <a:rPr sz="2400" spc="610" dirty="0">
                <a:latin typeface="Arial"/>
                <a:cs typeface="Arial"/>
              </a:rPr>
              <a:t> </a:t>
            </a:r>
            <a:r>
              <a:rPr sz="2400" dirty="0">
                <a:latin typeface="Arial"/>
                <a:cs typeface="Arial"/>
              </a:rPr>
              <a:t>process</a:t>
            </a:r>
            <a:endParaRPr sz="2400">
              <a:latin typeface="Arial"/>
              <a:cs typeface="Arial"/>
            </a:endParaRPr>
          </a:p>
        </p:txBody>
      </p:sp>
      <p:sp>
        <p:nvSpPr>
          <p:cNvPr id="14" name="object 14"/>
          <p:cNvSpPr txBox="1"/>
          <p:nvPr/>
        </p:nvSpPr>
        <p:spPr>
          <a:xfrm>
            <a:off x="880668" y="3673805"/>
            <a:ext cx="4528820" cy="3917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1356995" algn="l"/>
                <a:tab pos="2628265" algn="l"/>
                <a:tab pos="4296410" algn="l"/>
              </a:tabLst>
            </a:pPr>
            <a:r>
              <a:rPr sz="2400" dirty="0">
                <a:latin typeface="Arial"/>
                <a:cs typeface="Arial"/>
              </a:rPr>
              <a:t>du</a:t>
            </a:r>
            <a:r>
              <a:rPr sz="2400" spc="-10" dirty="0">
                <a:latin typeface="Arial"/>
                <a:cs typeface="Arial"/>
              </a:rPr>
              <a:t>r</a:t>
            </a:r>
            <a:r>
              <a:rPr sz="2400" dirty="0">
                <a:latin typeface="Arial"/>
                <a:cs typeface="Arial"/>
              </a:rPr>
              <a:t>ing	</a:t>
            </a:r>
            <a:r>
              <a:rPr sz="2400" spc="-35" dirty="0">
                <a:latin typeface="Arial"/>
                <a:cs typeface="Arial"/>
              </a:rPr>
              <a:t>w</a:t>
            </a:r>
            <a:r>
              <a:rPr sz="2400" dirty="0">
                <a:latin typeface="Arial"/>
                <a:cs typeface="Arial"/>
              </a:rPr>
              <a:t>hich	</a:t>
            </a:r>
            <a:r>
              <a:rPr sz="2400" spc="10" dirty="0">
                <a:latin typeface="Arial"/>
                <a:cs typeface="Arial"/>
              </a:rPr>
              <a:t>m</a:t>
            </a:r>
            <a:r>
              <a:rPr sz="2400" dirty="0">
                <a:latin typeface="Arial"/>
                <a:cs typeface="Arial"/>
              </a:rPr>
              <a:t>oisture	</a:t>
            </a:r>
            <a:r>
              <a:rPr sz="2400" spc="-10" dirty="0">
                <a:latin typeface="Arial"/>
                <a:cs typeface="Arial"/>
              </a:rPr>
              <a:t>is</a:t>
            </a:r>
            <a:endParaRPr sz="2400">
              <a:latin typeface="Arial"/>
              <a:cs typeface="Arial"/>
            </a:endParaRPr>
          </a:p>
        </p:txBody>
      </p:sp>
      <p:sp>
        <p:nvSpPr>
          <p:cNvPr id="15" name="object 15"/>
          <p:cNvSpPr txBox="1"/>
          <p:nvPr/>
        </p:nvSpPr>
        <p:spPr>
          <a:xfrm>
            <a:off x="880668" y="3930142"/>
            <a:ext cx="4530725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1475740" algn="l"/>
                <a:tab pos="2070100" algn="l"/>
                <a:tab pos="3311525" algn="l"/>
                <a:tab pos="4095115" algn="l"/>
              </a:tabLst>
            </a:pPr>
            <a:r>
              <a:rPr sz="2400" spc="-5" dirty="0">
                <a:latin typeface="Arial"/>
                <a:cs typeface="Arial"/>
              </a:rPr>
              <a:t>re</a:t>
            </a:r>
            <a:r>
              <a:rPr sz="2400" spc="10" dirty="0">
                <a:latin typeface="Arial"/>
                <a:cs typeface="Arial"/>
              </a:rPr>
              <a:t>m</a:t>
            </a:r>
            <a:r>
              <a:rPr sz="2400" dirty="0">
                <a:latin typeface="Arial"/>
                <a:cs typeface="Arial"/>
              </a:rPr>
              <a:t>o</a:t>
            </a:r>
            <a:r>
              <a:rPr sz="2400" spc="-25" dirty="0">
                <a:latin typeface="Arial"/>
                <a:cs typeface="Arial"/>
              </a:rPr>
              <a:t>v</a:t>
            </a:r>
            <a:r>
              <a:rPr sz="2400" dirty="0">
                <a:latin typeface="Arial"/>
                <a:cs typeface="Arial"/>
              </a:rPr>
              <a:t>e</a:t>
            </a:r>
            <a:r>
              <a:rPr sz="2400" spc="-5" dirty="0">
                <a:latin typeface="Arial"/>
                <a:cs typeface="Arial"/>
              </a:rPr>
              <a:t>d</a:t>
            </a:r>
            <a:r>
              <a:rPr sz="2400" dirty="0">
                <a:latin typeface="Arial"/>
                <a:cs typeface="Arial"/>
              </a:rPr>
              <a:t>	b</a:t>
            </a:r>
            <a:r>
              <a:rPr sz="2400" spc="-5" dirty="0">
                <a:latin typeface="Arial"/>
                <a:cs typeface="Arial"/>
              </a:rPr>
              <a:t>y</a:t>
            </a:r>
            <a:r>
              <a:rPr sz="2400" dirty="0">
                <a:latin typeface="Arial"/>
                <a:cs typeface="Arial"/>
              </a:rPr>
              <a:t>	</a:t>
            </a:r>
            <a:r>
              <a:rPr sz="2400" spc="-5" dirty="0">
                <a:latin typeface="Arial"/>
                <a:cs typeface="Arial"/>
              </a:rPr>
              <a:t>s</a:t>
            </a:r>
            <a:r>
              <a:rPr sz="2400" dirty="0">
                <a:latin typeface="Arial"/>
                <a:cs typeface="Arial"/>
              </a:rPr>
              <a:t>u</a:t>
            </a:r>
            <a:r>
              <a:rPr sz="2400" spc="-5" dirty="0">
                <a:latin typeface="Arial"/>
                <a:cs typeface="Arial"/>
              </a:rPr>
              <a:t>cti</a:t>
            </a:r>
            <a:r>
              <a:rPr sz="2400" dirty="0">
                <a:latin typeface="Arial"/>
                <a:cs typeface="Arial"/>
              </a:rPr>
              <a:t>o</a:t>
            </a:r>
            <a:r>
              <a:rPr sz="2400" spc="-5" dirty="0">
                <a:latin typeface="Arial"/>
                <a:cs typeface="Arial"/>
              </a:rPr>
              <a:t>n</a:t>
            </a:r>
            <a:r>
              <a:rPr sz="2400" dirty="0">
                <a:latin typeface="Arial"/>
                <a:cs typeface="Arial"/>
              </a:rPr>
              <a:t>	an</a:t>
            </a:r>
            <a:r>
              <a:rPr sz="2400" spc="-5" dirty="0">
                <a:latin typeface="Arial"/>
                <a:cs typeface="Arial"/>
              </a:rPr>
              <a:t>d</a:t>
            </a:r>
            <a:r>
              <a:rPr sz="2400" dirty="0">
                <a:latin typeface="Arial"/>
                <a:cs typeface="Arial"/>
              </a:rPr>
              <a:t>	t</a:t>
            </a:r>
            <a:r>
              <a:rPr sz="2400" spc="-10" dirty="0">
                <a:latin typeface="Arial"/>
                <a:cs typeface="Arial"/>
              </a:rPr>
              <a:t>h</a:t>
            </a:r>
            <a:r>
              <a:rPr sz="2400" spc="-5" dirty="0">
                <a:latin typeface="Arial"/>
                <a:cs typeface="Arial"/>
              </a:rPr>
              <a:t>e</a:t>
            </a:r>
            <a:endParaRPr sz="2400">
              <a:latin typeface="Arial"/>
              <a:cs typeface="Arial"/>
            </a:endParaRPr>
          </a:p>
        </p:txBody>
      </p:sp>
      <p:sp>
        <p:nvSpPr>
          <p:cNvPr id="16" name="object 16"/>
          <p:cNvSpPr txBox="1"/>
          <p:nvPr/>
        </p:nvSpPr>
        <p:spPr>
          <a:xfrm>
            <a:off x="536244" y="4186173"/>
            <a:ext cx="4876165" cy="1306195"/>
          </a:xfrm>
          <a:prstGeom prst="rect">
            <a:avLst/>
          </a:prstGeom>
        </p:spPr>
        <p:txBody>
          <a:bodyPr vert="horz" wrap="square" lIns="0" tIns="121920" rIns="0" bIns="0" rtlCol="0">
            <a:spAutoFit/>
          </a:bodyPr>
          <a:lstStyle/>
          <a:p>
            <a:pPr marL="356870" marR="5080">
              <a:lnSpc>
                <a:spcPct val="70100"/>
              </a:lnSpc>
              <a:spcBef>
                <a:spcPts val="960"/>
              </a:spcBef>
            </a:pPr>
            <a:r>
              <a:rPr sz="2400" spc="-5" dirty="0">
                <a:latin typeface="Arial"/>
                <a:cs typeface="Arial"/>
              </a:rPr>
              <a:t>hanging </a:t>
            </a:r>
            <a:r>
              <a:rPr sz="2400" dirty="0">
                <a:latin typeface="Arial"/>
                <a:cs typeface="Arial"/>
              </a:rPr>
              <a:t>process, when leather </a:t>
            </a:r>
            <a:r>
              <a:rPr sz="2400" spc="-10" dirty="0">
                <a:latin typeface="Arial"/>
                <a:cs typeface="Arial"/>
              </a:rPr>
              <a:t>is  </a:t>
            </a:r>
            <a:r>
              <a:rPr sz="2400" dirty="0">
                <a:latin typeface="Arial"/>
                <a:cs typeface="Arial"/>
              </a:rPr>
              <a:t>hung and taken </a:t>
            </a:r>
            <a:r>
              <a:rPr sz="2400" spc="-5" dirty="0">
                <a:latin typeface="Arial"/>
                <a:cs typeface="Arial"/>
              </a:rPr>
              <a:t>through</a:t>
            </a:r>
            <a:r>
              <a:rPr sz="2400" spc="-65" dirty="0">
                <a:latin typeface="Arial"/>
                <a:cs typeface="Arial"/>
              </a:rPr>
              <a:t> </a:t>
            </a:r>
            <a:r>
              <a:rPr sz="2400" spc="-5" dirty="0">
                <a:latin typeface="Arial"/>
                <a:cs typeface="Arial"/>
              </a:rPr>
              <a:t>ovens.</a:t>
            </a:r>
            <a:endParaRPr sz="24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2305"/>
              </a:spcBef>
              <a:tabLst>
                <a:tab pos="1582420" algn="l"/>
                <a:tab pos="3237865" algn="l"/>
                <a:tab pos="4433570" algn="l"/>
              </a:tabLst>
            </a:pPr>
            <a:r>
              <a:rPr sz="2400" b="1" spc="-5" dirty="0">
                <a:solidFill>
                  <a:srgbClr val="00AFEF"/>
                </a:solidFill>
                <a:latin typeface="Arial"/>
                <a:cs typeface="Arial"/>
              </a:rPr>
              <a:t>Staking:	</a:t>
            </a:r>
            <a:r>
              <a:rPr sz="2400" spc="-5" dirty="0">
                <a:latin typeface="Arial"/>
                <a:cs typeface="Arial"/>
              </a:rPr>
              <a:t>Following	drying	</a:t>
            </a:r>
            <a:r>
              <a:rPr sz="2400" dirty="0">
                <a:latin typeface="Arial"/>
                <a:cs typeface="Arial"/>
              </a:rPr>
              <a:t>the</a:t>
            </a:r>
            <a:endParaRPr sz="2400">
              <a:latin typeface="Arial"/>
              <a:cs typeface="Arial"/>
            </a:endParaRPr>
          </a:p>
        </p:txBody>
      </p:sp>
      <p:sp>
        <p:nvSpPr>
          <p:cNvPr id="17" name="object 17"/>
          <p:cNvSpPr txBox="1"/>
          <p:nvPr/>
        </p:nvSpPr>
        <p:spPr>
          <a:xfrm>
            <a:off x="880668" y="5357266"/>
            <a:ext cx="4530090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dirty="0">
                <a:latin typeface="Arial"/>
                <a:cs typeface="Arial"/>
              </a:rPr>
              <a:t>leather </a:t>
            </a:r>
            <a:r>
              <a:rPr sz="2400" spc="-5" dirty="0">
                <a:latin typeface="Arial"/>
                <a:cs typeface="Arial"/>
              </a:rPr>
              <a:t>is </a:t>
            </a:r>
            <a:r>
              <a:rPr sz="2400" dirty="0">
                <a:latin typeface="Arial"/>
                <a:cs typeface="Arial"/>
              </a:rPr>
              <a:t>mechanically staked</a:t>
            </a:r>
            <a:r>
              <a:rPr sz="2400" spc="150" dirty="0">
                <a:latin typeface="Arial"/>
                <a:cs typeface="Arial"/>
              </a:rPr>
              <a:t> </a:t>
            </a:r>
            <a:r>
              <a:rPr sz="2400" spc="-10" dirty="0">
                <a:latin typeface="Arial"/>
                <a:cs typeface="Arial"/>
              </a:rPr>
              <a:t>in</a:t>
            </a:r>
            <a:endParaRPr sz="2400">
              <a:latin typeface="Arial"/>
              <a:cs typeface="Arial"/>
            </a:endParaRPr>
          </a:p>
        </p:txBody>
      </p:sp>
      <p:sp>
        <p:nvSpPr>
          <p:cNvPr id="18" name="object 18"/>
          <p:cNvSpPr txBox="1"/>
          <p:nvPr/>
        </p:nvSpPr>
        <p:spPr>
          <a:xfrm>
            <a:off x="880668" y="5613298"/>
            <a:ext cx="4531995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1097915" algn="l"/>
                <a:tab pos="1725930" algn="l"/>
                <a:tab pos="2927350" algn="l"/>
                <a:tab pos="3533775" algn="l"/>
              </a:tabLst>
            </a:pPr>
            <a:r>
              <a:rPr sz="2400" dirty="0">
                <a:latin typeface="Arial"/>
                <a:cs typeface="Arial"/>
              </a:rPr>
              <a:t>o</a:t>
            </a:r>
            <a:r>
              <a:rPr sz="2400" spc="-5" dirty="0">
                <a:latin typeface="Arial"/>
                <a:cs typeface="Arial"/>
              </a:rPr>
              <a:t>rd</a:t>
            </a:r>
            <a:r>
              <a:rPr sz="2400" dirty="0">
                <a:latin typeface="Arial"/>
                <a:cs typeface="Arial"/>
              </a:rPr>
              <a:t>er	to	</a:t>
            </a:r>
            <a:r>
              <a:rPr sz="2400" spc="-5" dirty="0">
                <a:latin typeface="Arial"/>
                <a:cs typeface="Arial"/>
              </a:rPr>
              <a:t>s</a:t>
            </a:r>
            <a:r>
              <a:rPr sz="2400" spc="-20" dirty="0">
                <a:latin typeface="Arial"/>
                <a:cs typeface="Arial"/>
              </a:rPr>
              <a:t>o</a:t>
            </a:r>
            <a:r>
              <a:rPr sz="2400" dirty="0">
                <a:latin typeface="Arial"/>
                <a:cs typeface="Arial"/>
              </a:rPr>
              <a:t>f</a:t>
            </a:r>
            <a:r>
              <a:rPr sz="2400" spc="5" dirty="0">
                <a:latin typeface="Arial"/>
                <a:cs typeface="Arial"/>
              </a:rPr>
              <a:t>t</a:t>
            </a:r>
            <a:r>
              <a:rPr sz="2400" spc="-20" dirty="0">
                <a:latin typeface="Arial"/>
                <a:cs typeface="Arial"/>
              </a:rPr>
              <a:t>e</a:t>
            </a:r>
            <a:r>
              <a:rPr sz="2400" spc="-5" dirty="0">
                <a:latin typeface="Arial"/>
                <a:cs typeface="Arial"/>
              </a:rPr>
              <a:t>n</a:t>
            </a:r>
            <a:r>
              <a:rPr sz="2400" dirty="0">
                <a:latin typeface="Arial"/>
                <a:cs typeface="Arial"/>
              </a:rPr>
              <a:t>	</a:t>
            </a:r>
            <a:r>
              <a:rPr sz="2400" spc="-5" dirty="0">
                <a:latin typeface="Arial"/>
                <a:cs typeface="Arial"/>
              </a:rPr>
              <a:t>i</a:t>
            </a:r>
            <a:r>
              <a:rPr sz="2400" spc="-20" dirty="0">
                <a:latin typeface="Arial"/>
                <a:cs typeface="Arial"/>
              </a:rPr>
              <a:t>t</a:t>
            </a:r>
            <a:r>
              <a:rPr sz="2400" dirty="0">
                <a:latin typeface="Arial"/>
                <a:cs typeface="Arial"/>
              </a:rPr>
              <a:t>.	Furt</a:t>
            </a:r>
            <a:r>
              <a:rPr sz="2400" spc="10" dirty="0">
                <a:latin typeface="Arial"/>
                <a:cs typeface="Arial"/>
              </a:rPr>
              <a:t>h</a:t>
            </a:r>
            <a:r>
              <a:rPr sz="2400" dirty="0">
                <a:latin typeface="Arial"/>
                <a:cs typeface="Arial"/>
              </a:rPr>
              <a:t>er</a:t>
            </a:r>
            <a:endParaRPr sz="2400">
              <a:latin typeface="Arial"/>
              <a:cs typeface="Arial"/>
            </a:endParaRPr>
          </a:p>
        </p:txBody>
      </p:sp>
      <p:sp>
        <p:nvSpPr>
          <p:cNvPr id="19" name="object 19"/>
          <p:cNvSpPr txBox="1"/>
          <p:nvPr/>
        </p:nvSpPr>
        <p:spPr>
          <a:xfrm>
            <a:off x="880668" y="5869330"/>
            <a:ext cx="4530090" cy="391795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  <a:tabLst>
                <a:tab pos="1927225" algn="l"/>
                <a:tab pos="3024505" algn="l"/>
                <a:tab pos="4281170" algn="l"/>
              </a:tabLst>
            </a:pPr>
            <a:r>
              <a:rPr sz="2400" dirty="0">
                <a:latin typeface="Arial"/>
                <a:cs typeface="Arial"/>
              </a:rPr>
              <a:t>p</a:t>
            </a:r>
            <a:r>
              <a:rPr sz="2400" spc="-10" dirty="0">
                <a:latin typeface="Arial"/>
                <a:cs typeface="Arial"/>
              </a:rPr>
              <a:t>r</a:t>
            </a:r>
            <a:r>
              <a:rPr sz="2400" dirty="0">
                <a:latin typeface="Arial"/>
                <a:cs typeface="Arial"/>
              </a:rPr>
              <a:t>ocess</a:t>
            </a:r>
            <a:r>
              <a:rPr sz="2400" spc="5" dirty="0">
                <a:latin typeface="Arial"/>
                <a:cs typeface="Arial"/>
              </a:rPr>
              <a:t>e</a:t>
            </a:r>
            <a:r>
              <a:rPr sz="2400" dirty="0">
                <a:latin typeface="Arial"/>
                <a:cs typeface="Arial"/>
              </a:rPr>
              <a:t>s	t</a:t>
            </a:r>
            <a:r>
              <a:rPr sz="2400" spc="5" dirty="0">
                <a:latin typeface="Arial"/>
                <a:cs typeface="Arial"/>
              </a:rPr>
              <a:t>a</a:t>
            </a:r>
            <a:r>
              <a:rPr sz="2400" dirty="0">
                <a:latin typeface="Arial"/>
                <a:cs typeface="Arial"/>
              </a:rPr>
              <a:t>ke	place	</a:t>
            </a:r>
            <a:r>
              <a:rPr sz="2400" spc="-10" dirty="0">
                <a:latin typeface="Arial"/>
                <a:cs typeface="Arial"/>
              </a:rPr>
              <a:t>in</a:t>
            </a:r>
            <a:endParaRPr sz="2400">
              <a:latin typeface="Arial"/>
              <a:cs typeface="Arial"/>
            </a:endParaRPr>
          </a:p>
        </p:txBody>
      </p:sp>
      <p:sp>
        <p:nvSpPr>
          <p:cNvPr id="20" name="object 20"/>
          <p:cNvSpPr txBox="1"/>
          <p:nvPr/>
        </p:nvSpPr>
        <p:spPr>
          <a:xfrm>
            <a:off x="880668" y="6125667"/>
            <a:ext cx="3302635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dirty="0">
                <a:latin typeface="Arial"/>
                <a:cs typeface="Arial"/>
              </a:rPr>
              <a:t>preparation </a:t>
            </a:r>
            <a:r>
              <a:rPr sz="2400" spc="10" dirty="0">
                <a:latin typeface="Arial"/>
                <a:cs typeface="Arial"/>
              </a:rPr>
              <a:t>for</a:t>
            </a:r>
            <a:r>
              <a:rPr sz="2400" spc="-95" dirty="0">
                <a:latin typeface="Arial"/>
                <a:cs typeface="Arial"/>
              </a:rPr>
              <a:t> </a:t>
            </a:r>
            <a:r>
              <a:rPr sz="2400" dirty="0">
                <a:latin typeface="Arial"/>
                <a:cs typeface="Arial"/>
              </a:rPr>
              <a:t>finishing.</a:t>
            </a:r>
            <a:endParaRPr sz="2400">
              <a:latin typeface="Arial"/>
              <a:cs typeface="Arial"/>
            </a:endParaRPr>
          </a:p>
        </p:txBody>
      </p:sp>
      <p:pic>
        <p:nvPicPr>
          <p:cNvPr id="21" name="object 21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7651750" y="609600"/>
            <a:ext cx="1416050" cy="1171575"/>
          </a:xfrm>
          <a:prstGeom prst="rect">
            <a:avLst/>
          </a:prstGeom>
        </p:spPr>
      </p:pic>
      <p:pic>
        <p:nvPicPr>
          <p:cNvPr id="22" name="object 22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7543800" y="2667000"/>
            <a:ext cx="1371600" cy="1095375"/>
          </a:xfrm>
          <a:prstGeom prst="rect">
            <a:avLst/>
          </a:prstGeom>
        </p:spPr>
      </p:pic>
      <p:pic>
        <p:nvPicPr>
          <p:cNvPr id="23" name="object 23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7467600" y="4648200"/>
            <a:ext cx="1676399" cy="1295400"/>
          </a:xfrm>
          <a:prstGeom prst="rect">
            <a:avLst/>
          </a:prstGeom>
        </p:spPr>
      </p:pic>
      <p:pic>
        <p:nvPicPr>
          <p:cNvPr id="24" name="object 24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5715000" y="609600"/>
            <a:ext cx="1809750" cy="1247775"/>
          </a:xfrm>
          <a:prstGeom prst="rect">
            <a:avLst/>
          </a:prstGeom>
        </p:spPr>
      </p:pic>
      <p:pic>
        <p:nvPicPr>
          <p:cNvPr id="25" name="object 25"/>
          <p:cNvPicPr/>
          <p:nvPr/>
        </p:nvPicPr>
        <p:blipFill>
          <a:blip r:embed="rId6" cstate="print"/>
          <a:stretch>
            <a:fillRect/>
          </a:stretch>
        </p:blipFill>
        <p:spPr>
          <a:xfrm>
            <a:off x="5715000" y="2655887"/>
            <a:ext cx="1714500" cy="1182687"/>
          </a:xfrm>
          <a:prstGeom prst="rect">
            <a:avLst/>
          </a:prstGeom>
        </p:spPr>
      </p:pic>
      <p:pic>
        <p:nvPicPr>
          <p:cNvPr id="26" name="object 26"/>
          <p:cNvPicPr/>
          <p:nvPr/>
        </p:nvPicPr>
        <p:blipFill>
          <a:blip r:embed="rId7" cstate="print"/>
          <a:stretch>
            <a:fillRect/>
          </a:stretch>
        </p:blipFill>
        <p:spPr>
          <a:xfrm>
            <a:off x="5524500" y="4695825"/>
            <a:ext cx="1866900" cy="1247775"/>
          </a:xfrm>
          <a:prstGeom prst="rect">
            <a:avLst/>
          </a:prstGeom>
        </p:spPr>
      </p:pic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6244" y="789278"/>
            <a:ext cx="5339080" cy="4928870"/>
          </a:xfrm>
          <a:prstGeom prst="rect">
            <a:avLst/>
          </a:prstGeom>
        </p:spPr>
        <p:txBody>
          <a:bodyPr vert="horz" wrap="square" lIns="0" tIns="4953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390"/>
              </a:spcBef>
            </a:pPr>
            <a:r>
              <a:rPr sz="2400" b="1" dirty="0">
                <a:solidFill>
                  <a:srgbClr val="006FC0"/>
                </a:solidFill>
                <a:latin typeface="Arial"/>
                <a:cs typeface="Arial"/>
              </a:rPr>
              <a:t>Finishing:</a:t>
            </a:r>
            <a:endParaRPr sz="2400">
              <a:latin typeface="Arial"/>
              <a:cs typeface="Arial"/>
            </a:endParaRPr>
          </a:p>
          <a:p>
            <a:pPr marL="356870" marR="5080" indent="-344805" algn="just">
              <a:lnSpc>
                <a:spcPct val="90000"/>
              </a:lnSpc>
              <a:spcBef>
                <a:spcPts val="575"/>
              </a:spcBef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400" spc="-5" dirty="0">
                <a:latin typeface="Arial"/>
                <a:cs typeface="Arial"/>
              </a:rPr>
              <a:t>Here </a:t>
            </a:r>
            <a:r>
              <a:rPr sz="2400" dirty="0">
                <a:latin typeface="Arial"/>
                <a:cs typeface="Arial"/>
              </a:rPr>
              <a:t>the leather </a:t>
            </a:r>
            <a:r>
              <a:rPr sz="2400" spc="-5" dirty="0">
                <a:latin typeface="Arial"/>
                <a:cs typeface="Arial"/>
              </a:rPr>
              <a:t>is </a:t>
            </a:r>
            <a:r>
              <a:rPr sz="2400" spc="-10" dirty="0">
                <a:latin typeface="Arial"/>
                <a:cs typeface="Arial"/>
              </a:rPr>
              <a:t>given </a:t>
            </a:r>
            <a:r>
              <a:rPr sz="2400" dirty="0">
                <a:latin typeface="Arial"/>
                <a:cs typeface="Arial"/>
              </a:rPr>
              <a:t>its </a:t>
            </a:r>
            <a:r>
              <a:rPr sz="2400" spc="5" dirty="0">
                <a:latin typeface="Arial"/>
                <a:cs typeface="Arial"/>
              </a:rPr>
              <a:t>final  </a:t>
            </a:r>
            <a:r>
              <a:rPr sz="2400" dirty="0">
                <a:latin typeface="Arial"/>
                <a:cs typeface="Arial"/>
              </a:rPr>
              <a:t>surface </a:t>
            </a:r>
            <a:r>
              <a:rPr sz="2400" spc="-5" dirty="0">
                <a:latin typeface="Arial"/>
                <a:cs typeface="Arial"/>
              </a:rPr>
              <a:t>treatment </a:t>
            </a:r>
            <a:r>
              <a:rPr sz="2400" spc="-10" dirty="0">
                <a:latin typeface="Arial"/>
                <a:cs typeface="Arial"/>
              </a:rPr>
              <a:t>and </a:t>
            </a:r>
            <a:r>
              <a:rPr sz="2400" dirty="0">
                <a:latin typeface="Arial"/>
                <a:cs typeface="Arial"/>
              </a:rPr>
              <a:t>look, </a:t>
            </a:r>
            <a:r>
              <a:rPr sz="2400" spc="-5" dirty="0">
                <a:latin typeface="Arial"/>
                <a:cs typeface="Arial"/>
              </a:rPr>
              <a:t>through  </a:t>
            </a:r>
            <a:r>
              <a:rPr sz="2400" dirty="0">
                <a:latin typeface="Arial"/>
                <a:cs typeface="Arial"/>
              </a:rPr>
              <a:t>processes </a:t>
            </a:r>
            <a:r>
              <a:rPr sz="2400" spc="-10" dirty="0">
                <a:latin typeface="Arial"/>
                <a:cs typeface="Arial"/>
              </a:rPr>
              <a:t>of </a:t>
            </a:r>
            <a:r>
              <a:rPr sz="2400" dirty="0">
                <a:latin typeface="Arial"/>
                <a:cs typeface="Arial"/>
              </a:rPr>
              <a:t>base </a:t>
            </a:r>
            <a:r>
              <a:rPr sz="2400" spc="-5" dirty="0">
                <a:latin typeface="Arial"/>
                <a:cs typeface="Arial"/>
              </a:rPr>
              <a:t>coat, coloring,  embossing, ironing </a:t>
            </a:r>
            <a:r>
              <a:rPr sz="2400" dirty="0">
                <a:latin typeface="Arial"/>
                <a:cs typeface="Arial"/>
              </a:rPr>
              <a:t>the </a:t>
            </a:r>
            <a:r>
              <a:rPr sz="2400" spc="-5" dirty="0">
                <a:latin typeface="Arial"/>
                <a:cs typeface="Arial"/>
              </a:rPr>
              <a:t>leather  </a:t>
            </a:r>
            <a:r>
              <a:rPr sz="2400" dirty="0">
                <a:latin typeface="Arial"/>
                <a:cs typeface="Arial"/>
              </a:rPr>
              <a:t>becomes, </a:t>
            </a:r>
            <a:r>
              <a:rPr sz="2400" b="1" dirty="0">
                <a:solidFill>
                  <a:srgbClr val="00AF50"/>
                </a:solidFill>
                <a:latin typeface="Arial"/>
                <a:cs typeface="Arial"/>
              </a:rPr>
              <a:t>matt </a:t>
            </a:r>
            <a:r>
              <a:rPr sz="2400" b="1" spc="-5" dirty="0">
                <a:solidFill>
                  <a:srgbClr val="00AF50"/>
                </a:solidFill>
                <a:latin typeface="Arial"/>
                <a:cs typeface="Arial"/>
              </a:rPr>
              <a:t>or </a:t>
            </a:r>
            <a:r>
              <a:rPr sz="2400" b="1" spc="-15" dirty="0">
                <a:solidFill>
                  <a:srgbClr val="00AF50"/>
                </a:solidFill>
                <a:latin typeface="Arial"/>
                <a:cs typeface="Arial"/>
              </a:rPr>
              <a:t>shiny</a:t>
            </a:r>
            <a:r>
              <a:rPr sz="2400" spc="-15" dirty="0">
                <a:latin typeface="Arial"/>
                <a:cs typeface="Arial"/>
              </a:rPr>
              <a:t>, </a:t>
            </a:r>
            <a:r>
              <a:rPr sz="2400" b="1" spc="-5" dirty="0">
                <a:solidFill>
                  <a:srgbClr val="00AFEF"/>
                </a:solidFill>
                <a:latin typeface="Arial"/>
                <a:cs typeface="Arial"/>
              </a:rPr>
              <a:t>two-tone  </a:t>
            </a:r>
            <a:r>
              <a:rPr sz="2400" dirty="0">
                <a:latin typeface="Arial"/>
                <a:cs typeface="Arial"/>
              </a:rPr>
              <a:t>or </a:t>
            </a:r>
            <a:r>
              <a:rPr sz="2400" b="1" spc="-5" dirty="0">
                <a:solidFill>
                  <a:srgbClr val="403052"/>
                </a:solidFill>
                <a:latin typeface="Arial"/>
                <a:cs typeface="Arial"/>
              </a:rPr>
              <a:t>uni-colored</a:t>
            </a:r>
            <a:r>
              <a:rPr sz="2400" spc="-5" dirty="0">
                <a:latin typeface="Arial"/>
                <a:cs typeface="Arial"/>
              </a:rPr>
              <a:t>, </a:t>
            </a:r>
            <a:r>
              <a:rPr sz="2400" b="1" spc="-10" dirty="0">
                <a:solidFill>
                  <a:srgbClr val="E36C09"/>
                </a:solidFill>
                <a:latin typeface="Arial"/>
                <a:cs typeface="Arial"/>
              </a:rPr>
              <a:t>smooth </a:t>
            </a:r>
            <a:r>
              <a:rPr sz="2400" b="1" spc="-5" dirty="0">
                <a:solidFill>
                  <a:srgbClr val="E36C09"/>
                </a:solidFill>
                <a:latin typeface="Arial"/>
                <a:cs typeface="Arial"/>
              </a:rPr>
              <a:t>or grained</a:t>
            </a:r>
            <a:r>
              <a:rPr sz="2400" spc="-5" dirty="0">
                <a:latin typeface="Arial"/>
                <a:cs typeface="Arial"/>
              </a:rPr>
              <a:t>.  (as </a:t>
            </a:r>
            <a:r>
              <a:rPr sz="2400" dirty="0">
                <a:latin typeface="Arial"/>
                <a:cs typeface="Arial"/>
              </a:rPr>
              <a:t>per demands of</a:t>
            </a:r>
            <a:r>
              <a:rPr sz="2400" spc="-55" dirty="0">
                <a:latin typeface="Arial"/>
                <a:cs typeface="Arial"/>
              </a:rPr>
              <a:t> </a:t>
            </a:r>
            <a:r>
              <a:rPr sz="2400" dirty="0">
                <a:latin typeface="Arial"/>
                <a:cs typeface="Arial"/>
              </a:rPr>
              <a:t>fashion).</a:t>
            </a:r>
            <a:endParaRPr sz="24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10"/>
              </a:spcBef>
              <a:buClr>
                <a:srgbClr val="C00000"/>
              </a:buClr>
              <a:buFont typeface="Wingdings"/>
              <a:buChar char=""/>
            </a:pPr>
            <a:endParaRPr sz="3250">
              <a:latin typeface="Arial"/>
              <a:cs typeface="Arial"/>
            </a:endParaRPr>
          </a:p>
          <a:p>
            <a:pPr marL="356870" marR="85090" indent="-344805" algn="just">
              <a:lnSpc>
                <a:spcPct val="90000"/>
              </a:lnSpc>
              <a:buClr>
                <a:srgbClr val="C00000"/>
              </a:buClr>
              <a:buFont typeface="Wingdings"/>
              <a:buChar char=""/>
              <a:tabLst>
                <a:tab pos="357505" algn="l"/>
              </a:tabLst>
            </a:pPr>
            <a:r>
              <a:rPr sz="2400" spc="-5" dirty="0">
                <a:latin typeface="Arial"/>
                <a:cs typeface="Arial"/>
              </a:rPr>
              <a:t>The </a:t>
            </a:r>
            <a:r>
              <a:rPr sz="2400" dirty="0">
                <a:latin typeface="Arial"/>
                <a:cs typeface="Arial"/>
              </a:rPr>
              <a:t>art </a:t>
            </a:r>
            <a:r>
              <a:rPr sz="2400" spc="-10" dirty="0">
                <a:latin typeface="Arial"/>
                <a:cs typeface="Arial"/>
              </a:rPr>
              <a:t>of </a:t>
            </a:r>
            <a:r>
              <a:rPr sz="2400" dirty="0">
                <a:latin typeface="Arial"/>
                <a:cs typeface="Arial"/>
              </a:rPr>
              <a:t>finishing </a:t>
            </a:r>
            <a:r>
              <a:rPr sz="2400" spc="-5" dirty="0">
                <a:latin typeface="Arial"/>
                <a:cs typeface="Arial"/>
              </a:rPr>
              <a:t>lies in </a:t>
            </a:r>
            <a:r>
              <a:rPr sz="2400" spc="-10" dirty="0">
                <a:latin typeface="Arial"/>
                <a:cs typeface="Arial"/>
              </a:rPr>
              <a:t>working in  </a:t>
            </a:r>
            <a:r>
              <a:rPr sz="2400" dirty="0">
                <a:latin typeface="Arial"/>
                <a:cs typeface="Arial"/>
              </a:rPr>
              <a:t>wafer-thin </a:t>
            </a:r>
            <a:r>
              <a:rPr sz="2400" spc="-5" dirty="0">
                <a:latin typeface="Arial"/>
                <a:cs typeface="Arial"/>
              </a:rPr>
              <a:t>layers </a:t>
            </a:r>
            <a:r>
              <a:rPr sz="2400" dirty="0">
                <a:latin typeface="Arial"/>
                <a:cs typeface="Arial"/>
              </a:rPr>
              <a:t>without </a:t>
            </a:r>
            <a:r>
              <a:rPr sz="2400" spc="-5" dirty="0">
                <a:latin typeface="Arial"/>
                <a:cs typeface="Arial"/>
              </a:rPr>
              <a:t>disturbing  </a:t>
            </a:r>
            <a:r>
              <a:rPr sz="2400" dirty="0">
                <a:latin typeface="Arial"/>
                <a:cs typeface="Arial"/>
              </a:rPr>
              <a:t>the </a:t>
            </a:r>
            <a:r>
              <a:rPr sz="2400" spc="-5" dirty="0">
                <a:latin typeface="Arial"/>
                <a:cs typeface="Arial"/>
              </a:rPr>
              <a:t>natural </a:t>
            </a:r>
            <a:r>
              <a:rPr sz="2400" dirty="0">
                <a:latin typeface="Arial"/>
                <a:cs typeface="Arial"/>
              </a:rPr>
              <a:t>look </a:t>
            </a:r>
            <a:r>
              <a:rPr sz="2400" spc="-10" dirty="0">
                <a:latin typeface="Arial"/>
                <a:cs typeface="Arial"/>
              </a:rPr>
              <a:t>of </a:t>
            </a:r>
            <a:r>
              <a:rPr sz="2400" spc="-5" dirty="0">
                <a:latin typeface="Arial"/>
                <a:cs typeface="Arial"/>
              </a:rPr>
              <a:t>the </a:t>
            </a:r>
            <a:r>
              <a:rPr sz="2400" dirty="0">
                <a:latin typeface="Arial"/>
                <a:cs typeface="Arial"/>
              </a:rPr>
              <a:t>leather </a:t>
            </a:r>
            <a:r>
              <a:rPr sz="2400" spc="-5" dirty="0">
                <a:latin typeface="Arial"/>
                <a:cs typeface="Arial"/>
              </a:rPr>
              <a:t>and  </a:t>
            </a:r>
            <a:r>
              <a:rPr sz="2400" dirty="0">
                <a:latin typeface="Arial"/>
                <a:cs typeface="Arial"/>
              </a:rPr>
              <a:t>its </a:t>
            </a:r>
            <a:r>
              <a:rPr sz="2400" spc="-5" dirty="0">
                <a:latin typeface="Arial"/>
                <a:cs typeface="Arial"/>
              </a:rPr>
              <a:t>characteristics </a:t>
            </a:r>
            <a:r>
              <a:rPr sz="2400" dirty="0">
                <a:latin typeface="Arial"/>
                <a:cs typeface="Arial"/>
              </a:rPr>
              <a:t>such as  suppleness and</a:t>
            </a:r>
            <a:r>
              <a:rPr sz="2400" spc="-50" dirty="0">
                <a:latin typeface="Arial"/>
                <a:cs typeface="Arial"/>
              </a:rPr>
              <a:t> </a:t>
            </a:r>
            <a:r>
              <a:rPr sz="2400" spc="-15" dirty="0">
                <a:latin typeface="Arial"/>
                <a:cs typeface="Arial"/>
              </a:rPr>
              <a:t>breathability.</a:t>
            </a:r>
            <a:endParaRPr sz="2400">
              <a:latin typeface="Arial"/>
              <a:cs typeface="Arial"/>
            </a:endParaRPr>
          </a:p>
        </p:txBody>
      </p:sp>
      <p:pic>
        <p:nvPicPr>
          <p:cNvPr id="3" name="object 3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6019800" y="992250"/>
            <a:ext cx="2590800" cy="1903349"/>
          </a:xfrm>
          <a:prstGeom prst="rect">
            <a:avLst/>
          </a:prstGeom>
        </p:spPr>
      </p:pic>
      <p:pic>
        <p:nvPicPr>
          <p:cNvPr id="4" name="object 4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6019800" y="3638550"/>
            <a:ext cx="2590800" cy="2381250"/>
          </a:xfrm>
          <a:prstGeom prst="rect">
            <a:avLst/>
          </a:prstGeom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20</TotalTime>
  <Words>2065</Words>
  <Application>Microsoft Office PowerPoint</Application>
  <PresentationFormat>On-screen Show (4:3)</PresentationFormat>
  <Paragraphs>266</Paragraphs>
  <Slides>30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30</vt:i4>
      </vt:variant>
    </vt:vector>
  </HeadingPairs>
  <TitlesOfParts>
    <vt:vector size="35" baseType="lpstr">
      <vt:lpstr>Arial</vt:lpstr>
      <vt:lpstr>Times New Roman</vt:lpstr>
      <vt:lpstr>Wingdings</vt:lpstr>
      <vt:lpstr>Calibri</vt:lpstr>
      <vt:lpstr>Office Theme</vt:lpstr>
      <vt:lpstr>LPT 606: SLAUGHTER HOUSE BYPRODUCTS TECHNOLOGY (2+1)   UNIT III – Processing of hide and skin  for preparation of leather</vt:lpstr>
      <vt:lpstr>Hide and Skin</vt:lpstr>
      <vt:lpstr>Processing of hide and skin</vt:lpstr>
      <vt:lpstr>PowerPoint Presentation</vt:lpstr>
      <vt:lpstr>A. Preparatory stages</vt:lpstr>
      <vt:lpstr>PowerPoint Presentation</vt:lpstr>
      <vt:lpstr>PowerPoint Presentation</vt:lpstr>
      <vt:lpstr>Beamhouse operations</vt:lpstr>
      <vt:lpstr>PowerPoint Presentation</vt:lpstr>
      <vt:lpstr>Soaking</vt:lpstr>
      <vt:lpstr>PowerPoint Presentation</vt:lpstr>
      <vt:lpstr>Liming</vt:lpstr>
      <vt:lpstr>PowerPoint Presentation</vt:lpstr>
      <vt:lpstr>PowerPoint Presentation</vt:lpstr>
      <vt:lpstr>Unhairing and scudding</vt:lpstr>
      <vt:lpstr>Deliming and bating</vt:lpstr>
      <vt:lpstr>PowerPoint Presentation</vt:lpstr>
      <vt:lpstr>Pickling</vt:lpstr>
      <vt:lpstr>B. Tanning</vt:lpstr>
      <vt:lpstr>PowerPoint Presentation</vt:lpstr>
      <vt:lpstr>PowerPoint Presentation</vt:lpstr>
      <vt:lpstr>Chrome tanning</vt:lpstr>
      <vt:lpstr>PowerPoint Presentation</vt:lpstr>
      <vt:lpstr>PowerPoint Presentation</vt:lpstr>
      <vt:lpstr>Vegetable tanning</vt:lpstr>
      <vt:lpstr>C. Crusting</vt:lpstr>
      <vt:lpstr>Tawing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Low temperature rendering of slaughterhouse by-products for edible and inedible purpose</dc:title>
  <dc:creator>PRATAP MADANE</dc:creator>
  <cp:lastModifiedBy>Rohit Kumar Jaiswal</cp:lastModifiedBy>
  <cp:revision>3</cp:revision>
  <dcterms:created xsi:type="dcterms:W3CDTF">2020-06-03T07:03:30Z</dcterms:created>
  <dcterms:modified xsi:type="dcterms:W3CDTF">2020-06-14T06:30:15Z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reated">
    <vt:filetime>2019-05-22T00:00:00Z</vt:filetime>
  </property>
  <property fmtid="{D5CDD505-2E9C-101B-9397-08002B2CF9AE}" pid="3" name="Creator">
    <vt:lpwstr>Microsoft® PowerPoint® 2010</vt:lpwstr>
  </property>
  <property fmtid="{D5CDD505-2E9C-101B-9397-08002B2CF9AE}" pid="4" name="LastSaved">
    <vt:filetime>2020-06-03T00:00:00Z</vt:filetime>
  </property>
</Properties>
</file>