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9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6" r:id="rId11"/>
    <p:sldId id="267" r:id="rId12"/>
    <p:sldId id="268" r:id="rId13"/>
    <p:sldId id="270" r:id="rId14"/>
    <p:sldId id="269" r:id="rId15"/>
    <p:sldId id="271" r:id="rId16"/>
    <p:sldId id="272" r:id="rId17"/>
    <p:sldId id="273" r:id="rId1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4" d="100"/>
          <a:sy n="64" d="100"/>
        </p:scale>
        <p:origin x="-148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C06D446-785D-47EC-BA5D-3C5055C340C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92E8AFA-8864-4E6D-B305-51EE98BFCB8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92E8AFA-8864-4E6D-B305-51EE98BFCB84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3"/>
          <p:cNvSpPr>
            <a:spLocks noGrp="1"/>
          </p:cNvSpPr>
          <p:nvPr>
            <p:ph type="ctrTitle"/>
          </p:nvPr>
        </p:nvSpPr>
        <p:spPr>
          <a:xfrm>
            <a:off x="1432560" y="359898"/>
            <a:ext cx="7406640" cy="1472184"/>
          </a:xfrm>
        </p:spPr>
        <p:txBody>
          <a:bodyPr anchor="b"/>
          <a:lstStyle>
            <a:lvl1pPr algn="l"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2" name="Subtitle 21"/>
          <p:cNvSpPr>
            <a:spLocks noGrp="1"/>
          </p:cNvSpPr>
          <p:nvPr>
            <p:ph type="subTitle" idx="1"/>
          </p:nvPr>
        </p:nvSpPr>
        <p:spPr>
          <a:xfrm>
            <a:off x="1432560" y="1850064"/>
            <a:ext cx="7406640" cy="1752600"/>
          </a:xfrm>
        </p:spPr>
        <p:txBody>
          <a:bodyPr tIns="0"/>
          <a:lstStyle>
            <a:lvl1pPr marL="27432" indent="0" algn="l">
              <a:buNone/>
              <a:defRPr sz="26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20" name="Footer Placeholder 1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921433" y="1413802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Oval 8"/>
          <p:cNvSpPr/>
          <p:nvPr/>
        </p:nvSpPr>
        <p:spPr>
          <a:xfrm>
            <a:off x="1157176" y="1345016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282890" y="-54"/>
            <a:ext cx="68580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78392" y="2600325"/>
            <a:ext cx="6400800" cy="2286000"/>
          </a:xfrm>
        </p:spPr>
        <p:txBody>
          <a:bodyPr anchor="t"/>
          <a:lstStyle>
            <a:lvl1pPr algn="l">
              <a:lnSpc>
                <a:spcPts val="4500"/>
              </a:lnSpc>
              <a:buNone/>
              <a:defRPr sz="4000" b="1" cap="all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78392" y="1066800"/>
            <a:ext cx="6400800" cy="1509712"/>
          </a:xfrm>
        </p:spPr>
        <p:txBody>
          <a:bodyPr anchor="b"/>
          <a:lstStyle>
            <a:lvl1pPr marL="18288" indent="0">
              <a:lnSpc>
                <a:spcPts val="2300"/>
              </a:lnSpc>
              <a:spcBef>
                <a:spcPts val="0"/>
              </a:spcBef>
              <a:buNone/>
              <a:defRPr sz="20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Rectangle 9"/>
          <p:cNvSpPr/>
          <p:nvPr/>
        </p:nvSpPr>
        <p:spPr bwMode="invGray">
          <a:xfrm>
            <a:off x="2286000" y="0"/>
            <a:ext cx="762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Oval 7"/>
          <p:cNvSpPr/>
          <p:nvPr/>
        </p:nvSpPr>
        <p:spPr>
          <a:xfrm>
            <a:off x="2172321" y="2814656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Oval 8"/>
          <p:cNvSpPr/>
          <p:nvPr/>
        </p:nvSpPr>
        <p:spPr>
          <a:xfrm>
            <a:off x="2408064" y="2745870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3560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7608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160336"/>
            <a:ext cx="8229600" cy="1143000"/>
          </a:xfrm>
        </p:spPr>
        <p:txBody>
          <a:bodyPr anchor="ctr"/>
          <a:lstStyle>
            <a:lvl1pPr algn="ctr">
              <a:defRPr sz="4500" b="1" cap="none" baseline="0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6344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344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 anchor="ctr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014984" y="0"/>
            <a:ext cx="8129016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Rectangle 5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16778"/>
            <a:ext cx="3810000" cy="1162050"/>
          </a:xfrm>
          <a:ln>
            <a:noFill/>
          </a:ln>
        </p:spPr>
        <p:txBody>
          <a:bodyPr anchor="b"/>
          <a:lstStyle>
            <a:lvl1pPr algn="l">
              <a:lnSpc>
                <a:spcPts val="2000"/>
              </a:lnSpc>
              <a:buNone/>
              <a:defRPr sz="2200" b="1" cap="all" baseline="0"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406964"/>
            <a:ext cx="3810000" cy="698500"/>
          </a:xfrm>
        </p:spPr>
        <p:txBody>
          <a:bodyPr/>
          <a:lstStyle>
            <a:lvl1pPr marL="45720" indent="0">
              <a:lnSpc>
                <a:spcPct val="100000"/>
              </a:lnSpc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8153400" cy="399256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86896" y="1066800"/>
            <a:ext cx="2743200" cy="1981200"/>
          </a:xfrm>
        </p:spPr>
        <p:txBody>
          <a:bodyPr anchor="b">
            <a:noAutofit/>
          </a:bodyPr>
          <a:lstStyle>
            <a:lvl1pPr algn="l">
              <a:buNone/>
              <a:defRPr sz="2100" b="1"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62000" y="1066800"/>
            <a:ext cx="4572000" cy="4572000"/>
          </a:xfrm>
          <a:prstGeom prst="rect">
            <a:avLst/>
          </a:prstGeom>
          <a:solidFill>
            <a:srgbClr val="FFFFFF"/>
          </a:solidFill>
          <a:ln w="88900" cap="sq">
            <a:solidFill>
              <a:srgbClr val="FFFFFF"/>
            </a:solidFill>
            <a:miter lim="800000"/>
          </a:ln>
          <a:effectLst>
            <a:outerShdw blurRad="55500" dist="18500" dir="5400000" algn="tl" rotWithShape="0">
              <a:srgbClr val="000000">
                <a:alpha val="3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635">
            <a:bevelT w="25400" h="19050"/>
            <a:contourClr>
              <a:srgbClr val="969696"/>
            </a:contourClr>
          </a:sp3d>
        </p:spPr>
        <p:txBody>
          <a:bodyPr lIns="91440" tIns="274320" rtlCol="0" anchor="t">
            <a:normAutofit/>
          </a:bodyPr>
          <a:lstStyle>
            <a:extLst/>
          </a:lstStyle>
          <a:p>
            <a:pPr marL="0" indent="-283464" algn="l" rtl="0" eaLnBrk="1" latinLnBrk="0" hangingPunct="1">
              <a:lnSpc>
                <a:spcPts val="3000"/>
              </a:lnSpc>
              <a:spcBef>
                <a:spcPts val="600"/>
              </a:spcBef>
              <a:buClr>
                <a:schemeClr val="accent1"/>
              </a:buClr>
              <a:buSzPct val="80000"/>
              <a:buFont typeface="Wingdings 2"/>
              <a:buNone/>
            </a:pPr>
            <a:endParaRPr kumimoji="0" lang="en-US" sz="3200" kern="120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143003"/>
            <a:ext cx="4419600" cy="3514531"/>
          </a:xfrm>
          <a:prstGeom prst="roundRect">
            <a:avLst>
              <a:gd name="adj" fmla="val 783"/>
            </a:avLst>
          </a:prstGeom>
          <a:solidFill>
            <a:schemeClr val="bg2"/>
          </a:solidFill>
          <a:ln w="127000">
            <a:noFill/>
            <a:miter lim="800000"/>
          </a:ln>
          <a:effectLst/>
        </p:spPr>
        <p:txBody>
          <a:bodyPr lIns="91440" tIns="274320" anchor="t"/>
          <a:lstStyle>
            <a:lvl1pPr indent="0">
              <a:buNone/>
              <a:defRPr sz="3200"/>
            </a:lvl1pPr>
            <a:extLst/>
          </a:lstStyle>
          <a:p>
            <a:pPr marL="0" algn="l" eaLnBrk="1" latinLnBrk="0" hangingPunct="1"/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9" name="Flowchart: Process 8"/>
          <p:cNvSpPr/>
          <p:nvPr/>
        </p:nvSpPr>
        <p:spPr>
          <a:xfrm rot="19468671">
            <a:off x="396725" y="954341"/>
            <a:ext cx="685800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shade val="90000"/>
                <a:satMod val="200000"/>
                <a:alpha val="4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Flowchart: Process 9"/>
          <p:cNvSpPr/>
          <p:nvPr/>
        </p:nvSpPr>
        <p:spPr>
          <a:xfrm rot="2103354" flipH="1">
            <a:off x="5003667" y="936786"/>
            <a:ext cx="649224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alpha val="2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8200" y="4800600"/>
            <a:ext cx="4419600" cy="762000"/>
          </a:xfrm>
        </p:spPr>
        <p:txBody>
          <a:bodyPr anchor="ctr"/>
          <a:lstStyle>
            <a:lvl1pPr marL="0" indent="0" algn="l">
              <a:lnSpc>
                <a:spcPts val="1600"/>
              </a:lnSpc>
              <a:spcBef>
                <a:spcPts val="0"/>
              </a:spcBef>
              <a:buNone/>
              <a:defRPr sz="1400">
                <a:solidFill>
                  <a:srgbClr val="777777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58000" y="274639"/>
            <a:ext cx="1828800" cy="5851525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274640"/>
            <a:ext cx="55626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e 6"/>
          <p:cNvSpPr/>
          <p:nvPr/>
        </p:nvSpPr>
        <p:spPr>
          <a:xfrm>
            <a:off x="-815927" y="-815922"/>
            <a:ext cx="1638887" cy="1638887"/>
          </a:xfrm>
          <a:prstGeom prst="pie">
            <a:avLst>
              <a:gd name="adj1" fmla="val 0"/>
              <a:gd name="adj2" fmla="val 5402120"/>
            </a:avLst>
          </a:prstGeom>
          <a:solidFill>
            <a:schemeClr val="bg2">
              <a:tint val="18000"/>
              <a:satMod val="220000"/>
              <a:alpha val="33000"/>
            </a:schemeClr>
          </a:solidFill>
          <a:ln w="3175" cap="rnd" cmpd="sng" algn="ctr">
            <a:solidFill>
              <a:schemeClr val="bg2">
                <a:shade val="70000"/>
                <a:satMod val="200000"/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Oval 7"/>
          <p:cNvSpPr/>
          <p:nvPr/>
        </p:nvSpPr>
        <p:spPr>
          <a:xfrm>
            <a:off x="168816" y="21102"/>
            <a:ext cx="1702191" cy="1702191"/>
          </a:xfrm>
          <a:prstGeom prst="ellipse">
            <a:avLst/>
          </a:prstGeom>
          <a:noFill/>
          <a:ln w="27305" cap="rnd" cmpd="sng" algn="ctr">
            <a:solidFill>
              <a:schemeClr val="bg2">
                <a:tint val="45000"/>
                <a:satMod val="325000"/>
                <a:alpha val="100000"/>
              </a:schemeClr>
            </a:solidFill>
            <a:prstDash val="solid"/>
          </a:ln>
          <a:effectLst>
            <a:outerShdw blurRad="25400" dist="25400" dir="5400000" algn="tl" rotWithShape="0">
              <a:schemeClr val="bg2">
                <a:shade val="50000"/>
                <a:satMod val="150000"/>
                <a:alpha val="8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Donut 10"/>
          <p:cNvSpPr/>
          <p:nvPr/>
        </p:nvSpPr>
        <p:spPr>
          <a:xfrm rot="2315675">
            <a:off x="182881" y="1055077"/>
            <a:ext cx="1125717" cy="1102624"/>
          </a:xfrm>
          <a:prstGeom prst="donut">
            <a:avLst>
              <a:gd name="adj" fmla="val 11833"/>
            </a:avLst>
          </a:prstGeom>
          <a:gradFill rotWithShape="1">
            <a:gsLst>
              <a:gs pos="0">
                <a:schemeClr val="bg2">
                  <a:tint val="10000"/>
                  <a:shade val="99000"/>
                  <a:satMod val="355000"/>
                  <a:alpha val="70000"/>
                </a:schemeClr>
              </a:gs>
              <a:gs pos="70000">
                <a:schemeClr val="bg2">
                  <a:tint val="6000"/>
                  <a:shade val="100000"/>
                  <a:satMod val="400000"/>
                  <a:alpha val="55000"/>
                </a:schemeClr>
              </a:gs>
              <a:gs pos="100000">
                <a:schemeClr val="bg2">
                  <a:tint val="100000"/>
                  <a:shade val="75000"/>
                  <a:satMod val="370000"/>
                  <a:alpha val="60000"/>
                </a:schemeClr>
              </a:gs>
            </a:gsLst>
            <a:path path="circle">
              <a:fillToRect l="-407500" t="-50000" r="507500" b="150000"/>
            </a:path>
          </a:gradFill>
          <a:ln w="7350" cap="rnd" cmpd="sng" algn="ctr">
            <a:solidFill>
              <a:schemeClr val="bg2">
                <a:shade val="60000"/>
                <a:satMod val="220000"/>
                <a:alpha val="100000"/>
              </a:schemeClr>
            </a:solidFill>
            <a:prstDash val="solid"/>
          </a:ln>
          <a:effectLst>
            <a:outerShdw blurRad="12700" dist="15000" dir="4500000" algn="tl" rotWithShape="0">
              <a:schemeClr val="bg2">
                <a:shade val="10000"/>
                <a:satMod val="200000"/>
                <a:alpha val="3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>
          <a:xfrm>
            <a:off x="1012873" y="-54"/>
            <a:ext cx="8131127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Title Placeholder 4"/>
          <p:cNvSpPr>
            <a:spLocks noGrp="1"/>
          </p:cNvSpPr>
          <p:nvPr>
            <p:ph type="title"/>
          </p:nvPr>
        </p:nvSpPr>
        <p:spPr>
          <a:xfrm>
            <a:off x="1435608" y="274638"/>
            <a:ext cx="7498080" cy="1143000"/>
          </a:xfrm>
          <a:prstGeom prst="rect">
            <a:avLst/>
          </a:prstGeom>
        </p:spPr>
        <p:txBody>
          <a:bodyPr anchor="ctr">
            <a:normAutofit/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Text Placeholder 8"/>
          <p:cNvSpPr>
            <a:spLocks noGrp="1"/>
          </p:cNvSpPr>
          <p:nvPr>
            <p:ph type="body" idx="1"/>
          </p:nvPr>
        </p:nvSpPr>
        <p:spPr>
          <a:xfrm>
            <a:off x="1435608" y="1447800"/>
            <a:ext cx="7498080" cy="4800600"/>
          </a:xfrm>
          <a:prstGeom prst="rect">
            <a:avLst/>
          </a:prstGeom>
        </p:spPr>
        <p:txBody>
          <a:bodyPr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24" name="Date Placeholder 23"/>
          <p:cNvSpPr>
            <a:spLocks noGrp="1"/>
          </p:cNvSpPr>
          <p:nvPr>
            <p:ph type="dt" sz="half" idx="2"/>
          </p:nvPr>
        </p:nvSpPr>
        <p:spPr>
          <a:xfrm>
            <a:off x="3581400" y="6305550"/>
            <a:ext cx="2133600" cy="476250"/>
          </a:xfrm>
          <a:prstGeom prst="rect">
            <a:avLst/>
          </a:prstGeom>
        </p:spPr>
        <p:txBody>
          <a:bodyPr anchor="b"/>
          <a:lstStyle>
            <a:lvl1pPr algn="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</a:defRPr>
            </a:lvl1pPr>
            <a:extLst/>
          </a:lstStyle>
          <a:p>
            <a:fld id="{B2C883E0-06E3-4E75-9C69-B0544315285D}" type="datetimeFigureOut">
              <a:rPr lang="en-US" smtClean="0"/>
              <a:pPr/>
              <a:t>6/7/2020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3"/>
          </p:nvPr>
        </p:nvSpPr>
        <p:spPr>
          <a:xfrm>
            <a:off x="5715000" y="6305550"/>
            <a:ext cx="2895600" cy="476250"/>
          </a:xfrm>
          <a:prstGeom prst="rect">
            <a:avLst/>
          </a:prstGeom>
        </p:spPr>
        <p:txBody>
          <a:bodyPr anchor="b"/>
          <a:lstStyle>
            <a:lvl1pPr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endParaRPr lang="en-US"/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4"/>
          </p:nvPr>
        </p:nvSpPr>
        <p:spPr>
          <a:xfrm>
            <a:off x="8613648" y="6305550"/>
            <a:ext cx="457200" cy="476250"/>
          </a:xfrm>
          <a:prstGeom prst="rect">
            <a:avLst/>
          </a:prstGeom>
        </p:spPr>
        <p:txBody>
          <a:bodyPr anchor="b"/>
          <a:lstStyle>
            <a:lvl1pPr algn="ct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fld id="{038FC50C-190A-4028-AEE6-FE94911EEFC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5" name="Rectangle 14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300" kern="1200">
          <a:solidFill>
            <a:schemeClr val="tx2">
              <a:satMod val="130000"/>
            </a:schemeClr>
          </a:solidFill>
          <a:effectLst>
            <a:outerShdw blurRad="50000" dist="30000" dir="5400000" algn="tl" rotWithShape="0">
              <a:srgbClr val="000000">
                <a:alpha val="30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83464" algn="l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80000"/>
        <a:buFont typeface="Wingdings 2"/>
        <a:buChar char=""/>
        <a:defRPr kumimoji="0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37744" algn="l" rtl="0" eaLnBrk="1" latinLnBrk="0" hangingPunct="1">
        <a:lnSpc>
          <a:spcPct val="100000"/>
        </a:lnSpc>
        <a:spcBef>
          <a:spcPts val="550"/>
        </a:spcBef>
        <a:buClr>
          <a:schemeClr val="accent1"/>
        </a:buClr>
        <a:buFont typeface="Verdana"/>
        <a:buChar char="◦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86968" indent="-228600" algn="l" rtl="0" eaLnBrk="1" latinLnBrk="0" hangingPunct="1">
        <a:lnSpc>
          <a:spcPct val="100000"/>
        </a:lnSpc>
        <a:spcBef>
          <a:spcPct val="20000"/>
        </a:spcBef>
        <a:buClr>
          <a:schemeClr val="accent2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173736" algn="l" rtl="0" eaLnBrk="1" latinLnBrk="0" hangingPunct="1">
        <a:lnSpc>
          <a:spcPct val="100000"/>
        </a:lnSpc>
        <a:spcBef>
          <a:spcPct val="20000"/>
        </a:spcBef>
        <a:buClr>
          <a:schemeClr val="accent3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298448" indent="-182880" algn="l" rtl="0" eaLnBrk="1" latinLnBrk="0" hangingPunct="1">
        <a:lnSpc>
          <a:spcPct val="100000"/>
        </a:lnSpc>
        <a:spcBef>
          <a:spcPct val="20000"/>
        </a:spcBef>
        <a:buClr>
          <a:schemeClr val="accent4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508760" indent="-182880" algn="l" rtl="0" eaLnBrk="1" latinLnBrk="0" hangingPunct="1">
        <a:lnSpc>
          <a:spcPct val="100000"/>
        </a:lnSpc>
        <a:spcBef>
          <a:spcPct val="20000"/>
        </a:spcBef>
        <a:buClr>
          <a:schemeClr val="accent5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171907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213055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i="1" spc="-15" dirty="0" smtClean="0">
                <a:solidFill>
                  <a:srgbClr val="FF0000"/>
                </a:solidFill>
                <a:latin typeface="Carlito"/>
                <a:cs typeface="Carlito"/>
              </a:rPr>
              <a:t>Protein</a:t>
            </a:r>
            <a:r>
              <a:rPr lang="en-US" i="1" spc="-55" dirty="0" smtClean="0">
                <a:solidFill>
                  <a:srgbClr val="FF0000"/>
                </a:solidFill>
                <a:latin typeface="Carlito"/>
                <a:cs typeface="Carlito"/>
              </a:rPr>
              <a:t> </a:t>
            </a:r>
            <a:r>
              <a:rPr lang="en-US" i="1" spc="-75" dirty="0" smtClean="0">
                <a:solidFill>
                  <a:srgbClr val="FF0000"/>
                </a:solidFill>
                <a:latin typeface="Carlito"/>
                <a:cs typeface="Carlito"/>
              </a:rPr>
              <a:t>Targeting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VBC-609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spc="-5" dirty="0" smtClean="0">
                <a:latin typeface="Arial"/>
                <a:cs typeface="Arial"/>
              </a:rPr>
              <a:t>Protein</a:t>
            </a:r>
            <a:r>
              <a:rPr lang="en-US" b="1" spc="-10" dirty="0" smtClean="0">
                <a:latin typeface="Arial"/>
                <a:cs typeface="Arial"/>
              </a:rPr>
              <a:t> </a:t>
            </a:r>
            <a:r>
              <a:rPr lang="en-US" b="1" spc="-5" dirty="0" smtClean="0">
                <a:latin typeface="Arial"/>
                <a:cs typeface="Arial"/>
              </a:rPr>
              <a:t>targeting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600200"/>
            <a:ext cx="5257800" cy="4525963"/>
          </a:xfrm>
        </p:spPr>
        <p:txBody>
          <a:bodyPr/>
          <a:lstStyle/>
          <a:p>
            <a:pPr marL="12700" indent="-12700">
              <a:lnSpc>
                <a:spcPct val="100000"/>
              </a:lnSpc>
              <a:tabLst>
                <a:tab pos="854075" algn="l"/>
                <a:tab pos="1900238" algn="l"/>
                <a:tab pos="2241550" algn="l"/>
                <a:tab pos="3078163" algn="l"/>
                <a:tab pos="3902075" algn="l"/>
                <a:tab pos="4205288" algn="l"/>
                <a:tab pos="4660900" algn="l"/>
                <a:tab pos="5969000" algn="l"/>
                <a:tab pos="6350000" algn="l"/>
                <a:tab pos="7069138" algn="l"/>
                <a:tab pos="7334250" algn="l"/>
              </a:tabLst>
            </a:pPr>
            <a:r>
              <a:rPr lang="en-US" dirty="0" smtClean="0">
                <a:latin typeface="Arial"/>
                <a:cs typeface="Arial"/>
              </a:rPr>
              <a:t>Protein targeting</a:t>
            </a:r>
            <a:r>
              <a:rPr lang="en-US" dirty="0">
                <a:latin typeface="Arial"/>
                <a:cs typeface="Arial"/>
              </a:rPr>
              <a:t> </a:t>
            </a:r>
            <a:r>
              <a:rPr lang="en-US" dirty="0" smtClean="0">
                <a:latin typeface="Arial"/>
                <a:cs typeface="Arial"/>
              </a:rPr>
              <a:t>or protein sorting</a:t>
            </a:r>
            <a:r>
              <a:rPr lang="en-US" dirty="0">
                <a:latin typeface="Arial"/>
                <a:cs typeface="Arial"/>
              </a:rPr>
              <a:t> </a:t>
            </a:r>
            <a:r>
              <a:rPr lang="en-US" dirty="0" smtClean="0">
                <a:latin typeface="Arial"/>
                <a:cs typeface="Arial"/>
              </a:rPr>
              <a:t>is the mechanism by which</a:t>
            </a:r>
            <a:r>
              <a:rPr lang="en-US" dirty="0">
                <a:latin typeface="Arial"/>
                <a:cs typeface="Arial"/>
              </a:rPr>
              <a:t> </a:t>
            </a:r>
            <a:r>
              <a:rPr lang="en-US" dirty="0" smtClean="0">
                <a:latin typeface="Arial"/>
                <a:cs typeface="Arial"/>
              </a:rPr>
              <a:t>a cell transports proteins to the appropriate positions in the cell or outside of it from the place of synthesis</a:t>
            </a:r>
          </a:p>
          <a:p>
            <a:endParaRPr lang="en-US" dirty="0"/>
          </a:p>
        </p:txBody>
      </p:sp>
      <p:sp>
        <p:nvSpPr>
          <p:cNvPr id="4" name="object 8"/>
          <p:cNvSpPr/>
          <p:nvPr/>
        </p:nvSpPr>
        <p:spPr>
          <a:xfrm>
            <a:off x="5562601" y="1828800"/>
            <a:ext cx="3581399" cy="4648196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274638"/>
            <a:ext cx="7620000" cy="792162"/>
          </a:xfrm>
        </p:spPr>
        <p:txBody>
          <a:bodyPr/>
          <a:lstStyle/>
          <a:p>
            <a:r>
              <a:rPr lang="en-US" dirty="0" smtClean="0"/>
              <a:t>Protein </a:t>
            </a:r>
            <a:r>
              <a:rPr lang="en-US" dirty="0" smtClean="0"/>
              <a:t>Targeting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143000"/>
            <a:ext cx="7696200" cy="5486400"/>
          </a:xfrm>
        </p:spPr>
        <p:txBody>
          <a:bodyPr>
            <a:normAutofit fontScale="62500" lnSpcReduction="20000"/>
          </a:bodyPr>
          <a:lstStyle/>
          <a:p>
            <a:r>
              <a:rPr lang="en-US" dirty="0" smtClean="0"/>
              <a:t>Both in prokaryotes and eukaryotes, newly synthesized  proteins must be delivered to a specific </a:t>
            </a:r>
            <a:r>
              <a:rPr lang="en-US" dirty="0" err="1" smtClean="0"/>
              <a:t>subcellular</a:t>
            </a:r>
            <a:r>
              <a:rPr lang="en-US" dirty="0" smtClean="0"/>
              <a:t> location or  exported from the cell for correct activity. This phenomenon is called protein targeting.</a:t>
            </a:r>
          </a:p>
          <a:p>
            <a:endParaRPr lang="en-US" dirty="0" smtClean="0"/>
          </a:p>
          <a:p>
            <a:r>
              <a:rPr lang="en-US" dirty="0" smtClean="0"/>
              <a:t>Protein targeting is necessary for proteins that are destined to work outside the cytoplasm.</a:t>
            </a:r>
          </a:p>
          <a:p>
            <a:endParaRPr lang="en-US" dirty="0" smtClean="0"/>
          </a:p>
          <a:p>
            <a:r>
              <a:rPr lang="en-US" dirty="0" smtClean="0"/>
              <a:t>This	delivery process</a:t>
            </a:r>
            <a:r>
              <a:rPr lang="en-US" dirty="0"/>
              <a:t> </a:t>
            </a:r>
            <a:r>
              <a:rPr lang="en-US" dirty="0" smtClean="0"/>
              <a:t>is carried</a:t>
            </a:r>
            <a:r>
              <a:rPr lang="en-US" dirty="0"/>
              <a:t> </a:t>
            </a:r>
            <a:r>
              <a:rPr lang="en-US" dirty="0" smtClean="0"/>
              <a:t>out</a:t>
            </a:r>
            <a:r>
              <a:rPr lang="en-US" dirty="0"/>
              <a:t> </a:t>
            </a:r>
            <a:r>
              <a:rPr lang="en-US" dirty="0" smtClean="0"/>
              <a:t>based</a:t>
            </a:r>
            <a:r>
              <a:rPr lang="en-US" dirty="0"/>
              <a:t> </a:t>
            </a:r>
            <a:r>
              <a:rPr lang="en-US" dirty="0" smtClean="0"/>
              <a:t>on</a:t>
            </a:r>
            <a:r>
              <a:rPr lang="en-US" dirty="0"/>
              <a:t> </a:t>
            </a:r>
            <a:r>
              <a:rPr lang="en-US" dirty="0" smtClean="0"/>
              <a:t>information  contained in the protein itself.</a:t>
            </a:r>
          </a:p>
          <a:p>
            <a:endParaRPr lang="en-US" dirty="0" smtClean="0"/>
          </a:p>
          <a:p>
            <a:r>
              <a:rPr lang="en-US" dirty="0" smtClean="0"/>
              <a:t>Correct sorting</a:t>
            </a:r>
            <a:r>
              <a:rPr lang="en-US" dirty="0"/>
              <a:t> </a:t>
            </a:r>
            <a:r>
              <a:rPr lang="en-US" dirty="0" smtClean="0"/>
              <a:t>is</a:t>
            </a:r>
            <a:r>
              <a:rPr lang="en-US" dirty="0"/>
              <a:t> </a:t>
            </a:r>
            <a:r>
              <a:rPr lang="en-US" dirty="0" smtClean="0"/>
              <a:t>crucial</a:t>
            </a:r>
            <a:r>
              <a:rPr lang="en-US" dirty="0"/>
              <a:t> </a:t>
            </a:r>
            <a:r>
              <a:rPr lang="en-US" dirty="0" smtClean="0"/>
              <a:t>for</a:t>
            </a:r>
            <a:r>
              <a:rPr lang="en-US" dirty="0"/>
              <a:t> </a:t>
            </a:r>
            <a:r>
              <a:rPr lang="en-US" dirty="0" smtClean="0"/>
              <a:t>the</a:t>
            </a:r>
            <a:r>
              <a:rPr lang="en-US" dirty="0"/>
              <a:t> </a:t>
            </a:r>
            <a:r>
              <a:rPr lang="en-US" dirty="0" smtClean="0"/>
              <a:t>cell;</a:t>
            </a:r>
            <a:r>
              <a:rPr lang="en-US" dirty="0"/>
              <a:t> </a:t>
            </a:r>
            <a:r>
              <a:rPr lang="en-US" dirty="0" smtClean="0"/>
              <a:t>errors can</a:t>
            </a:r>
            <a:r>
              <a:rPr lang="en-US" dirty="0"/>
              <a:t> </a:t>
            </a:r>
            <a:r>
              <a:rPr lang="en-US" dirty="0" smtClean="0"/>
              <a:t>lead</a:t>
            </a:r>
            <a:r>
              <a:rPr lang="en-US" dirty="0"/>
              <a:t> </a:t>
            </a:r>
            <a:r>
              <a:rPr lang="en-US" dirty="0" smtClean="0"/>
              <a:t>to  diseases.</a:t>
            </a:r>
          </a:p>
          <a:p>
            <a:endParaRPr lang="en-US" dirty="0" smtClean="0"/>
          </a:p>
          <a:p>
            <a:r>
              <a:rPr lang="en-US" dirty="0" smtClean="0"/>
              <a:t>Receptors – plasma membrane</a:t>
            </a:r>
          </a:p>
          <a:p>
            <a:r>
              <a:rPr lang="en-US" dirty="0" smtClean="0"/>
              <a:t>DNA polymerase – nucleus</a:t>
            </a:r>
          </a:p>
          <a:p>
            <a:r>
              <a:rPr lang="en-US" dirty="0" err="1" smtClean="0"/>
              <a:t>Catalase</a:t>
            </a:r>
            <a:r>
              <a:rPr lang="en-US" dirty="0" smtClean="0"/>
              <a:t> – </a:t>
            </a:r>
            <a:r>
              <a:rPr lang="en-US" dirty="0" err="1" smtClean="0"/>
              <a:t>peroxisomes</a:t>
            </a:r>
            <a:endParaRPr lang="en-US" dirty="0" smtClean="0"/>
          </a:p>
          <a:p>
            <a:r>
              <a:rPr lang="en-US" dirty="0" smtClean="0"/>
              <a:t>Insulin – outside</a:t>
            </a: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In 1970, </a:t>
            </a:r>
            <a:r>
              <a:rPr lang="en-US" dirty="0" smtClean="0">
                <a:solidFill>
                  <a:srgbClr val="FF0000"/>
                </a:solidFill>
              </a:rPr>
              <a:t>Günter </a:t>
            </a:r>
            <a:r>
              <a:rPr lang="en-US" dirty="0" err="1" smtClean="0">
                <a:solidFill>
                  <a:srgbClr val="FF0000"/>
                </a:solidFill>
              </a:rPr>
              <a:t>Blobel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 smtClean="0"/>
              <a:t>conducted experiments on  the translocation of proteins across membranes.</a:t>
            </a:r>
          </a:p>
          <a:p>
            <a:r>
              <a:rPr lang="en-US" dirty="0" smtClean="0"/>
              <a:t>He was awarded the </a:t>
            </a:r>
            <a:r>
              <a:rPr lang="en-US" dirty="0" smtClean="0">
                <a:solidFill>
                  <a:srgbClr val="FF0000"/>
                </a:solidFill>
              </a:rPr>
              <a:t>1999 Nobel Prize </a:t>
            </a:r>
            <a:r>
              <a:rPr lang="en-US" dirty="0" smtClean="0"/>
              <a:t>for his  findings. He discovered that many proteins have a  </a:t>
            </a:r>
            <a:r>
              <a:rPr lang="en-US" dirty="0" smtClean="0">
                <a:solidFill>
                  <a:srgbClr val="FF0000"/>
                </a:solidFill>
              </a:rPr>
              <a:t>signal sequence</a:t>
            </a:r>
            <a:r>
              <a:rPr lang="en-US" dirty="0" smtClean="0"/>
              <a:t>, that is, a short amino acid  sequence at one end that functions like a postal  code for the target organelle.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All proteins begin to be synthesized on </a:t>
            </a:r>
            <a:r>
              <a:rPr lang="en-US" dirty="0" err="1" smtClean="0"/>
              <a:t>cytosolic</a:t>
            </a:r>
            <a:r>
              <a:rPr lang="en-US" dirty="0" smtClean="0"/>
              <a:t>  </a:t>
            </a:r>
            <a:r>
              <a:rPr lang="en-US" dirty="0" err="1" smtClean="0"/>
              <a:t>ribosomes</a:t>
            </a:r>
            <a:endParaRPr lang="en-US" dirty="0"/>
          </a:p>
        </p:txBody>
      </p:sp>
      <p:sp>
        <p:nvSpPr>
          <p:cNvPr id="5" name="object 11"/>
          <p:cNvSpPr/>
          <p:nvPr/>
        </p:nvSpPr>
        <p:spPr>
          <a:xfrm>
            <a:off x="838200" y="2676145"/>
            <a:ext cx="7467600" cy="418185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35608" y="1143000"/>
            <a:ext cx="7498080" cy="5486400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for </a:t>
            </a:r>
            <a:r>
              <a:rPr lang="en-US" dirty="0" err="1" smtClean="0"/>
              <a:t>cytosolic</a:t>
            </a:r>
            <a:r>
              <a:rPr lang="en-US" dirty="0" smtClean="0"/>
              <a:t> functional protein- the synthesis finished on free </a:t>
            </a:r>
            <a:r>
              <a:rPr lang="en-US" dirty="0" err="1" smtClean="0"/>
              <a:t>ribosomes</a:t>
            </a:r>
            <a:r>
              <a:rPr lang="en-US" dirty="0" smtClean="0"/>
              <a:t> and the peptide is released into the </a:t>
            </a:r>
            <a:r>
              <a:rPr lang="en-US" dirty="0" err="1" smtClean="0"/>
              <a:t>cytosol</a:t>
            </a:r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Protein destined for nucleus,  mitochondria or </a:t>
            </a:r>
            <a:r>
              <a:rPr lang="en-US" dirty="0" err="1" smtClean="0"/>
              <a:t>peroxisomes</a:t>
            </a:r>
            <a:r>
              <a:rPr lang="en-US" dirty="0" smtClean="0"/>
              <a:t>- synthesis is  also finished on cytoplasmic </a:t>
            </a:r>
            <a:r>
              <a:rPr lang="en-US" dirty="0" err="1" smtClean="0"/>
              <a:t>ribosomes</a:t>
            </a:r>
            <a:r>
              <a:rPr lang="en-US" dirty="0" smtClean="0"/>
              <a:t> and the peptide is released to the </a:t>
            </a:r>
            <a:r>
              <a:rPr lang="en-US" dirty="0" err="1" smtClean="0"/>
              <a:t>cytosol</a:t>
            </a:r>
            <a:r>
              <a:rPr lang="en-US" dirty="0" smtClean="0"/>
              <a:t> (to be sorted later or  </a:t>
            </a:r>
            <a:r>
              <a:rPr lang="en-US" dirty="0" smtClean="0">
                <a:solidFill>
                  <a:srgbClr val="FF0000"/>
                </a:solidFill>
              </a:rPr>
              <a:t>post-</a:t>
            </a:r>
            <a:r>
              <a:rPr lang="en-US" dirty="0" err="1" smtClean="0">
                <a:solidFill>
                  <a:srgbClr val="FF0000"/>
                </a:solidFill>
              </a:rPr>
              <a:t>translationally</a:t>
            </a:r>
            <a:r>
              <a:rPr lang="en-US" dirty="0" smtClean="0"/>
              <a:t>).</a:t>
            </a:r>
          </a:p>
          <a:p>
            <a:endParaRPr lang="en-US" dirty="0" smtClean="0"/>
          </a:p>
          <a:p>
            <a:r>
              <a:rPr lang="en-US" dirty="0" smtClean="0"/>
              <a:t>Protein to be secreted from the cell or it  destined for the membranes- the ribosome with the  nascent peptide is targeted to the ER (ER becomes  rough) and sorting is done during translation (</a:t>
            </a:r>
            <a:r>
              <a:rPr lang="en-US" dirty="0" smtClean="0">
                <a:solidFill>
                  <a:srgbClr val="FF0000"/>
                </a:solidFill>
              </a:rPr>
              <a:t>co-  </a:t>
            </a:r>
            <a:r>
              <a:rPr lang="en-US" dirty="0" err="1" smtClean="0">
                <a:solidFill>
                  <a:srgbClr val="FF0000"/>
                </a:solidFill>
              </a:rPr>
              <a:t>translationally</a:t>
            </a:r>
            <a:r>
              <a:rPr lang="en-US" dirty="0" smtClean="0"/>
              <a:t>).</a:t>
            </a: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Targeting sequence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600200"/>
            <a:ext cx="7696200" cy="5029200"/>
          </a:xfrm>
        </p:spPr>
        <p:txBody>
          <a:bodyPr>
            <a:normAutofit fontScale="85000" lnSpcReduction="10000"/>
          </a:bodyPr>
          <a:lstStyle/>
          <a:p>
            <a:r>
              <a:rPr lang="en-US" dirty="0" smtClean="0"/>
              <a:t>Characteristic for the destination not the protein</a:t>
            </a:r>
          </a:p>
          <a:p>
            <a:endParaRPr lang="en-US" dirty="0" smtClean="0"/>
          </a:p>
          <a:p>
            <a:r>
              <a:rPr lang="en-US" dirty="0" smtClean="0"/>
              <a:t>Part of the polypeptide which can be cleaved later by signal peptidase or remain permanent part of protein</a:t>
            </a:r>
          </a:p>
          <a:p>
            <a:endParaRPr lang="en-US" dirty="0" smtClean="0"/>
          </a:p>
          <a:p>
            <a:r>
              <a:rPr lang="en-US" dirty="0" smtClean="0"/>
              <a:t>Can be located on N-, C-terminus or in the middle of  the protein</a:t>
            </a:r>
          </a:p>
          <a:p>
            <a:endParaRPr lang="en-US" dirty="0" smtClean="0"/>
          </a:p>
          <a:p>
            <a:r>
              <a:rPr lang="en-US" dirty="0" smtClean="0"/>
              <a:t>The continuous stretch of amino acid residues in the chain that enables  targeting are called </a:t>
            </a:r>
            <a:r>
              <a:rPr lang="en-US" dirty="0" smtClean="0">
                <a:solidFill>
                  <a:srgbClr val="FF0000"/>
                </a:solidFill>
              </a:rPr>
              <a:t>signal peptides or targeting peptides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Types of signal sequences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1600200"/>
            <a:ext cx="7620000" cy="4876800"/>
          </a:xfrm>
        </p:spPr>
        <p:txBody>
          <a:bodyPr>
            <a:normAutofit fontScale="77500" lnSpcReduction="20000"/>
          </a:bodyPr>
          <a:lstStyle/>
          <a:p>
            <a:pPr>
              <a:buNone/>
            </a:pPr>
            <a:r>
              <a:rPr lang="en-US" sz="4000" spc="-5" dirty="0" smtClean="0"/>
              <a:t>1. </a:t>
            </a:r>
            <a:r>
              <a:rPr lang="en-US" sz="4000" spc="-5" dirty="0" err="1" smtClean="0"/>
              <a:t>Presequences</a:t>
            </a:r>
            <a:endParaRPr lang="en-US" sz="4000" spc="-5" dirty="0" smtClean="0"/>
          </a:p>
          <a:p>
            <a:r>
              <a:rPr lang="en-US" dirty="0" smtClean="0"/>
              <a:t>The	</a:t>
            </a:r>
            <a:r>
              <a:rPr lang="en-US" dirty="0" err="1" smtClean="0"/>
              <a:t>presequences</a:t>
            </a:r>
            <a:r>
              <a:rPr lang="en-US" dirty="0"/>
              <a:t> </a:t>
            </a:r>
            <a:r>
              <a:rPr lang="en-US" dirty="0" smtClean="0"/>
              <a:t>of the targeting</a:t>
            </a:r>
            <a:r>
              <a:rPr lang="en-US" dirty="0"/>
              <a:t> </a:t>
            </a:r>
            <a:r>
              <a:rPr lang="en-US" dirty="0" smtClean="0"/>
              <a:t>peptides are  often found at the N-terminal extension .</a:t>
            </a:r>
          </a:p>
          <a:p>
            <a:endParaRPr lang="en-US" dirty="0" smtClean="0"/>
          </a:p>
          <a:p>
            <a:r>
              <a:rPr lang="en-US" dirty="0" smtClean="0"/>
              <a:t>It is composed of between 6-36 basic and hydrophobic amino acids.</a:t>
            </a:r>
          </a:p>
          <a:p>
            <a:endParaRPr lang="en-US" dirty="0" smtClean="0"/>
          </a:p>
          <a:p>
            <a:r>
              <a:rPr lang="en-US" dirty="0" smtClean="0"/>
              <a:t>In case of </a:t>
            </a:r>
            <a:r>
              <a:rPr lang="en-US" dirty="0" err="1" smtClean="0"/>
              <a:t>peroxisomes</a:t>
            </a:r>
            <a:r>
              <a:rPr lang="en-US" dirty="0" smtClean="0"/>
              <a:t> the targeting sequence is  on the C-terminal extension mostly.</a:t>
            </a:r>
          </a:p>
          <a:p>
            <a:endParaRPr lang="en-US" dirty="0" smtClean="0"/>
          </a:p>
          <a:p>
            <a:r>
              <a:rPr lang="en-US" dirty="0" smtClean="0"/>
              <a:t>Signal sequences are removed from the finished  protein by specialized signal peptidases once the  sorting process has been completed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52400"/>
            <a:ext cx="7696200" cy="1676400"/>
          </a:xfrm>
        </p:spPr>
        <p:txBody>
          <a:bodyPr>
            <a:normAutofit fontScale="92500"/>
          </a:bodyPr>
          <a:lstStyle/>
          <a:p>
            <a:pPr>
              <a:buNone/>
            </a:pPr>
            <a:r>
              <a:rPr lang="en-US" dirty="0" smtClean="0"/>
              <a:t>2. Internal Targeting Peptides</a:t>
            </a:r>
          </a:p>
          <a:p>
            <a:pPr indent="1588">
              <a:buNone/>
            </a:pPr>
            <a:r>
              <a:rPr lang="en-US" dirty="0"/>
              <a:t>T</a:t>
            </a:r>
            <a:r>
              <a:rPr lang="en-US" dirty="0" smtClean="0"/>
              <a:t>he targeting peptides are often found at the with in polypeptide chain, not at any end</a:t>
            </a:r>
            <a:endParaRPr lang="en-US" dirty="0"/>
          </a:p>
        </p:txBody>
      </p:sp>
      <p:sp>
        <p:nvSpPr>
          <p:cNvPr id="4" name="object 12"/>
          <p:cNvSpPr/>
          <p:nvPr/>
        </p:nvSpPr>
        <p:spPr>
          <a:xfrm>
            <a:off x="152400" y="2057400"/>
            <a:ext cx="8686800" cy="4572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TextBox 4"/>
          <p:cNvSpPr txBox="1"/>
          <p:nvPr/>
        </p:nvSpPr>
        <p:spPr>
          <a:xfrm>
            <a:off x="1143000" y="5562600"/>
            <a:ext cx="1828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(KDEL sequence)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600200" y="2895600"/>
            <a:ext cx="1828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(NLS)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1905000" y="4766846"/>
            <a:ext cx="18288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(PTS)</a:t>
            </a:r>
            <a:endParaRPr lang="en-US" sz="1600" dirty="0"/>
          </a:p>
        </p:txBody>
      </p:sp>
      <p:sp>
        <p:nvSpPr>
          <p:cNvPr id="8" name="TextBox 7"/>
          <p:cNvSpPr txBox="1"/>
          <p:nvPr/>
        </p:nvSpPr>
        <p:spPr>
          <a:xfrm>
            <a:off x="5334000" y="2907268"/>
            <a:ext cx="28956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(Pro2-Lys3-Arg-Lys-Val)</a:t>
            </a:r>
            <a:endParaRPr lang="en-US" sz="1600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object 10"/>
          <p:cNvSpPr txBox="1">
            <a:spLocks noGrp="1"/>
          </p:cNvSpPr>
          <p:nvPr>
            <p:ph type="title"/>
          </p:nvPr>
        </p:nvSpPr>
        <p:spPr>
          <a:xfrm>
            <a:off x="990600" y="144283"/>
            <a:ext cx="7391400" cy="99835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5"/>
              </a:spcBef>
            </a:pPr>
            <a:r>
              <a:rPr sz="3200" b="1" dirty="0">
                <a:latin typeface="Arial"/>
                <a:cs typeface="Arial"/>
              </a:rPr>
              <a:t>P</a:t>
            </a:r>
            <a:r>
              <a:rPr sz="2550" b="1" dirty="0">
                <a:latin typeface="Arial"/>
                <a:cs typeface="Arial"/>
              </a:rPr>
              <a:t>ROTEINS </a:t>
            </a:r>
            <a:r>
              <a:rPr sz="3200" b="1" spc="5" dirty="0">
                <a:latin typeface="Arial"/>
                <a:cs typeface="Arial"/>
              </a:rPr>
              <a:t>C</a:t>
            </a:r>
            <a:r>
              <a:rPr sz="2550" b="1" spc="5" dirty="0">
                <a:latin typeface="Arial"/>
                <a:cs typeface="Arial"/>
              </a:rPr>
              <a:t>AN </a:t>
            </a:r>
            <a:r>
              <a:rPr sz="3200" b="1" dirty="0">
                <a:latin typeface="Arial"/>
                <a:cs typeface="Arial"/>
              </a:rPr>
              <a:t>M</a:t>
            </a:r>
            <a:r>
              <a:rPr sz="2550" b="1" dirty="0">
                <a:latin typeface="Arial"/>
                <a:cs typeface="Arial"/>
              </a:rPr>
              <a:t>OVE </a:t>
            </a:r>
            <a:r>
              <a:rPr sz="3200" b="1" dirty="0">
                <a:latin typeface="Arial"/>
                <a:cs typeface="Arial"/>
              </a:rPr>
              <a:t>B</a:t>
            </a:r>
            <a:r>
              <a:rPr sz="2550" b="1" dirty="0">
                <a:latin typeface="Arial"/>
                <a:cs typeface="Arial"/>
              </a:rPr>
              <a:t>ETWEEN  </a:t>
            </a:r>
            <a:r>
              <a:rPr sz="3200" b="1" spc="-15" dirty="0">
                <a:latin typeface="Arial"/>
                <a:cs typeface="Arial"/>
              </a:rPr>
              <a:t>C</a:t>
            </a:r>
            <a:r>
              <a:rPr sz="2550" b="1" spc="-15" dirty="0">
                <a:latin typeface="Arial"/>
                <a:cs typeface="Arial"/>
              </a:rPr>
              <a:t>OMPARTMENTS </a:t>
            </a:r>
            <a:r>
              <a:rPr sz="2550" b="1" dirty="0">
                <a:latin typeface="Arial"/>
                <a:cs typeface="Arial"/>
              </a:rPr>
              <a:t>IN </a:t>
            </a:r>
            <a:r>
              <a:rPr sz="3200" b="1" dirty="0">
                <a:latin typeface="Arial"/>
                <a:cs typeface="Arial"/>
              </a:rPr>
              <a:t>D</a:t>
            </a:r>
            <a:r>
              <a:rPr sz="2550" b="1" dirty="0">
                <a:latin typeface="Arial"/>
                <a:cs typeface="Arial"/>
              </a:rPr>
              <a:t>IFFERENT</a:t>
            </a:r>
            <a:r>
              <a:rPr sz="2550" b="1" spc="615" dirty="0">
                <a:latin typeface="Arial"/>
                <a:cs typeface="Arial"/>
              </a:rPr>
              <a:t> </a:t>
            </a:r>
            <a:r>
              <a:rPr sz="3200" b="1" spc="-105" dirty="0">
                <a:latin typeface="Arial"/>
                <a:cs typeface="Arial"/>
              </a:rPr>
              <a:t>W</a:t>
            </a:r>
            <a:r>
              <a:rPr sz="2550" b="1" spc="-105" dirty="0">
                <a:latin typeface="Arial"/>
                <a:cs typeface="Arial"/>
              </a:rPr>
              <a:t>AYS</a:t>
            </a:r>
            <a:endParaRPr sz="2550" dirty="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990600" y="1549272"/>
            <a:ext cx="4038600" cy="2090316"/>
          </a:xfrm>
          <a:prstGeom prst="rect">
            <a:avLst/>
          </a:prstGeom>
        </p:spPr>
        <p:txBody>
          <a:bodyPr vert="horz" wrap="square" lIns="0" tIns="88900" rIns="0" bIns="0" rtlCol="0">
            <a:spAutoFit/>
          </a:bodyPr>
          <a:lstStyle/>
          <a:p>
            <a:pPr marL="287020" indent="-274320">
              <a:lnSpc>
                <a:spcPct val="100000"/>
              </a:lnSpc>
              <a:spcBef>
                <a:spcPts val="700"/>
              </a:spcBef>
              <a:buClr>
                <a:srgbClr val="FD8537"/>
              </a:buClr>
              <a:buSzPct val="68750"/>
              <a:buFont typeface="Wingdings"/>
              <a:buChar char=""/>
              <a:tabLst>
                <a:tab pos="287020" algn="l"/>
              </a:tabLst>
            </a:pPr>
            <a:r>
              <a:rPr sz="2400" dirty="0">
                <a:latin typeface="Arial"/>
                <a:cs typeface="Arial"/>
              </a:rPr>
              <a:t>Gated </a:t>
            </a:r>
            <a:r>
              <a:rPr sz="2400" spc="-5" dirty="0">
                <a:latin typeface="Arial"/>
                <a:cs typeface="Arial"/>
              </a:rPr>
              <a:t>transport(Nucleus</a:t>
            </a:r>
            <a:r>
              <a:rPr sz="2400" spc="-25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)</a:t>
            </a:r>
          </a:p>
          <a:p>
            <a:pPr marL="286385" marR="377190" indent="-274320">
              <a:lnSpc>
                <a:spcPct val="100000"/>
              </a:lnSpc>
              <a:spcBef>
                <a:spcPts val="605"/>
              </a:spcBef>
              <a:buClr>
                <a:srgbClr val="FD8537"/>
              </a:buClr>
              <a:buSzPct val="68750"/>
              <a:buFont typeface="Wingdings"/>
              <a:buChar char=""/>
              <a:tabLst>
                <a:tab pos="287020" algn="l"/>
              </a:tabLst>
            </a:pPr>
            <a:r>
              <a:rPr sz="2400" spc="-10" dirty="0">
                <a:latin typeface="Arial"/>
                <a:cs typeface="Arial"/>
              </a:rPr>
              <a:t>Transmembrane  </a:t>
            </a:r>
            <a:r>
              <a:rPr sz="2400" spc="-5" dirty="0">
                <a:latin typeface="Arial"/>
                <a:cs typeface="Arial"/>
              </a:rPr>
              <a:t>transport(Mitochondria,  Peroxisomes,)</a:t>
            </a:r>
            <a:endParaRPr sz="2400" dirty="0">
              <a:latin typeface="Arial"/>
              <a:cs typeface="Arial"/>
            </a:endParaRPr>
          </a:p>
          <a:p>
            <a:pPr marL="287020" indent="-274320">
              <a:lnSpc>
                <a:spcPct val="100000"/>
              </a:lnSpc>
              <a:spcBef>
                <a:spcPts val="600"/>
              </a:spcBef>
              <a:buClr>
                <a:srgbClr val="FD8537"/>
              </a:buClr>
              <a:buSzPct val="68750"/>
              <a:buFont typeface="Wingdings"/>
              <a:buChar char=""/>
              <a:tabLst>
                <a:tab pos="287020" algn="l"/>
              </a:tabLst>
            </a:pPr>
            <a:r>
              <a:rPr sz="2400" spc="-20" dirty="0">
                <a:latin typeface="Arial"/>
                <a:cs typeface="Arial"/>
              </a:rPr>
              <a:t>Vesicular </a:t>
            </a:r>
            <a:r>
              <a:rPr sz="2400" spc="-5" dirty="0">
                <a:latin typeface="Arial"/>
                <a:cs typeface="Arial"/>
              </a:rPr>
              <a:t>transport</a:t>
            </a:r>
            <a:r>
              <a:rPr sz="2400" spc="35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(E.R)</a:t>
            </a:r>
            <a:endParaRPr sz="2400" dirty="0">
              <a:latin typeface="Arial"/>
              <a:cs typeface="Arial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5486400" y="1371600"/>
            <a:ext cx="3048000" cy="4800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object 10"/>
          <p:cNvSpPr txBox="1">
            <a:spLocks noGrp="1"/>
          </p:cNvSpPr>
          <p:nvPr>
            <p:ph type="title"/>
          </p:nvPr>
        </p:nvSpPr>
        <p:spPr>
          <a:xfrm>
            <a:off x="990600" y="381000"/>
            <a:ext cx="3733800" cy="68993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b="1" spc="-40" dirty="0">
                <a:latin typeface="Arial"/>
                <a:cs typeface="Arial"/>
              </a:rPr>
              <a:t>G</a:t>
            </a:r>
            <a:r>
              <a:rPr sz="2400" b="1" spc="-40" dirty="0">
                <a:latin typeface="Arial"/>
                <a:cs typeface="Arial"/>
              </a:rPr>
              <a:t>ATED</a:t>
            </a:r>
            <a:r>
              <a:rPr sz="2400" b="1" spc="120" dirty="0">
                <a:latin typeface="Arial"/>
                <a:cs typeface="Arial"/>
              </a:rPr>
              <a:t> </a:t>
            </a:r>
            <a:r>
              <a:rPr sz="2400" b="1" spc="-5" dirty="0">
                <a:latin typeface="Arial"/>
                <a:cs typeface="Arial"/>
              </a:rPr>
              <a:t>TRANSPORT</a:t>
            </a:r>
            <a:endParaRPr sz="2400" dirty="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990600" y="1219200"/>
            <a:ext cx="4343400" cy="4708981"/>
          </a:xfrm>
          <a:prstGeom prst="rect">
            <a:avLst/>
          </a:prstGeom>
        </p:spPr>
        <p:txBody>
          <a:bodyPr vert="horz" wrap="square" lIns="0" tIns="78740" rIns="0" bIns="0" rtlCol="0">
            <a:spAutoFit/>
          </a:bodyPr>
          <a:lstStyle/>
          <a:p>
            <a:pPr marL="286385" marR="5080" indent="-274320">
              <a:lnSpc>
                <a:spcPts val="2480"/>
              </a:lnSpc>
              <a:spcBef>
                <a:spcPts val="620"/>
              </a:spcBef>
              <a:spcAft>
                <a:spcPts val="600"/>
              </a:spcAft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2955925" algn="l"/>
              </a:tabLst>
            </a:pPr>
            <a:r>
              <a:rPr lang="en-US" sz="2400" dirty="0" smtClean="0">
                <a:latin typeface="Arial"/>
                <a:cs typeface="Arial"/>
              </a:rPr>
              <a:t>The protein traffic between the </a:t>
            </a:r>
            <a:r>
              <a:rPr lang="en-US" sz="2400" dirty="0" err="1" smtClean="0">
                <a:latin typeface="Arial"/>
                <a:cs typeface="Arial"/>
              </a:rPr>
              <a:t>cytosol</a:t>
            </a:r>
            <a:r>
              <a:rPr lang="en-US" sz="2400" dirty="0" smtClean="0">
                <a:latin typeface="Arial"/>
                <a:cs typeface="Arial"/>
              </a:rPr>
              <a:t> and nucleus occurs between topologically equivalent  spaces, which are in  continuity through the  nuclear pore  complexes</a:t>
            </a:r>
          </a:p>
          <a:p>
            <a:pPr marL="286385" marR="5080" indent="-274320">
              <a:lnSpc>
                <a:spcPts val="2480"/>
              </a:lnSpc>
              <a:spcBef>
                <a:spcPts val="620"/>
              </a:spcBef>
              <a:spcAft>
                <a:spcPts val="600"/>
              </a:spcAft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2955925" algn="l"/>
              </a:tabLst>
            </a:pPr>
            <a:endParaRPr lang="en-US" sz="2400" dirty="0" smtClean="0">
              <a:latin typeface="Arial"/>
              <a:cs typeface="Arial"/>
            </a:endParaRPr>
          </a:p>
          <a:p>
            <a:pPr marL="286385" marR="5080" indent="-274320">
              <a:lnSpc>
                <a:spcPts val="2480"/>
              </a:lnSpc>
              <a:spcBef>
                <a:spcPts val="620"/>
              </a:spcBef>
              <a:spcAft>
                <a:spcPts val="600"/>
              </a:spcAft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2955925" algn="l"/>
              </a:tabLst>
            </a:pPr>
            <a:r>
              <a:rPr lang="en-US" sz="2400" dirty="0" smtClean="0">
                <a:latin typeface="Arial"/>
                <a:cs typeface="Arial"/>
              </a:rPr>
              <a:t>	The nuclear pore complexes function as selective gates 	that actively transport specific  macromolecule and  macromolecular assemblies,</a:t>
            </a:r>
          </a:p>
          <a:p>
            <a:pPr marL="286385" marR="5080" indent="-274320">
              <a:lnSpc>
                <a:spcPts val="2480"/>
              </a:lnSpc>
              <a:spcBef>
                <a:spcPts val="620"/>
              </a:spcBef>
              <a:spcAft>
                <a:spcPts val="600"/>
              </a:spcAft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2955925" algn="l"/>
              </a:tabLst>
            </a:pPr>
            <a:endParaRPr sz="2400" dirty="0">
              <a:latin typeface="Arial"/>
              <a:cs typeface="Arial"/>
            </a:endParaRPr>
          </a:p>
        </p:txBody>
      </p:sp>
      <p:sp>
        <p:nvSpPr>
          <p:cNvPr id="12" name="object 12"/>
          <p:cNvSpPr/>
          <p:nvPr/>
        </p:nvSpPr>
        <p:spPr>
          <a:xfrm>
            <a:off x="5334000" y="1143000"/>
            <a:ext cx="3505200" cy="5334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bject 11"/>
          <p:cNvSpPr/>
          <p:nvPr/>
        </p:nvSpPr>
        <p:spPr>
          <a:xfrm>
            <a:off x="5791200" y="1524000"/>
            <a:ext cx="3048000" cy="4572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 txBox="1">
            <a:spLocks noGrp="1"/>
          </p:cNvSpPr>
          <p:nvPr>
            <p:ph type="title"/>
          </p:nvPr>
        </p:nvSpPr>
        <p:spPr>
          <a:xfrm>
            <a:off x="1063625" y="736218"/>
            <a:ext cx="6556375" cy="63500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5"/>
              </a:spcBef>
            </a:pPr>
            <a:r>
              <a:rPr sz="4000" b="1" dirty="0">
                <a:latin typeface="Arial"/>
                <a:cs typeface="Arial"/>
              </a:rPr>
              <a:t>T</a:t>
            </a:r>
            <a:r>
              <a:rPr sz="3200" b="1" dirty="0">
                <a:latin typeface="Arial"/>
                <a:cs typeface="Arial"/>
              </a:rPr>
              <a:t>RANSMEMBRANE</a:t>
            </a:r>
            <a:r>
              <a:rPr sz="3200" b="1" spc="155" dirty="0">
                <a:latin typeface="Arial"/>
                <a:cs typeface="Arial"/>
              </a:rPr>
              <a:t> </a:t>
            </a:r>
            <a:r>
              <a:rPr sz="3200" b="1" dirty="0">
                <a:latin typeface="Arial"/>
                <a:cs typeface="Arial"/>
              </a:rPr>
              <a:t>TRANSPORT</a:t>
            </a:r>
            <a:endParaRPr sz="3200" dirty="0">
              <a:latin typeface="Arial"/>
              <a:cs typeface="Arial"/>
            </a:endParaRPr>
          </a:p>
        </p:txBody>
      </p:sp>
      <p:sp>
        <p:nvSpPr>
          <p:cNvPr id="13" name="object 13"/>
          <p:cNvSpPr txBox="1"/>
          <p:nvPr/>
        </p:nvSpPr>
        <p:spPr>
          <a:xfrm>
            <a:off x="1069340" y="1625854"/>
            <a:ext cx="4874260" cy="4803238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86385" marR="571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3774440" algn="l"/>
              </a:tabLst>
            </a:pPr>
            <a:r>
              <a:rPr lang="en-US" sz="2200" dirty="0" smtClean="0">
                <a:latin typeface="Arial"/>
                <a:cs typeface="Arial"/>
              </a:rPr>
              <a:t>Membrane-bound protein  </a:t>
            </a:r>
            <a:r>
              <a:rPr lang="en-US" sz="2200" dirty="0" err="1" smtClean="0">
                <a:latin typeface="Arial"/>
                <a:cs typeface="Arial"/>
              </a:rPr>
              <a:t>translocators</a:t>
            </a:r>
            <a:r>
              <a:rPr lang="en-US" sz="2200" dirty="0" smtClean="0">
                <a:latin typeface="Arial"/>
                <a:cs typeface="Arial"/>
              </a:rPr>
              <a:t> directly transport  specific proteins across a  membrane from the </a:t>
            </a:r>
            <a:r>
              <a:rPr lang="en-US" sz="2200" dirty="0" err="1" smtClean="0">
                <a:latin typeface="Arial"/>
                <a:cs typeface="Arial"/>
              </a:rPr>
              <a:t>cytosol</a:t>
            </a:r>
            <a:r>
              <a:rPr lang="en-US" sz="2200" dirty="0" smtClean="0">
                <a:latin typeface="Arial"/>
                <a:cs typeface="Arial"/>
              </a:rPr>
              <a:t> into  a space that is topologically  distinct</a:t>
            </a:r>
          </a:p>
          <a:p>
            <a:pPr marL="286385" marR="571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3774440" algn="l"/>
              </a:tabLst>
            </a:pPr>
            <a:endParaRPr lang="en-US" sz="2200" dirty="0" smtClean="0">
              <a:latin typeface="Arial"/>
              <a:cs typeface="Arial"/>
            </a:endParaRPr>
          </a:p>
          <a:p>
            <a:pPr marL="286385" marR="571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3774440" algn="l"/>
              </a:tabLst>
            </a:pPr>
            <a:r>
              <a:rPr lang="en-US" sz="2200" dirty="0" smtClean="0">
                <a:latin typeface="Arial"/>
                <a:cs typeface="Arial"/>
              </a:rPr>
              <a:t>The transported protein molecule  usually must unfold to snake  through the </a:t>
            </a:r>
            <a:r>
              <a:rPr lang="en-US" sz="2200" dirty="0" err="1" smtClean="0">
                <a:latin typeface="Arial"/>
                <a:cs typeface="Arial"/>
              </a:rPr>
              <a:t>translocator</a:t>
            </a:r>
            <a:endParaRPr lang="en-US" sz="2200" dirty="0">
              <a:latin typeface="Arial"/>
              <a:cs typeface="Arial"/>
            </a:endParaRPr>
          </a:p>
          <a:p>
            <a:pPr marL="286385" marR="571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3774440" algn="l"/>
              </a:tabLst>
            </a:pPr>
            <a:endParaRPr lang="en-US" sz="2200" dirty="0" smtClean="0">
              <a:latin typeface="Arial"/>
              <a:cs typeface="Arial"/>
            </a:endParaRPr>
          </a:p>
          <a:p>
            <a:pPr marL="286385" marR="571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  <a:tab pos="3774440" algn="l"/>
              </a:tabLst>
            </a:pPr>
            <a:r>
              <a:rPr lang="en-US" sz="2200" dirty="0" smtClean="0">
                <a:latin typeface="Arial"/>
                <a:cs typeface="Arial"/>
              </a:rPr>
              <a:t>The initial transport of selected  proteins from the </a:t>
            </a:r>
            <a:r>
              <a:rPr lang="en-US" sz="2200" dirty="0" err="1" smtClean="0">
                <a:latin typeface="Arial"/>
                <a:cs typeface="Arial"/>
              </a:rPr>
              <a:t>cytosol</a:t>
            </a:r>
            <a:r>
              <a:rPr lang="en-US" sz="2200" dirty="0" smtClean="0">
                <a:latin typeface="Arial"/>
                <a:cs typeface="Arial"/>
              </a:rPr>
              <a:t> into the  ER lumen or from the </a:t>
            </a:r>
            <a:r>
              <a:rPr lang="en-US" sz="2200" dirty="0" err="1" smtClean="0">
                <a:latin typeface="Arial"/>
                <a:cs typeface="Arial"/>
              </a:rPr>
              <a:t>cytosol</a:t>
            </a:r>
            <a:r>
              <a:rPr lang="en-US" sz="2200" dirty="0" smtClean="0">
                <a:latin typeface="Arial"/>
                <a:cs typeface="Arial"/>
              </a:rPr>
              <a:t>  into mitochondria.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object 12"/>
          <p:cNvSpPr/>
          <p:nvPr/>
        </p:nvSpPr>
        <p:spPr>
          <a:xfrm>
            <a:off x="5638800" y="1524000"/>
            <a:ext cx="3352800" cy="4724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 txBox="1">
            <a:spLocks noGrp="1"/>
          </p:cNvSpPr>
          <p:nvPr>
            <p:ph type="title"/>
          </p:nvPr>
        </p:nvSpPr>
        <p:spPr>
          <a:xfrm>
            <a:off x="1066165" y="368554"/>
            <a:ext cx="6172835" cy="623570"/>
          </a:xfrm>
          <a:prstGeom prst="rect">
            <a:avLst/>
          </a:prstGeom>
        </p:spPr>
        <p:txBody>
          <a:bodyPr vert="horz" wrap="square" lIns="0" tIns="1587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5"/>
              </a:spcBef>
            </a:pPr>
            <a:r>
              <a:rPr sz="3900" b="1" spc="15" dirty="0">
                <a:latin typeface="Arial"/>
                <a:cs typeface="Arial"/>
              </a:rPr>
              <a:t>VESICULAR</a:t>
            </a:r>
            <a:r>
              <a:rPr sz="3900" b="1" spc="185" dirty="0">
                <a:latin typeface="Arial"/>
                <a:cs typeface="Arial"/>
              </a:rPr>
              <a:t> </a:t>
            </a:r>
            <a:r>
              <a:rPr sz="3900" b="1" spc="10" dirty="0">
                <a:latin typeface="Arial"/>
                <a:cs typeface="Arial"/>
              </a:rPr>
              <a:t>TRANSPORT</a:t>
            </a:r>
            <a:endParaRPr sz="3900" dirty="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993140" y="1397254"/>
            <a:ext cx="4798060" cy="5154616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286385" marR="698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</a:tabLst>
            </a:pPr>
            <a:r>
              <a:rPr lang="en-US" sz="2200" dirty="0" smtClean="0">
                <a:latin typeface="Arial"/>
                <a:cs typeface="Arial"/>
              </a:rPr>
              <a:t>Proteins movement from the ER to the Golgi apparatus and proteins to E.R</a:t>
            </a:r>
          </a:p>
          <a:p>
            <a:pPr marL="286385" marR="698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</a:tabLst>
            </a:pPr>
            <a:endParaRPr lang="en-US" sz="2200" dirty="0" smtClean="0">
              <a:latin typeface="Arial"/>
              <a:cs typeface="Arial"/>
            </a:endParaRPr>
          </a:p>
          <a:p>
            <a:pPr marL="286385" marR="698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</a:tabLst>
            </a:pPr>
            <a:r>
              <a:rPr lang="en-US" sz="2200" dirty="0" smtClean="0">
                <a:latin typeface="Arial"/>
                <a:cs typeface="Arial"/>
              </a:rPr>
              <a:t>transport intermediates— which  may be small spherical transport  vesicles or larger, irregularly  shaped organelle fragments—  ferry proteins from one  compartment to another</a:t>
            </a:r>
          </a:p>
          <a:p>
            <a:pPr marL="286385" marR="698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</a:tabLst>
            </a:pPr>
            <a:endParaRPr lang="en-US" sz="2200" dirty="0" smtClean="0">
              <a:latin typeface="Arial"/>
              <a:cs typeface="Arial"/>
            </a:endParaRPr>
          </a:p>
          <a:p>
            <a:pPr marL="286385" marR="698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</a:tabLst>
            </a:pPr>
            <a:r>
              <a:rPr lang="en-US" sz="2200" dirty="0" smtClean="0">
                <a:latin typeface="Arial"/>
                <a:cs typeface="Arial"/>
              </a:rPr>
              <a:t>The transfer of soluble recognized  by a complementary receptor in  the appropriate membrane</a:t>
            </a:r>
          </a:p>
          <a:p>
            <a:pPr marL="286385" marR="6985" indent="-274320">
              <a:lnSpc>
                <a:spcPct val="100000"/>
              </a:lnSpc>
              <a:spcBef>
                <a:spcPts val="95"/>
              </a:spcBef>
              <a:buClr>
                <a:srgbClr val="FD8537"/>
              </a:buClr>
              <a:buSzPct val="68181"/>
              <a:buFont typeface="Wingdings"/>
              <a:buChar char=""/>
              <a:tabLst>
                <a:tab pos="287020" algn="l"/>
              </a:tabLst>
            </a:pPr>
            <a:endParaRPr sz="2200" dirty="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1066800" y="152400"/>
            <a:ext cx="7498080" cy="1143000"/>
          </a:xfrm>
        </p:spPr>
        <p:txBody>
          <a:bodyPr/>
          <a:lstStyle/>
          <a:p>
            <a:r>
              <a:rPr lang="en-US" dirty="0" smtClean="0"/>
              <a:t>Gated transport into the nucleus</a:t>
            </a:r>
            <a:endParaRPr lang="en-US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1187731"/>
            <a:ext cx="7239000" cy="54666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0600" y="274638"/>
            <a:ext cx="7924800" cy="715962"/>
          </a:xfrm>
        </p:spPr>
        <p:txBody>
          <a:bodyPr>
            <a:normAutofit fontScale="90000"/>
          </a:bodyPr>
          <a:lstStyle/>
          <a:p>
            <a:r>
              <a:rPr lang="en-US" sz="3600" dirty="0" smtClean="0"/>
              <a:t>Transmembrane transport into mitochondria</a:t>
            </a:r>
            <a:endParaRPr lang="en-US" sz="3600" dirty="0"/>
          </a:p>
        </p:txBody>
      </p:sp>
      <p:sp>
        <p:nvSpPr>
          <p:cNvPr id="5" name="object 8"/>
          <p:cNvSpPr/>
          <p:nvPr/>
        </p:nvSpPr>
        <p:spPr>
          <a:xfrm>
            <a:off x="4953000" y="914400"/>
            <a:ext cx="4191000" cy="5943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pic>
        <p:nvPicPr>
          <p:cNvPr id="29698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1066800"/>
            <a:ext cx="4885403" cy="5486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0600" y="0"/>
            <a:ext cx="7498080" cy="1143000"/>
          </a:xfrm>
        </p:spPr>
        <p:txBody>
          <a:bodyPr/>
          <a:lstStyle/>
          <a:p>
            <a:r>
              <a:rPr lang="en-US" dirty="0" smtClean="0"/>
              <a:t>Vesicular transport</a:t>
            </a:r>
            <a:endParaRPr lang="en-US" dirty="0"/>
          </a:p>
        </p:txBody>
      </p:sp>
      <p:pic>
        <p:nvPicPr>
          <p:cNvPr id="30723" name="Picture 3"/>
          <p:cNvPicPr>
            <a:picLocks noChangeAspect="1" noChangeArrowheads="1"/>
          </p:cNvPicPr>
          <p:nvPr/>
        </p:nvPicPr>
        <p:blipFill>
          <a:blip r:embed="rId2" cstate="print"/>
          <a:srcRect t="11106"/>
          <a:stretch>
            <a:fillRect/>
          </a:stretch>
        </p:blipFill>
        <p:spPr bwMode="auto">
          <a:xfrm>
            <a:off x="533400" y="1244600"/>
            <a:ext cx="8305800" cy="553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1066800" y="274638"/>
            <a:ext cx="7498080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Diseases due to defective  protein targeting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990600" y="1600200"/>
            <a:ext cx="7498080" cy="4800600"/>
          </a:xfrm>
        </p:spPr>
        <p:txBody>
          <a:bodyPr>
            <a:normAutofit/>
          </a:bodyPr>
          <a:lstStyle/>
          <a:p>
            <a:r>
              <a:rPr lang="en-US" dirty="0" err="1" smtClean="0"/>
              <a:t>Zellweger</a:t>
            </a:r>
            <a:r>
              <a:rPr lang="en-US" dirty="0" smtClean="0"/>
              <a:t> syndrome</a:t>
            </a:r>
          </a:p>
          <a:p>
            <a:r>
              <a:rPr lang="en-US" dirty="0" smtClean="0"/>
              <a:t>Primary </a:t>
            </a:r>
            <a:r>
              <a:rPr lang="en-US" dirty="0" err="1" smtClean="0"/>
              <a:t>hyperoxaluria</a:t>
            </a:r>
            <a:endParaRPr lang="en-US" dirty="0" smtClean="0"/>
          </a:p>
          <a:p>
            <a:r>
              <a:rPr lang="en-US" dirty="0" smtClean="0"/>
              <a:t>Familial </a:t>
            </a:r>
            <a:r>
              <a:rPr lang="en-US" dirty="0" err="1" smtClean="0"/>
              <a:t>hypercholestrolemia</a:t>
            </a:r>
            <a:endParaRPr lang="en-US" dirty="0" smtClean="0"/>
          </a:p>
          <a:p>
            <a:r>
              <a:rPr lang="en-US" dirty="0" smtClean="0"/>
              <a:t>Cystic fibrosis</a:t>
            </a:r>
          </a:p>
          <a:p>
            <a:r>
              <a:rPr lang="en-US" dirty="0" smtClean="0"/>
              <a:t>Inclusion cell disease</a:t>
            </a: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Solstice">
  <a:themeElements>
    <a:clrScheme name="Solstice">
      <a:dk1>
        <a:sysClr val="windowText" lastClr="000000"/>
      </a:dk1>
      <a:lt1>
        <a:sysClr val="window" lastClr="FFFFFF"/>
      </a:lt1>
      <a:dk2>
        <a:srgbClr val="4F271C"/>
      </a:dk2>
      <a:lt2>
        <a:srgbClr val="E7DEC9"/>
      </a:lt2>
      <a:accent1>
        <a:srgbClr val="3891A7"/>
      </a:accent1>
      <a:accent2>
        <a:srgbClr val="FEB80A"/>
      </a:accent2>
      <a:accent3>
        <a:srgbClr val="C32D2E"/>
      </a:accent3>
      <a:accent4>
        <a:srgbClr val="84AA33"/>
      </a:accent4>
      <a:accent5>
        <a:srgbClr val="964305"/>
      </a:accent5>
      <a:accent6>
        <a:srgbClr val="475A8D"/>
      </a:accent6>
      <a:hlink>
        <a:srgbClr val="8DC765"/>
      </a:hlink>
      <a:folHlink>
        <a:srgbClr val="AA8A14"/>
      </a:folHlink>
    </a:clrScheme>
    <a:fontScheme name="Solstice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HY엽서L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Solstice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53000"/>
              </a:schemeClr>
            </a:gs>
            <a:gs pos="50000">
              <a:schemeClr val="phClr">
                <a:tint val="42000"/>
                <a:satMod val="255000"/>
              </a:schemeClr>
            </a:gs>
            <a:gs pos="97000">
              <a:schemeClr val="phClr">
                <a:tint val="53000"/>
                <a:satMod val="260000"/>
              </a:schemeClr>
            </a:gs>
            <a:gs pos="100000">
              <a:schemeClr val="phClr">
                <a:tint val="56000"/>
                <a:satMod val="275000"/>
              </a:schemeClr>
            </a:gs>
          </a:gsLst>
          <a:path path="circle">
            <a:fillToRect l="50000" t="50000" r="50000" b="50000"/>
          </a:path>
        </a:gradFill>
        <a:gradFill rotWithShape="1">
          <a:gsLst>
            <a:gs pos="0">
              <a:schemeClr val="phClr">
                <a:tint val="92000"/>
                <a:satMod val="170000"/>
              </a:schemeClr>
            </a:gs>
            <a:gs pos="15000">
              <a:schemeClr val="phClr">
                <a:tint val="92000"/>
                <a:shade val="99000"/>
                <a:satMod val="170000"/>
              </a:schemeClr>
            </a:gs>
            <a:gs pos="62000">
              <a:schemeClr val="phClr">
                <a:tint val="96000"/>
                <a:shade val="80000"/>
                <a:satMod val="170000"/>
              </a:schemeClr>
            </a:gs>
            <a:gs pos="97000">
              <a:schemeClr val="phClr">
                <a:tint val="98000"/>
                <a:shade val="63000"/>
                <a:satMod val="170000"/>
              </a:schemeClr>
            </a:gs>
            <a:gs pos="100000">
              <a:schemeClr val="phClr">
                <a:shade val="62000"/>
                <a:satMod val="170000"/>
              </a:schemeClr>
            </a:gs>
          </a:gsLst>
          <a:path path="circle">
            <a:fillToRect l="50000" t="50000" r="50000" b="5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8700000"/>
            </a:lightRig>
          </a:scene3d>
          <a:sp3d contourW="12700">
            <a:bevelT w="0" h="0"/>
            <a:contourClr>
              <a:schemeClr val="phClr">
                <a:shade val="80000"/>
              </a:schemeClr>
            </a:contourClr>
          </a:sp3d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5400000"/>
            </a:lightRig>
          </a:scene3d>
          <a:sp3d contourW="12700">
            <a:bevelT w="25400" h="50800" prst="angle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355000"/>
              </a:schemeClr>
            </a:gs>
            <a:gs pos="40000">
              <a:schemeClr val="phClr">
                <a:tint val="85000"/>
                <a:satMod val="320000"/>
              </a:schemeClr>
            </a:gs>
            <a:gs pos="100000">
              <a:schemeClr val="phClr">
                <a:shade val="55000"/>
                <a:satMod val="300000"/>
              </a:schemeClr>
            </a:gs>
          </a:gsLst>
          <a:path path="circle">
            <a:fillToRect l="-24500" t="-20000" r="124500" b="12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"/>
                <a:satMod val="300000"/>
              </a:schemeClr>
              <a:schemeClr val="phClr">
                <a:tint val="90000"/>
                <a:satMod val="225000"/>
              </a:schemeClr>
            </a:duotone>
          </a:blip>
          <a:tile tx="0" ty="0" sx="90000" sy="90000" flip="xy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Solstice</Template>
  <TotalTime>142</TotalTime>
  <Words>527</Words>
  <Application>Microsoft Office PowerPoint</Application>
  <PresentationFormat>On-screen Show (4:3)</PresentationFormat>
  <Paragraphs>78</Paragraphs>
  <Slides>17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Solstice</vt:lpstr>
      <vt:lpstr>Protein Targeting</vt:lpstr>
      <vt:lpstr>Protein targeting</vt:lpstr>
      <vt:lpstr>Protein Targeting</vt:lpstr>
      <vt:lpstr>Slide 4</vt:lpstr>
      <vt:lpstr>Slide 5</vt:lpstr>
      <vt:lpstr>Slide 6</vt:lpstr>
      <vt:lpstr>Targeting sequence</vt:lpstr>
      <vt:lpstr>Types of signal sequences</vt:lpstr>
      <vt:lpstr>Slide 9</vt:lpstr>
      <vt:lpstr>PROTEINS CAN MOVE BETWEEN  COMPARTMENTS IN DIFFERENT WAYS</vt:lpstr>
      <vt:lpstr>GATED TRANSPORT</vt:lpstr>
      <vt:lpstr>TRANSMEMBRANE TRANSPORT</vt:lpstr>
      <vt:lpstr>VESICULAR TRANSPORT</vt:lpstr>
      <vt:lpstr>Gated transport into the nucleus</vt:lpstr>
      <vt:lpstr>Transmembrane transport into mitochondria</vt:lpstr>
      <vt:lpstr>Vesicular transport</vt:lpstr>
      <vt:lpstr>Diseases due to defective  protein targeting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Protein Targeting</dc:title>
  <dc:creator>Anita</dc:creator>
  <cp:lastModifiedBy>Anita</cp:lastModifiedBy>
  <cp:revision>18</cp:revision>
  <dcterms:created xsi:type="dcterms:W3CDTF">2020-06-07T04:59:01Z</dcterms:created>
  <dcterms:modified xsi:type="dcterms:W3CDTF">2020-06-07T12:22:47Z</dcterms:modified>
</cp:coreProperties>
</file>