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71" r:id="rId2"/>
    <p:sldId id="256" r:id="rId3"/>
    <p:sldId id="257" r:id="rId4"/>
    <p:sldId id="258" r:id="rId5"/>
    <p:sldId id="259" r:id="rId6"/>
    <p:sldId id="265" r:id="rId7"/>
    <p:sldId id="266" r:id="rId8"/>
    <p:sldId id="260" r:id="rId9"/>
    <p:sldId id="261" r:id="rId10"/>
    <p:sldId id="262" r:id="rId11"/>
    <p:sldId id="264" r:id="rId12"/>
    <p:sldId id="263" r:id="rId13"/>
    <p:sldId id="267" r:id="rId14"/>
    <p:sldId id="268" r:id="rId15"/>
    <p:sldId id="269" r:id="rId16"/>
    <p:sldId id="270" r:id="rId17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79" d="100"/>
          <a:sy n="79" d="100"/>
        </p:scale>
        <p:origin x="984" y="6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5/28/2020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5/28/2020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5/28/2020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5/28/2020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5/28/2020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5/28/2020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5/28/2020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.png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4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8.png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2"/>
          <a:tile tx="0" ty="0" sx="100000" sy="100000" flip="none" algn="tl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ounded Rectangle 1"/>
          <p:cNvSpPr/>
          <p:nvPr/>
        </p:nvSpPr>
        <p:spPr>
          <a:xfrm>
            <a:off x="685800" y="990600"/>
            <a:ext cx="7620000" cy="4876800"/>
          </a:xfrm>
          <a:prstGeom prst="roundRect">
            <a:avLst/>
          </a:prstGeom>
          <a:solidFill>
            <a:schemeClr val="bg2"/>
          </a:solidFill>
          <a:ln w="57150"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N" sz="3600" b="1" dirty="0" smtClean="0">
                <a:solidFill>
                  <a:srgbClr val="FF0000"/>
                </a:solidFill>
                <a:latin typeface="Algerian" panose="04020705040A02060702" pitchFamily="82" charset="0"/>
              </a:rPr>
              <a:t>RICKETS</a:t>
            </a:r>
          </a:p>
          <a:p>
            <a:r>
              <a:rPr lang="en-IN" sz="2000" i="1" dirty="0" smtClean="0">
                <a:solidFill>
                  <a:srgbClr val="FF0000"/>
                </a:solidFill>
                <a:latin typeface="Algerian" panose="04020705040A02060702" pitchFamily="82" charset="0"/>
              </a:rPr>
              <a:t>VCM-609				</a:t>
            </a:r>
            <a:r>
              <a:rPr lang="en-IN" sz="2000" i="1" dirty="0" err="1" smtClean="0">
                <a:solidFill>
                  <a:srgbClr val="FF0000"/>
                </a:solidFill>
                <a:latin typeface="Algerian" panose="04020705040A02060702" pitchFamily="82" charset="0"/>
              </a:rPr>
              <a:t>Dr.</a:t>
            </a:r>
            <a:r>
              <a:rPr lang="en-IN" sz="2000" i="1" dirty="0" smtClean="0">
                <a:solidFill>
                  <a:srgbClr val="FF0000"/>
                </a:solidFill>
                <a:latin typeface="Algerian" panose="04020705040A02060702" pitchFamily="82" charset="0"/>
              </a:rPr>
              <a:t> Anil Kumar</a:t>
            </a:r>
          </a:p>
          <a:p>
            <a:r>
              <a:rPr lang="en-IN" sz="2000" i="1" dirty="0" smtClean="0">
                <a:solidFill>
                  <a:srgbClr val="FF0000"/>
                </a:solidFill>
                <a:latin typeface="Algerian" panose="04020705040A02060702" pitchFamily="82" charset="0"/>
              </a:rPr>
              <a:t>PG(Medicine)  				Dept. of </a:t>
            </a:r>
            <a:r>
              <a:rPr lang="en-IN" sz="2000" i="1" dirty="0" err="1" smtClean="0">
                <a:solidFill>
                  <a:srgbClr val="FF0000"/>
                </a:solidFill>
                <a:latin typeface="Algerian" panose="04020705040A02060702" pitchFamily="82" charset="0"/>
              </a:rPr>
              <a:t>vcc</a:t>
            </a:r>
            <a:r>
              <a:rPr lang="en-IN" sz="2000" i="1" dirty="0" smtClean="0">
                <a:solidFill>
                  <a:srgbClr val="FF0000"/>
                </a:solidFill>
                <a:latin typeface="Algerian" panose="04020705040A02060702" pitchFamily="82" charset="0"/>
              </a:rPr>
              <a:t>, </a:t>
            </a:r>
            <a:r>
              <a:rPr lang="en-IN" sz="2000" i="1" dirty="0" err="1" smtClean="0">
                <a:solidFill>
                  <a:srgbClr val="FF0000"/>
                </a:solidFill>
                <a:latin typeface="Algerian" panose="04020705040A02060702" pitchFamily="82" charset="0"/>
              </a:rPr>
              <a:t>bvc</a:t>
            </a:r>
            <a:endParaRPr lang="en-IN" sz="2000" i="1" dirty="0">
              <a:solidFill>
                <a:srgbClr val="FF0000"/>
              </a:solidFill>
              <a:latin typeface="Algerian" panose="04020705040A02060702" pitchFamily="8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37235487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2"/>
          <a:tile tx="0" ty="0" sx="100000" sy="100000" flip="none" algn="tl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52400" y="457200"/>
            <a:ext cx="8839200" cy="6206375"/>
          </a:xfrm>
          <a:solidFill>
            <a:schemeClr val="bg2"/>
          </a:solidFill>
          <a:ln w="38100">
            <a:solidFill>
              <a:srgbClr val="FF0000"/>
            </a:solidFill>
          </a:ln>
        </p:spPr>
        <p:txBody>
          <a:bodyPr>
            <a:noAutofit/>
          </a:bodyPr>
          <a:lstStyle/>
          <a:p>
            <a:pPr algn="just"/>
            <a:r>
              <a:rPr lang="en-IN" sz="2400" dirty="0" smtClean="0"/>
              <a:t>Metabolic </a:t>
            </a:r>
            <a:r>
              <a:rPr lang="en-IN" sz="2400" dirty="0"/>
              <a:t>bone diseases, </a:t>
            </a:r>
            <a:r>
              <a:rPr lang="en-IN" sz="2400" dirty="0" smtClean="0"/>
              <a:t>a pathological </a:t>
            </a:r>
            <a:r>
              <a:rPr lang="en-IN" sz="2400" dirty="0"/>
              <a:t>conditions affecting multiple </a:t>
            </a:r>
            <a:r>
              <a:rPr lang="en-IN" sz="2400" dirty="0" smtClean="0"/>
              <a:t>bones and commonly caused by:</a:t>
            </a:r>
          </a:p>
          <a:p>
            <a:pPr algn="just">
              <a:buFont typeface="Wingdings" panose="05000000000000000000" pitchFamily="2" charset="2"/>
              <a:buChar char="ü"/>
            </a:pPr>
            <a:r>
              <a:rPr lang="en-IN" sz="2400" dirty="0" smtClean="0"/>
              <a:t>Genetic</a:t>
            </a:r>
          </a:p>
          <a:p>
            <a:pPr algn="just">
              <a:buFont typeface="Wingdings" panose="05000000000000000000" pitchFamily="2" charset="2"/>
              <a:buChar char="ü"/>
            </a:pPr>
            <a:r>
              <a:rPr lang="en-IN" sz="2400" dirty="0" smtClean="0"/>
              <a:t> </a:t>
            </a:r>
            <a:r>
              <a:rPr lang="en-IN" sz="2400" dirty="0"/>
              <a:t>N</a:t>
            </a:r>
            <a:r>
              <a:rPr lang="en-IN" sz="2400" dirty="0" smtClean="0"/>
              <a:t>utritional and/or</a:t>
            </a:r>
          </a:p>
          <a:p>
            <a:pPr algn="just">
              <a:buFont typeface="Wingdings" panose="05000000000000000000" pitchFamily="2" charset="2"/>
              <a:buChar char="ü"/>
            </a:pPr>
            <a:r>
              <a:rPr lang="en-IN" sz="2400" dirty="0" smtClean="0"/>
              <a:t> Hormonal </a:t>
            </a:r>
            <a:r>
              <a:rPr lang="en-IN" sz="2400" dirty="0"/>
              <a:t>abnormalities</a:t>
            </a:r>
            <a:endParaRPr lang="en-IN" sz="2400" dirty="0" smtClean="0"/>
          </a:p>
          <a:p>
            <a:pPr marL="0" indent="0" algn="just">
              <a:buNone/>
            </a:pPr>
            <a:r>
              <a:rPr lang="en-IN" sz="2400" dirty="0"/>
              <a:t>All these affecting </a:t>
            </a:r>
            <a:r>
              <a:rPr lang="en-IN" sz="2400" b="1" i="1" dirty="0"/>
              <a:t>bone growth and </a:t>
            </a:r>
            <a:r>
              <a:rPr lang="en-IN" sz="2400" b="1" i="1" dirty="0" err="1"/>
              <a:t>remodeling</a:t>
            </a:r>
            <a:r>
              <a:rPr lang="en-IN" sz="2400" dirty="0"/>
              <a:t>, usually through disruptions </a:t>
            </a:r>
            <a:r>
              <a:rPr lang="en-IN" sz="2400" dirty="0" smtClean="0"/>
              <a:t>in calcium/phosphorus metabolism.</a:t>
            </a:r>
          </a:p>
          <a:p>
            <a:pPr marL="0" indent="0" algn="just">
              <a:buNone/>
            </a:pPr>
            <a:r>
              <a:rPr lang="en-IN" sz="2400" dirty="0" smtClean="0"/>
              <a:t>Rickets </a:t>
            </a:r>
            <a:r>
              <a:rPr lang="en-IN" sz="2400" dirty="0"/>
              <a:t>is a metabolic bone disorder caused either due to deficiency of </a:t>
            </a:r>
            <a:r>
              <a:rPr lang="en-IN" sz="2400" dirty="0" smtClean="0"/>
              <a:t>:</a:t>
            </a:r>
          </a:p>
          <a:p>
            <a:pPr algn="just">
              <a:buFont typeface="Wingdings" panose="05000000000000000000" pitchFamily="2" charset="2"/>
              <a:buChar char="ü"/>
            </a:pPr>
            <a:r>
              <a:rPr lang="en-IN" sz="2400" dirty="0"/>
              <a:t>V</a:t>
            </a:r>
            <a:r>
              <a:rPr lang="en-IN" sz="2400" dirty="0" smtClean="0"/>
              <a:t>itamin D</a:t>
            </a:r>
            <a:endParaRPr lang="en-IN" sz="2400" dirty="0"/>
          </a:p>
          <a:p>
            <a:pPr algn="just">
              <a:buFont typeface="Wingdings" panose="05000000000000000000" pitchFamily="2" charset="2"/>
              <a:buChar char="ü"/>
            </a:pPr>
            <a:r>
              <a:rPr lang="en-IN" sz="2400" dirty="0" smtClean="0"/>
              <a:t>Calcium </a:t>
            </a:r>
            <a:r>
              <a:rPr lang="en-IN" sz="2400" dirty="0"/>
              <a:t>or phosphorus in diet </a:t>
            </a:r>
            <a:r>
              <a:rPr lang="en-IN" sz="2400" dirty="0" smtClean="0"/>
              <a:t>or</a:t>
            </a:r>
          </a:p>
          <a:p>
            <a:pPr algn="just">
              <a:buFont typeface="Wingdings" panose="05000000000000000000" pitchFamily="2" charset="2"/>
              <a:buChar char="ü"/>
            </a:pPr>
            <a:r>
              <a:rPr lang="en-IN" sz="2400" dirty="0" smtClean="0"/>
              <a:t> Due </a:t>
            </a:r>
            <a:r>
              <a:rPr lang="en-IN" sz="2400" dirty="0"/>
              <a:t>to </a:t>
            </a:r>
            <a:r>
              <a:rPr lang="en-IN" sz="2400" dirty="0" err="1"/>
              <a:t>malabsorption</a:t>
            </a:r>
            <a:r>
              <a:rPr lang="en-IN" sz="2400" dirty="0"/>
              <a:t> of these elements from </a:t>
            </a:r>
            <a:r>
              <a:rPr lang="en-IN" sz="2400" dirty="0" smtClean="0"/>
              <a:t>intestine AND </a:t>
            </a:r>
            <a:r>
              <a:rPr lang="en-IN" sz="2400" dirty="0"/>
              <a:t>ultimately leading to softening and weakening of the </a:t>
            </a:r>
            <a:r>
              <a:rPr lang="en-IN" sz="2400" dirty="0" smtClean="0"/>
              <a:t>bones</a:t>
            </a:r>
          </a:p>
          <a:p>
            <a:pPr algn="just"/>
            <a:r>
              <a:rPr lang="en-IN" sz="2400" dirty="0" smtClean="0"/>
              <a:t>The most common </a:t>
            </a:r>
            <a:r>
              <a:rPr lang="en-IN" sz="2400" dirty="0"/>
              <a:t>causes of rickets and </a:t>
            </a:r>
            <a:r>
              <a:rPr lang="en-IN" sz="2400" dirty="0" err="1"/>
              <a:t>osteomalacia</a:t>
            </a:r>
            <a:r>
              <a:rPr lang="en-IN" sz="2400" dirty="0"/>
              <a:t> in animals are dietary </a:t>
            </a:r>
            <a:r>
              <a:rPr lang="en-IN" sz="2400" dirty="0" smtClean="0"/>
              <a:t>deficiencies of </a:t>
            </a:r>
            <a:r>
              <a:rPr lang="en-IN" sz="2400" dirty="0"/>
              <a:t>vitamin D or phosphorus.</a:t>
            </a:r>
            <a:endParaRPr lang="en-IN" sz="2400" dirty="0" smtClean="0"/>
          </a:p>
        </p:txBody>
      </p:sp>
      <p:sp>
        <p:nvSpPr>
          <p:cNvPr id="4" name="Rounded Rectangle 3"/>
          <p:cNvSpPr/>
          <p:nvPr/>
        </p:nvSpPr>
        <p:spPr>
          <a:xfrm>
            <a:off x="152400" y="28074"/>
            <a:ext cx="8839200" cy="429126"/>
          </a:xfrm>
          <a:prstGeom prst="roundRect">
            <a:avLst/>
          </a:prstGeom>
          <a:solidFill>
            <a:schemeClr val="bg2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N" sz="3600" b="1" dirty="0" smtClean="0">
                <a:solidFill>
                  <a:srgbClr val="FF0000"/>
                </a:solidFill>
                <a:latin typeface="Algerian" panose="04020705040A02060702" pitchFamily="82" charset="0"/>
              </a:rPr>
              <a:t>RICKETS</a:t>
            </a:r>
            <a:endParaRPr lang="en-IN" sz="3600" b="1" dirty="0">
              <a:solidFill>
                <a:srgbClr val="FF0000"/>
              </a:solidFill>
              <a:latin typeface="Algerian" panose="04020705040A02060702" pitchFamily="8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16412932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2"/>
          <a:tile tx="0" ty="0" sx="100000" sy="100000" flip="none" algn="tl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57200" y="578768"/>
            <a:ext cx="4038600" cy="5300663"/>
          </a:xfrm>
          <a:prstGeom prst="rect">
            <a:avLst/>
          </a:prstGeom>
          <a:ln w="28575">
            <a:solidFill>
              <a:srgbClr val="FF0000"/>
            </a:solidFill>
          </a:ln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029200" y="578768"/>
            <a:ext cx="3581400" cy="5324475"/>
          </a:xfrm>
          <a:prstGeom prst="rect">
            <a:avLst/>
          </a:prstGeom>
          <a:ln w="28575">
            <a:solidFill>
              <a:srgbClr val="FF0000"/>
            </a:solidFill>
          </a:ln>
        </p:spPr>
      </p:pic>
    </p:spTree>
    <p:extLst>
      <p:ext uri="{BB962C8B-B14F-4D97-AF65-F5344CB8AC3E}">
        <p14:creationId xmlns:p14="http://schemas.microsoft.com/office/powerpoint/2010/main" val="2425584754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2"/>
          <a:tile tx="0" ty="0" sx="100000" sy="100000" flip="none" algn="tl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152400"/>
            <a:ext cx="8686800" cy="6553200"/>
          </a:xfrm>
          <a:solidFill>
            <a:schemeClr val="bg2"/>
          </a:solidFill>
          <a:ln w="38100">
            <a:solidFill>
              <a:srgbClr val="FF0000"/>
            </a:solidFill>
          </a:ln>
        </p:spPr>
        <p:txBody>
          <a:bodyPr>
            <a:normAutofit/>
          </a:bodyPr>
          <a:lstStyle/>
          <a:p>
            <a:pPr algn="just"/>
            <a:r>
              <a:rPr lang="en-IN" sz="2400" dirty="0"/>
              <a:t>Genetic defects (sheep, pigs and domestic cats including Human)</a:t>
            </a:r>
          </a:p>
          <a:p>
            <a:pPr algn="just"/>
            <a:r>
              <a:rPr lang="en-IN" sz="2400" dirty="0" smtClean="0"/>
              <a:t>The </a:t>
            </a:r>
            <a:r>
              <a:rPr lang="en-IN" sz="2400" dirty="0"/>
              <a:t>overall homeostasis of calcium and phosphorus are regulated by: PTH, the vitamin D endocrine system and FGF23 (</a:t>
            </a:r>
            <a:r>
              <a:rPr lang="en-IN" sz="2400" dirty="0" err="1"/>
              <a:t>phosphatonin</a:t>
            </a:r>
            <a:r>
              <a:rPr lang="en-IN" sz="2400" dirty="0"/>
              <a:t> fibroblast growth factor 23</a:t>
            </a:r>
            <a:r>
              <a:rPr lang="en-IN" sz="2400" dirty="0" smtClean="0"/>
              <a:t>).</a:t>
            </a:r>
            <a:endParaRPr lang="en-IN" sz="2400" dirty="0"/>
          </a:p>
          <a:p>
            <a:pPr algn="just"/>
            <a:r>
              <a:rPr lang="en-IN" sz="2400" dirty="0"/>
              <a:t>It is a disease of young growing </a:t>
            </a:r>
            <a:r>
              <a:rPr lang="en-IN" sz="2400" dirty="0" smtClean="0"/>
              <a:t>animals, WHERE the impaired </a:t>
            </a:r>
            <a:r>
              <a:rPr lang="en-IN" sz="2400" dirty="0"/>
              <a:t>mineralization of </a:t>
            </a:r>
            <a:r>
              <a:rPr lang="en-IN" sz="2400" dirty="0" err="1"/>
              <a:t>physeal</a:t>
            </a:r>
            <a:r>
              <a:rPr lang="en-IN" sz="2400" dirty="0"/>
              <a:t> and epiphyseal cartilage during </a:t>
            </a:r>
            <a:r>
              <a:rPr lang="en-IN" sz="2400" dirty="0" err="1"/>
              <a:t>endochondral</a:t>
            </a:r>
            <a:r>
              <a:rPr lang="en-IN" sz="2400" dirty="0"/>
              <a:t> ossification and of newly formed osteoid lead to  development of Rickets.</a:t>
            </a:r>
          </a:p>
          <a:p>
            <a:pPr marL="0" indent="0" algn="just">
              <a:buNone/>
            </a:pPr>
            <a:endParaRPr lang="en-IN" sz="2400" dirty="0" smtClean="0"/>
          </a:p>
          <a:p>
            <a:pPr algn="just"/>
            <a:r>
              <a:rPr lang="en-IN" sz="2400" dirty="0" err="1" smtClean="0"/>
              <a:t>Osteomalacia</a:t>
            </a:r>
            <a:r>
              <a:rPr lang="en-IN" sz="2400" dirty="0"/>
              <a:t>, </a:t>
            </a:r>
            <a:r>
              <a:rPr lang="en-IN" sz="2400" dirty="0" smtClean="0"/>
              <a:t>which </a:t>
            </a:r>
            <a:r>
              <a:rPr lang="en-IN" sz="2400" dirty="0"/>
              <a:t>occurs in adults after closure of growth </a:t>
            </a:r>
            <a:r>
              <a:rPr lang="en-IN" sz="2400" dirty="0" smtClean="0"/>
              <a:t>plates and   </a:t>
            </a:r>
            <a:r>
              <a:rPr lang="en-IN" sz="2400" dirty="0"/>
              <a:t>is caused by a failure of newly formed </a:t>
            </a:r>
            <a:r>
              <a:rPr lang="en-IN" sz="2400" dirty="0" smtClean="0"/>
              <a:t>osteoid </a:t>
            </a:r>
            <a:r>
              <a:rPr lang="en-IN" sz="2400" dirty="0"/>
              <a:t>to mineralize/only bone formed </a:t>
            </a:r>
            <a:r>
              <a:rPr lang="en-IN" sz="2400" dirty="0" smtClean="0"/>
              <a:t>during </a:t>
            </a:r>
            <a:r>
              <a:rPr lang="en-IN" sz="2400" dirty="0" err="1" smtClean="0"/>
              <a:t>remodeling</a:t>
            </a:r>
            <a:r>
              <a:rPr lang="en-IN" sz="2400" dirty="0" smtClean="0"/>
              <a:t> </a:t>
            </a:r>
            <a:r>
              <a:rPr lang="en-IN" sz="2400" dirty="0"/>
              <a:t>is </a:t>
            </a:r>
            <a:r>
              <a:rPr lang="en-IN" sz="2400" dirty="0" smtClean="0"/>
              <a:t>affected.</a:t>
            </a:r>
          </a:p>
          <a:p>
            <a:pPr marL="0" indent="0" algn="just">
              <a:buNone/>
            </a:pPr>
            <a:r>
              <a:rPr lang="en-IN" sz="2400" dirty="0" smtClean="0"/>
              <a:t>Note:</a:t>
            </a:r>
          </a:p>
          <a:p>
            <a:pPr marL="0" indent="0" algn="just">
              <a:buNone/>
            </a:pPr>
            <a:r>
              <a:rPr lang="en-IN" sz="2400" dirty="0"/>
              <a:t> </a:t>
            </a:r>
            <a:r>
              <a:rPr lang="en-IN" sz="2400" dirty="0" smtClean="0"/>
              <a:t>Osteoid- </a:t>
            </a:r>
            <a:r>
              <a:rPr lang="en-IN" sz="2400" dirty="0"/>
              <a:t>is the </a:t>
            </a:r>
            <a:r>
              <a:rPr lang="en-IN" sz="2400" dirty="0" err="1"/>
              <a:t>unmineralized</a:t>
            </a:r>
            <a:r>
              <a:rPr lang="en-IN" sz="2400" dirty="0"/>
              <a:t>, organic portion of the bone matrix that forms prior to the maturation of bone </a:t>
            </a:r>
            <a:r>
              <a:rPr lang="en-IN" sz="2400" dirty="0" smtClean="0"/>
              <a:t>tissue. </a:t>
            </a:r>
          </a:p>
        </p:txBody>
      </p:sp>
    </p:spTree>
    <p:extLst>
      <p:ext uri="{BB962C8B-B14F-4D97-AF65-F5344CB8AC3E}">
        <p14:creationId xmlns:p14="http://schemas.microsoft.com/office/powerpoint/2010/main" val="1133150828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2"/>
          <a:tile tx="0" ty="0" sx="100000" sy="100000" flip="none" algn="tl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52400" y="152400"/>
            <a:ext cx="8839200" cy="6553200"/>
          </a:xfrm>
          <a:solidFill>
            <a:schemeClr val="bg2"/>
          </a:solidFill>
          <a:ln w="38100">
            <a:solidFill>
              <a:srgbClr val="FF0000"/>
            </a:solidFill>
          </a:ln>
        </p:spPr>
        <p:txBody>
          <a:bodyPr>
            <a:noAutofit/>
          </a:bodyPr>
          <a:lstStyle/>
          <a:p>
            <a:pPr algn="just"/>
            <a:r>
              <a:rPr lang="en-IN" sz="2400" dirty="0"/>
              <a:t>In the cat and </a:t>
            </a:r>
            <a:r>
              <a:rPr lang="en-IN" sz="2400" dirty="0" smtClean="0"/>
              <a:t>dog</a:t>
            </a:r>
            <a:r>
              <a:rPr lang="en-IN" sz="2400" dirty="0"/>
              <a:t>, </a:t>
            </a:r>
            <a:r>
              <a:rPr lang="en-IN" sz="2400" dirty="0" smtClean="0"/>
              <a:t>the dermal </a:t>
            </a:r>
            <a:r>
              <a:rPr lang="en-IN" sz="2400" dirty="0"/>
              <a:t>concentrations of </a:t>
            </a:r>
            <a:r>
              <a:rPr lang="en-IN" sz="2400" dirty="0" smtClean="0"/>
              <a:t>7-dehydrocholesterol (7-DHC) </a:t>
            </a:r>
            <a:r>
              <a:rPr lang="en-IN" sz="2400" dirty="0"/>
              <a:t>are too low to produce vitamin D through UVB </a:t>
            </a:r>
            <a:r>
              <a:rPr lang="en-IN" sz="2400" dirty="0" smtClean="0"/>
              <a:t>exposure </a:t>
            </a:r>
            <a:r>
              <a:rPr lang="en-IN" sz="2400" dirty="0"/>
              <a:t>and they are more dependent on their carnivorous diet, which contains good sources </a:t>
            </a:r>
            <a:r>
              <a:rPr lang="en-IN" sz="2400" dirty="0" smtClean="0"/>
              <a:t>of:</a:t>
            </a:r>
          </a:p>
          <a:p>
            <a:pPr algn="just">
              <a:buFont typeface="Wingdings" panose="05000000000000000000" pitchFamily="2" charset="2"/>
              <a:buChar char="ü"/>
            </a:pPr>
            <a:r>
              <a:rPr lang="en-IN" sz="2400" dirty="0" smtClean="0"/>
              <a:t> </a:t>
            </a:r>
            <a:r>
              <a:rPr lang="en-IN" sz="2400" dirty="0"/>
              <a:t>vitamin D (blood, fat</a:t>
            </a:r>
            <a:r>
              <a:rPr lang="en-IN" sz="2400" dirty="0" smtClean="0"/>
              <a:t>)</a:t>
            </a:r>
          </a:p>
          <a:p>
            <a:pPr algn="just">
              <a:buFont typeface="Wingdings" panose="05000000000000000000" pitchFamily="2" charset="2"/>
              <a:buChar char="ü"/>
            </a:pPr>
            <a:r>
              <a:rPr lang="en-IN" sz="2400" dirty="0" smtClean="0"/>
              <a:t> </a:t>
            </a:r>
            <a:r>
              <a:rPr lang="en-IN" sz="2400" dirty="0"/>
              <a:t>phosphorus (meat) and </a:t>
            </a:r>
            <a:endParaRPr lang="en-IN" sz="2400" dirty="0" smtClean="0"/>
          </a:p>
          <a:p>
            <a:pPr algn="just">
              <a:buFont typeface="Wingdings" panose="05000000000000000000" pitchFamily="2" charset="2"/>
              <a:buChar char="ü"/>
            </a:pPr>
            <a:r>
              <a:rPr lang="en-IN" sz="2400" dirty="0" smtClean="0"/>
              <a:t>calcium </a:t>
            </a:r>
            <a:r>
              <a:rPr lang="en-IN" sz="2400" dirty="0"/>
              <a:t>(bones</a:t>
            </a:r>
            <a:r>
              <a:rPr lang="en-IN" sz="2400" dirty="0" smtClean="0"/>
              <a:t>).</a:t>
            </a:r>
          </a:p>
          <a:p>
            <a:pPr algn="just"/>
            <a:r>
              <a:rPr lang="en-IN" sz="2400" dirty="0" smtClean="0"/>
              <a:t>Melanin compete </a:t>
            </a:r>
            <a:r>
              <a:rPr lang="en-IN" sz="2400" dirty="0"/>
              <a:t>with </a:t>
            </a:r>
            <a:r>
              <a:rPr lang="en-IN" sz="2400" dirty="0" smtClean="0"/>
              <a:t>7-DHC for </a:t>
            </a:r>
            <a:r>
              <a:rPr lang="en-IN" sz="2400" dirty="0"/>
              <a:t>ultraviolet photon, so longer time in sunlight is required for </a:t>
            </a:r>
            <a:r>
              <a:rPr lang="en-IN" sz="2400" dirty="0" smtClean="0"/>
              <a:t>maximum </a:t>
            </a:r>
            <a:r>
              <a:rPr lang="en-IN" sz="2400" dirty="0" err="1" smtClean="0"/>
              <a:t>previtamin</a:t>
            </a:r>
            <a:r>
              <a:rPr lang="en-IN" sz="2400" dirty="0" smtClean="0"/>
              <a:t> </a:t>
            </a:r>
            <a:r>
              <a:rPr lang="en-IN" sz="2400" dirty="0"/>
              <a:t>D3 formation in dark-skinned </a:t>
            </a:r>
            <a:r>
              <a:rPr lang="en-IN" sz="2400" dirty="0" smtClean="0"/>
              <a:t>animals</a:t>
            </a:r>
          </a:p>
          <a:p>
            <a:pPr algn="just"/>
            <a:r>
              <a:rPr lang="en-IN" sz="2400" dirty="0"/>
              <a:t>latitude and altitude-affects the ultraviolet </a:t>
            </a:r>
            <a:r>
              <a:rPr lang="en-IN" sz="2400" dirty="0" smtClean="0"/>
              <a:t>light intensity.</a:t>
            </a:r>
          </a:p>
          <a:p>
            <a:pPr algn="just"/>
            <a:r>
              <a:rPr lang="en-IN" sz="2400" dirty="0"/>
              <a:t>at higher </a:t>
            </a:r>
            <a:r>
              <a:rPr lang="en-IN" sz="2400" dirty="0" smtClean="0"/>
              <a:t>latitude- Less UV radiation availability.</a:t>
            </a:r>
          </a:p>
          <a:p>
            <a:pPr algn="just"/>
            <a:r>
              <a:rPr lang="en-IN" sz="2400" dirty="0" smtClean="0"/>
              <a:t>When altitude </a:t>
            </a:r>
            <a:r>
              <a:rPr lang="en-IN" sz="2400" dirty="0"/>
              <a:t>of the </a:t>
            </a:r>
            <a:r>
              <a:rPr lang="en-IN" sz="2400" dirty="0" smtClean="0"/>
              <a:t>sun &lt;35</a:t>
            </a:r>
            <a:r>
              <a:rPr lang="en-IN" sz="2400" dirty="0"/>
              <a:t>⁰ C, insufficient penetration of ultraviolet light to </a:t>
            </a:r>
            <a:r>
              <a:rPr lang="en-IN" sz="2400" dirty="0" smtClean="0"/>
              <a:t>convert 7-DHC </a:t>
            </a:r>
            <a:r>
              <a:rPr lang="en-IN" sz="2400" dirty="0"/>
              <a:t>to </a:t>
            </a:r>
            <a:r>
              <a:rPr lang="en-IN" sz="2400" dirty="0" smtClean="0"/>
              <a:t>pre-vitamin D3.</a:t>
            </a:r>
          </a:p>
        </p:txBody>
      </p:sp>
    </p:spTree>
    <p:extLst>
      <p:ext uri="{BB962C8B-B14F-4D97-AF65-F5344CB8AC3E}">
        <p14:creationId xmlns:p14="http://schemas.microsoft.com/office/powerpoint/2010/main" val="4223258630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2"/>
          <a:tile tx="0" ty="0" sx="100000" sy="100000" flip="none" algn="tl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04800" y="304800"/>
            <a:ext cx="8610600" cy="6324600"/>
          </a:xfrm>
          <a:prstGeom prst="rect">
            <a:avLst/>
          </a:prstGeom>
          <a:ln w="38100">
            <a:solidFill>
              <a:srgbClr val="FF0000"/>
            </a:solidFill>
          </a:ln>
        </p:spPr>
      </p:pic>
    </p:spTree>
    <p:extLst>
      <p:ext uri="{BB962C8B-B14F-4D97-AF65-F5344CB8AC3E}">
        <p14:creationId xmlns:p14="http://schemas.microsoft.com/office/powerpoint/2010/main" val="3722292648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2"/>
          <a:tile tx="0" ty="0" sx="100000" sy="100000" flip="none" algn="tl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ounded Rectangle 1"/>
          <p:cNvSpPr/>
          <p:nvPr/>
        </p:nvSpPr>
        <p:spPr>
          <a:xfrm>
            <a:off x="1524000" y="792481"/>
            <a:ext cx="5867400" cy="502919"/>
          </a:xfrm>
          <a:prstGeom prst="roundRect">
            <a:avLst/>
          </a:prstGeom>
          <a:solidFill>
            <a:schemeClr val="bg2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N" sz="2000" b="1" dirty="0" smtClean="0">
                <a:solidFill>
                  <a:schemeClr val="tx1"/>
                </a:solidFill>
              </a:rPr>
              <a:t>Deficiency of </a:t>
            </a:r>
            <a:r>
              <a:rPr lang="en-IN" sz="2000" b="1" dirty="0" err="1" smtClean="0">
                <a:solidFill>
                  <a:schemeClr val="tx1"/>
                </a:solidFill>
              </a:rPr>
              <a:t>Vit</a:t>
            </a:r>
            <a:r>
              <a:rPr lang="en-IN" sz="2000" b="1" dirty="0" smtClean="0">
                <a:solidFill>
                  <a:schemeClr val="tx1"/>
                </a:solidFill>
              </a:rPr>
              <a:t>. D/ Deficiency of Calcium  in Diet </a:t>
            </a:r>
            <a:endParaRPr lang="en-IN" sz="2000" b="1" dirty="0">
              <a:solidFill>
                <a:schemeClr val="tx1"/>
              </a:solidFill>
            </a:endParaRPr>
          </a:p>
        </p:txBody>
      </p:sp>
      <p:sp>
        <p:nvSpPr>
          <p:cNvPr id="3" name="Rounded Rectangle 2"/>
          <p:cNvSpPr/>
          <p:nvPr/>
        </p:nvSpPr>
        <p:spPr>
          <a:xfrm>
            <a:off x="1371600" y="1524000"/>
            <a:ext cx="6477000" cy="609600"/>
          </a:xfrm>
          <a:prstGeom prst="roundRect">
            <a:avLst/>
          </a:prstGeom>
          <a:solidFill>
            <a:schemeClr val="bg2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N" sz="2000" b="1" dirty="0" smtClean="0">
                <a:solidFill>
                  <a:schemeClr val="tx1"/>
                </a:solidFill>
              </a:rPr>
              <a:t>Decreased absorption of Calcium from Gut</a:t>
            </a:r>
            <a:endParaRPr lang="en-IN" sz="2000" b="1" dirty="0">
              <a:solidFill>
                <a:schemeClr val="tx1"/>
              </a:solidFill>
            </a:endParaRPr>
          </a:p>
        </p:txBody>
      </p:sp>
      <p:sp>
        <p:nvSpPr>
          <p:cNvPr id="4" name="Rounded Rectangle 3"/>
          <p:cNvSpPr/>
          <p:nvPr/>
        </p:nvSpPr>
        <p:spPr>
          <a:xfrm>
            <a:off x="1371600" y="2390895"/>
            <a:ext cx="6477000" cy="579119"/>
          </a:xfrm>
          <a:prstGeom prst="roundRect">
            <a:avLst/>
          </a:prstGeom>
          <a:solidFill>
            <a:schemeClr val="bg2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N" sz="2000" b="1" dirty="0" smtClean="0">
                <a:solidFill>
                  <a:schemeClr val="tx1"/>
                </a:solidFill>
              </a:rPr>
              <a:t>Hypocalcaemia/</a:t>
            </a:r>
            <a:r>
              <a:rPr lang="en-IN" sz="2000" b="1" dirty="0" err="1" smtClean="0">
                <a:solidFill>
                  <a:schemeClr val="tx1"/>
                </a:solidFill>
              </a:rPr>
              <a:t>Hypocalciuria</a:t>
            </a:r>
            <a:endParaRPr lang="en-IN" sz="2000" b="1" dirty="0">
              <a:solidFill>
                <a:schemeClr val="tx1"/>
              </a:solidFill>
            </a:endParaRPr>
          </a:p>
        </p:txBody>
      </p:sp>
      <p:sp>
        <p:nvSpPr>
          <p:cNvPr id="5" name="Rounded Rectangle 4"/>
          <p:cNvSpPr/>
          <p:nvPr/>
        </p:nvSpPr>
        <p:spPr>
          <a:xfrm>
            <a:off x="533400" y="3689594"/>
            <a:ext cx="8077200" cy="685800"/>
          </a:xfrm>
          <a:prstGeom prst="roundRect">
            <a:avLst/>
          </a:prstGeom>
          <a:solidFill>
            <a:schemeClr val="bg2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N" sz="2000" b="1" dirty="0" smtClean="0">
                <a:solidFill>
                  <a:schemeClr val="tx1"/>
                </a:solidFill>
              </a:rPr>
              <a:t>Mobilization of </a:t>
            </a:r>
            <a:r>
              <a:rPr lang="en-IN" sz="2000" b="1" dirty="0" err="1" smtClean="0">
                <a:solidFill>
                  <a:schemeClr val="tx1"/>
                </a:solidFill>
              </a:rPr>
              <a:t>Ca</a:t>
            </a:r>
            <a:r>
              <a:rPr lang="en-IN" sz="2000" b="1" dirty="0" smtClean="0">
                <a:solidFill>
                  <a:schemeClr val="tx1"/>
                </a:solidFill>
              </a:rPr>
              <a:t> from bone, Decrease phosphorous re-sorption from Kidney leading to </a:t>
            </a:r>
            <a:r>
              <a:rPr lang="en-IN" sz="2000" b="1" dirty="0" err="1" smtClean="0">
                <a:solidFill>
                  <a:schemeClr val="tx1"/>
                </a:solidFill>
              </a:rPr>
              <a:t>Phosphateuria</a:t>
            </a:r>
            <a:r>
              <a:rPr lang="en-IN" sz="2000" b="1" dirty="0" smtClean="0">
                <a:solidFill>
                  <a:schemeClr val="tx1"/>
                </a:solidFill>
              </a:rPr>
              <a:t> and Hypophosphatemia </a:t>
            </a:r>
            <a:endParaRPr lang="en-IN" sz="2000" b="1" dirty="0">
              <a:solidFill>
                <a:schemeClr val="tx1"/>
              </a:solidFill>
            </a:endParaRPr>
          </a:p>
        </p:txBody>
      </p:sp>
      <p:sp>
        <p:nvSpPr>
          <p:cNvPr id="6" name="Down Arrow 5"/>
          <p:cNvSpPr/>
          <p:nvPr/>
        </p:nvSpPr>
        <p:spPr>
          <a:xfrm>
            <a:off x="4117008" y="2990068"/>
            <a:ext cx="426719" cy="699526"/>
          </a:xfrm>
          <a:prstGeom prst="downArrow">
            <a:avLst/>
          </a:prstGeom>
          <a:solidFill>
            <a:schemeClr val="accent2">
              <a:lumMod val="40000"/>
              <a:lumOff val="60000"/>
            </a:schemeClr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7" name="Curved Left Arrow 6"/>
          <p:cNvSpPr/>
          <p:nvPr/>
        </p:nvSpPr>
        <p:spPr>
          <a:xfrm>
            <a:off x="4507632" y="2990068"/>
            <a:ext cx="731520" cy="741947"/>
          </a:xfrm>
          <a:prstGeom prst="curvedLeftArrow">
            <a:avLst/>
          </a:prstGeom>
          <a:solidFill>
            <a:schemeClr val="bg2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>
              <a:solidFill>
                <a:schemeClr val="tx1"/>
              </a:solidFill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5239152" y="3094642"/>
            <a:ext cx="228600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N" sz="2000" b="1" dirty="0" smtClean="0">
                <a:solidFill>
                  <a:srgbClr val="FF0000"/>
                </a:solidFill>
              </a:rPr>
              <a:t>Stimulation of PTH</a:t>
            </a:r>
            <a:endParaRPr lang="en-IN" sz="2000" b="1" dirty="0">
              <a:solidFill>
                <a:srgbClr val="FF0000"/>
              </a:solidFill>
            </a:endParaRPr>
          </a:p>
        </p:txBody>
      </p:sp>
      <p:sp>
        <p:nvSpPr>
          <p:cNvPr id="9" name="Rounded Rectangle 8"/>
          <p:cNvSpPr/>
          <p:nvPr/>
        </p:nvSpPr>
        <p:spPr>
          <a:xfrm>
            <a:off x="1000427" y="4570236"/>
            <a:ext cx="7086600" cy="533400"/>
          </a:xfrm>
          <a:prstGeom prst="roundRect">
            <a:avLst/>
          </a:prstGeom>
          <a:solidFill>
            <a:schemeClr val="bg2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N" sz="2000" b="1" dirty="0" smtClean="0">
                <a:solidFill>
                  <a:schemeClr val="tx1"/>
                </a:solidFill>
              </a:rPr>
              <a:t>Negative in Calcium and Phosphorous Balance</a:t>
            </a:r>
            <a:endParaRPr lang="en-IN" sz="2000" b="1" dirty="0">
              <a:solidFill>
                <a:schemeClr val="tx1"/>
              </a:solidFill>
            </a:endParaRPr>
          </a:p>
        </p:txBody>
      </p:sp>
      <p:sp>
        <p:nvSpPr>
          <p:cNvPr id="10" name="Rounded Rectangle 9"/>
          <p:cNvSpPr/>
          <p:nvPr/>
        </p:nvSpPr>
        <p:spPr>
          <a:xfrm>
            <a:off x="533400" y="5355678"/>
            <a:ext cx="8077200" cy="620026"/>
          </a:xfrm>
          <a:prstGeom prst="roundRect">
            <a:avLst/>
          </a:prstGeom>
          <a:solidFill>
            <a:schemeClr val="bg2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N" sz="2000" b="1" dirty="0" smtClean="0">
                <a:solidFill>
                  <a:schemeClr val="tx1"/>
                </a:solidFill>
              </a:rPr>
              <a:t>Disturbance in Bone metabolism and Mineralization leading to weak and thin  bones</a:t>
            </a:r>
            <a:endParaRPr lang="en-IN" sz="2000" b="1" dirty="0">
              <a:solidFill>
                <a:schemeClr val="tx1"/>
              </a:solidFill>
            </a:endParaRPr>
          </a:p>
        </p:txBody>
      </p:sp>
      <p:sp>
        <p:nvSpPr>
          <p:cNvPr id="11" name="Wave 10"/>
          <p:cNvSpPr/>
          <p:nvPr/>
        </p:nvSpPr>
        <p:spPr>
          <a:xfrm>
            <a:off x="3581400" y="6148317"/>
            <a:ext cx="2094897" cy="673588"/>
          </a:xfrm>
          <a:prstGeom prst="wave">
            <a:avLst/>
          </a:prstGeom>
          <a:solidFill>
            <a:schemeClr val="bg2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N" sz="2400" b="1" dirty="0" smtClean="0">
                <a:solidFill>
                  <a:srgbClr val="FF0000"/>
                </a:solidFill>
              </a:rPr>
              <a:t>RICKETS</a:t>
            </a:r>
            <a:endParaRPr lang="en-IN" sz="2400" b="1" dirty="0">
              <a:solidFill>
                <a:srgbClr val="FF0000"/>
              </a:solidFill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152400" y="149102"/>
            <a:ext cx="8763000" cy="360676"/>
          </a:xfrm>
          <a:prstGeom prst="rect">
            <a:avLst/>
          </a:prstGeom>
          <a:solidFill>
            <a:schemeClr val="bg2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N" sz="2800" b="1" dirty="0" smtClean="0">
                <a:solidFill>
                  <a:srgbClr val="FF0000"/>
                </a:solidFill>
              </a:rPr>
              <a:t>PATHO-PHYSIOLOGY OF RICKETS </a:t>
            </a:r>
            <a:endParaRPr lang="en-IN" sz="2800" b="1" dirty="0">
              <a:solidFill>
                <a:srgbClr val="FF0000"/>
              </a:solidFill>
            </a:endParaRPr>
          </a:p>
        </p:txBody>
      </p:sp>
      <p:sp>
        <p:nvSpPr>
          <p:cNvPr id="13" name="Down Arrow 12"/>
          <p:cNvSpPr/>
          <p:nvPr/>
        </p:nvSpPr>
        <p:spPr>
          <a:xfrm>
            <a:off x="4023000" y="1287494"/>
            <a:ext cx="484632" cy="299715"/>
          </a:xfrm>
          <a:prstGeom prst="downArrow">
            <a:avLst/>
          </a:prstGeom>
          <a:solidFill>
            <a:schemeClr val="bg2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pic>
        <p:nvPicPr>
          <p:cNvPr id="14" name="Picture 1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023000" y="2108192"/>
            <a:ext cx="579170" cy="329213"/>
          </a:xfrm>
          <a:prstGeom prst="rect">
            <a:avLst/>
          </a:prstGeom>
        </p:spPr>
      </p:pic>
      <p:pic>
        <p:nvPicPr>
          <p:cNvPr id="15" name="Picture 1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040782" y="4334655"/>
            <a:ext cx="579170" cy="235582"/>
          </a:xfrm>
          <a:prstGeom prst="rect">
            <a:avLst/>
          </a:prstGeom>
        </p:spPr>
      </p:pic>
      <p:pic>
        <p:nvPicPr>
          <p:cNvPr id="16" name="Picture 1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975731" y="5050691"/>
            <a:ext cx="579170" cy="329213"/>
          </a:xfrm>
          <a:prstGeom prst="rect">
            <a:avLst/>
          </a:prstGeom>
        </p:spPr>
      </p:pic>
      <p:pic>
        <p:nvPicPr>
          <p:cNvPr id="17" name="Picture 16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957684" y="5931388"/>
            <a:ext cx="579170" cy="32921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79675916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2"/>
          <a:tile tx="0" ty="0" sx="100000" sy="100000" flip="none" algn="tl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4800" y="228600"/>
            <a:ext cx="8610600" cy="6324600"/>
          </a:xfrm>
          <a:solidFill>
            <a:schemeClr val="bg2"/>
          </a:solidFill>
          <a:ln w="38100">
            <a:solidFill>
              <a:srgbClr val="FF0000"/>
            </a:solidFill>
          </a:ln>
        </p:spPr>
        <p:txBody>
          <a:bodyPr>
            <a:normAutofit fontScale="85000" lnSpcReduction="20000"/>
          </a:bodyPr>
          <a:lstStyle/>
          <a:p>
            <a:pPr algn="just"/>
            <a:r>
              <a:rPr lang="en-IN" dirty="0" smtClean="0"/>
              <a:t>Vitamins </a:t>
            </a:r>
            <a:r>
              <a:rPr lang="en-IN" dirty="0"/>
              <a:t>D2 and D3 are biologically inactive and must undergo two hydroxylation reactions to be activated:</a:t>
            </a:r>
          </a:p>
          <a:p>
            <a:pPr algn="just">
              <a:buFont typeface="Wingdings" panose="05000000000000000000" pitchFamily="2" charset="2"/>
              <a:buChar char="ü"/>
            </a:pPr>
            <a:r>
              <a:rPr lang="en-IN" dirty="0"/>
              <a:t>The </a:t>
            </a:r>
            <a:r>
              <a:rPr lang="en-IN" dirty="0" err="1"/>
              <a:t>Vit</a:t>
            </a:r>
            <a:r>
              <a:rPr lang="en-IN" dirty="0"/>
              <a:t>. D3 25-hydroxylation occur in –Liver by cytochrome P450, then after </a:t>
            </a:r>
            <a:r>
              <a:rPr lang="en-IN" dirty="0" smtClean="0"/>
              <a:t>transportation to Kidney</a:t>
            </a:r>
            <a:endParaRPr lang="en-IN" dirty="0"/>
          </a:p>
          <a:p>
            <a:pPr>
              <a:buFont typeface="Wingdings" panose="05000000000000000000" pitchFamily="2" charset="2"/>
              <a:buChar char="ü"/>
            </a:pPr>
            <a:r>
              <a:rPr lang="en-IN" dirty="0"/>
              <a:t>second </a:t>
            </a:r>
            <a:r>
              <a:rPr lang="en-IN" dirty="0" smtClean="0"/>
              <a:t>1alpha-hydroxylation takes </a:t>
            </a:r>
            <a:r>
              <a:rPr lang="en-IN" dirty="0"/>
              <a:t>place in </a:t>
            </a:r>
            <a:r>
              <a:rPr lang="en-IN" dirty="0" smtClean="0"/>
              <a:t>PCT in kidney 1,25-dihydroxyvitamin </a:t>
            </a:r>
            <a:r>
              <a:rPr lang="en-IN" dirty="0"/>
              <a:t>D3, the active form of vitamin D</a:t>
            </a:r>
          </a:p>
          <a:p>
            <a:pPr marL="0" indent="0">
              <a:buNone/>
            </a:pPr>
            <a:endParaRPr lang="en-IN" dirty="0" smtClean="0"/>
          </a:p>
          <a:p>
            <a:r>
              <a:rPr lang="en-IN" dirty="0" smtClean="0"/>
              <a:t>PTH </a:t>
            </a:r>
            <a:r>
              <a:rPr lang="en-IN" dirty="0"/>
              <a:t>also has a 2 major role:</a:t>
            </a:r>
          </a:p>
          <a:p>
            <a:pPr>
              <a:buFont typeface="Wingdings" panose="05000000000000000000" pitchFamily="2" charset="2"/>
              <a:buChar char="ü"/>
            </a:pPr>
            <a:r>
              <a:rPr lang="en-IN" dirty="0"/>
              <a:t>S</a:t>
            </a:r>
            <a:r>
              <a:rPr lang="en-IN" dirty="0" smtClean="0"/>
              <a:t>timulation </a:t>
            </a:r>
            <a:r>
              <a:rPr lang="en-IN" dirty="0"/>
              <a:t>of bone breakdown by osteoclasts</a:t>
            </a:r>
          </a:p>
          <a:p>
            <a:pPr algn="just">
              <a:buFont typeface="Wingdings" panose="05000000000000000000" pitchFamily="2" charset="2"/>
              <a:buChar char="ü"/>
            </a:pPr>
            <a:r>
              <a:rPr lang="en-IN" dirty="0"/>
              <a:t>Potent inducer of renal synthesis of 1,25(OH)2D3, an active form of </a:t>
            </a:r>
            <a:r>
              <a:rPr lang="en-IN" dirty="0" err="1"/>
              <a:t>Vit</a:t>
            </a:r>
            <a:r>
              <a:rPr lang="en-IN" dirty="0"/>
              <a:t>. D and helps in stimulates active intestinal absorption of calcium</a:t>
            </a:r>
          </a:p>
          <a:p>
            <a:pPr algn="just"/>
            <a:r>
              <a:rPr lang="en-IN" dirty="0" smtClean="0"/>
              <a:t>Horses </a:t>
            </a:r>
            <a:r>
              <a:rPr lang="en-IN" dirty="0"/>
              <a:t>are less dependent on vitamin D for intestinal absorption of calcium, which may contribute to rickets/</a:t>
            </a:r>
            <a:r>
              <a:rPr lang="en-IN" dirty="0" err="1"/>
              <a:t>osteomalacia</a:t>
            </a:r>
            <a:r>
              <a:rPr lang="en-IN" dirty="0"/>
              <a:t> being relatively rare in </a:t>
            </a:r>
            <a:r>
              <a:rPr lang="en-IN" dirty="0" err="1"/>
              <a:t>equids</a:t>
            </a:r>
            <a:r>
              <a:rPr lang="en-IN" dirty="0"/>
              <a:t>, although fibrous </a:t>
            </a:r>
            <a:r>
              <a:rPr lang="en-IN" dirty="0" err="1"/>
              <a:t>osteodystrophy</a:t>
            </a:r>
            <a:r>
              <a:rPr lang="en-IN" dirty="0"/>
              <a:t> is comparatively common</a:t>
            </a:r>
          </a:p>
          <a:p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100088115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2"/>
          <a:tile tx="0" ty="0" sx="100000" sy="100000" flip="none" algn="tl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304800" y="381000"/>
            <a:ext cx="5029200" cy="6172200"/>
          </a:xfrm>
          <a:solidFill>
            <a:schemeClr val="bg2"/>
          </a:solidFill>
          <a:ln w="38100">
            <a:solidFill>
              <a:srgbClr val="FF0000"/>
            </a:solidFill>
          </a:ln>
        </p:spPr>
        <p:txBody>
          <a:bodyPr>
            <a:normAutofit fontScale="92500" lnSpcReduction="10000"/>
          </a:bodyPr>
          <a:lstStyle/>
          <a:p>
            <a:pPr algn="just"/>
            <a:r>
              <a:rPr lang="en-IN" dirty="0"/>
              <a:t>The lesions of </a:t>
            </a:r>
            <a:r>
              <a:rPr lang="en-IN" dirty="0" smtClean="0"/>
              <a:t>rickets are found in multiple bones </a:t>
            </a:r>
            <a:r>
              <a:rPr lang="en-IN" dirty="0"/>
              <a:t>especially </a:t>
            </a:r>
            <a:r>
              <a:rPr lang="en-IN" dirty="0" err="1"/>
              <a:t>ofmetaphyseal</a:t>
            </a:r>
            <a:r>
              <a:rPr lang="en-IN" dirty="0"/>
              <a:t> </a:t>
            </a:r>
            <a:r>
              <a:rPr lang="en-IN" dirty="0" smtClean="0"/>
              <a:t>and epiphyseal </a:t>
            </a:r>
            <a:r>
              <a:rPr lang="en-IN" dirty="0"/>
              <a:t>regions of the long bones and the </a:t>
            </a:r>
            <a:r>
              <a:rPr lang="en-IN" dirty="0" err="1"/>
              <a:t>costochondral</a:t>
            </a:r>
            <a:r>
              <a:rPr lang="en-IN" dirty="0"/>
              <a:t> </a:t>
            </a:r>
            <a:r>
              <a:rPr lang="en-IN" dirty="0" smtClean="0"/>
              <a:t>junctions. </a:t>
            </a:r>
            <a:endParaRPr lang="en-IN" dirty="0"/>
          </a:p>
          <a:p>
            <a:pPr algn="just"/>
            <a:r>
              <a:rPr lang="en-IN" dirty="0" smtClean="0"/>
              <a:t>In </a:t>
            </a:r>
            <a:r>
              <a:rPr lang="en-IN" dirty="0"/>
              <a:t>animals with rickets, the growth plate is irregularly thickened, </a:t>
            </a:r>
            <a:r>
              <a:rPr lang="en-IN" dirty="0" smtClean="0"/>
              <a:t>the cortex </a:t>
            </a:r>
            <a:r>
              <a:rPr lang="en-IN" dirty="0"/>
              <a:t>is thinned and the bones are poorly </a:t>
            </a:r>
            <a:r>
              <a:rPr lang="en-IN" dirty="0" smtClean="0"/>
              <a:t>mineralized</a:t>
            </a:r>
          </a:p>
          <a:p>
            <a:pPr algn="just"/>
            <a:r>
              <a:rPr lang="en-IN" dirty="0"/>
              <a:t>Histologically two major features characterize rickets: </a:t>
            </a:r>
            <a:r>
              <a:rPr lang="en-IN" dirty="0" smtClean="0"/>
              <a:t>expansion of </a:t>
            </a:r>
            <a:r>
              <a:rPr lang="en-IN" dirty="0"/>
              <a:t>the </a:t>
            </a:r>
            <a:r>
              <a:rPr lang="en-IN" dirty="0" smtClean="0"/>
              <a:t>hypertrophic chondrocytes </a:t>
            </a:r>
            <a:r>
              <a:rPr lang="en-IN" dirty="0"/>
              <a:t>in the growth plate and </a:t>
            </a:r>
            <a:r>
              <a:rPr lang="en-IN" dirty="0" smtClean="0"/>
              <a:t>accumulation of </a:t>
            </a:r>
            <a:r>
              <a:rPr lang="en-IN" dirty="0" err="1"/>
              <a:t>unmineralized</a:t>
            </a:r>
            <a:r>
              <a:rPr lang="en-IN" dirty="0"/>
              <a:t> bone matrix (osteoid)</a:t>
            </a:r>
          </a:p>
        </p:txBody>
      </p:sp>
      <p:pic>
        <p:nvPicPr>
          <p:cNvPr id="6" name="Content Placeholder 5"/>
          <p:cNvPicPr>
            <a:picLocks noGrp="1" noChangeAspect="1"/>
          </p:cNvPicPr>
          <p:nvPr>
            <p:ph sz="half" idx="2"/>
          </p:nvPr>
        </p:nvPicPr>
        <p:blipFill>
          <a:blip r:embed="rId3"/>
          <a:stretch>
            <a:fillRect/>
          </a:stretch>
        </p:blipFill>
        <p:spPr>
          <a:xfrm>
            <a:off x="5562600" y="381000"/>
            <a:ext cx="3505200" cy="6096000"/>
          </a:xfrm>
          <a:prstGeom prst="rect">
            <a:avLst/>
          </a:prstGeom>
          <a:ln w="38100">
            <a:solidFill>
              <a:srgbClr val="FF0000"/>
            </a:solidFill>
          </a:ln>
        </p:spPr>
      </p:pic>
    </p:spTree>
    <p:extLst>
      <p:ext uri="{BB962C8B-B14F-4D97-AF65-F5344CB8AC3E}">
        <p14:creationId xmlns:p14="http://schemas.microsoft.com/office/powerpoint/2010/main" val="263601227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2"/>
          <a:tile tx="0" ty="0" sx="100000" sy="100000" flip="none" algn="tl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4800" y="304800"/>
            <a:ext cx="8610600" cy="6324600"/>
          </a:xfrm>
          <a:solidFill>
            <a:schemeClr val="bg2"/>
          </a:solidFill>
          <a:ln w="38100">
            <a:solidFill>
              <a:srgbClr val="FF0000"/>
            </a:solidFill>
          </a:ln>
        </p:spPr>
        <p:txBody>
          <a:bodyPr>
            <a:normAutofit/>
          </a:bodyPr>
          <a:lstStyle/>
          <a:p>
            <a:r>
              <a:rPr lang="en-IN" sz="2400" dirty="0"/>
              <a:t>Vitamin D poisonings in animals can result </a:t>
            </a:r>
            <a:r>
              <a:rPr lang="en-IN" sz="2400" dirty="0" smtClean="0"/>
              <a:t>from:</a:t>
            </a:r>
          </a:p>
          <a:p>
            <a:pPr>
              <a:buFont typeface="Wingdings" panose="05000000000000000000" pitchFamily="2" charset="2"/>
              <a:buChar char="ü"/>
            </a:pPr>
            <a:r>
              <a:rPr lang="en-IN" sz="2400" dirty="0"/>
              <a:t>ingestion of </a:t>
            </a:r>
            <a:r>
              <a:rPr lang="en-IN" sz="2400" dirty="0" smtClean="0"/>
              <a:t>plants</a:t>
            </a:r>
          </a:p>
          <a:p>
            <a:pPr>
              <a:buFont typeface="Wingdings" panose="05000000000000000000" pitchFamily="2" charset="2"/>
              <a:buChar char="ü"/>
            </a:pPr>
            <a:r>
              <a:rPr lang="en-IN" sz="2400" dirty="0"/>
              <a:t>excess dietary </a:t>
            </a:r>
            <a:r>
              <a:rPr lang="en-IN" sz="2400" dirty="0" smtClean="0"/>
              <a:t>supplementation</a:t>
            </a:r>
          </a:p>
          <a:p>
            <a:pPr>
              <a:buFont typeface="Wingdings" panose="05000000000000000000" pitchFamily="2" charset="2"/>
              <a:buChar char="ü"/>
            </a:pPr>
            <a:r>
              <a:rPr lang="en-IN" sz="2400" dirty="0"/>
              <a:t>ingestion of rodenticides containing </a:t>
            </a:r>
            <a:r>
              <a:rPr lang="en-IN" sz="2400" dirty="0" err="1" smtClean="0"/>
              <a:t>cholecalciferal</a:t>
            </a:r>
            <a:r>
              <a:rPr lang="en-IN" sz="2400" dirty="0" smtClean="0"/>
              <a:t>(vitamin D3)</a:t>
            </a:r>
          </a:p>
          <a:p>
            <a:pPr algn="just"/>
            <a:r>
              <a:rPr lang="en-IN" sz="2400" dirty="0"/>
              <a:t>In vitamin </a:t>
            </a:r>
            <a:r>
              <a:rPr lang="en-IN" sz="2400" dirty="0" smtClean="0"/>
              <a:t>D toxicity</a:t>
            </a:r>
            <a:r>
              <a:rPr lang="en-IN" sz="2400" dirty="0"/>
              <a:t>, intestinal calcium absorption is increased, as is mobilization </a:t>
            </a:r>
            <a:r>
              <a:rPr lang="en-IN" sz="2400" dirty="0" smtClean="0"/>
              <a:t>of calcium </a:t>
            </a:r>
            <a:r>
              <a:rPr lang="en-IN" sz="2400" dirty="0"/>
              <a:t>from the bone, while excretion from the kidney is </a:t>
            </a:r>
            <a:r>
              <a:rPr lang="en-IN" sz="2400" dirty="0" smtClean="0"/>
              <a:t>reduced</a:t>
            </a:r>
          </a:p>
          <a:p>
            <a:pPr algn="just"/>
            <a:r>
              <a:rPr lang="en-IN" sz="2400" dirty="0"/>
              <a:t>The result is </a:t>
            </a:r>
            <a:r>
              <a:rPr lang="en-IN" sz="2400" dirty="0" err="1"/>
              <a:t>hypercalcemia</a:t>
            </a:r>
            <a:r>
              <a:rPr lang="en-IN" sz="2400" dirty="0"/>
              <a:t> and </a:t>
            </a:r>
            <a:r>
              <a:rPr lang="en-IN" sz="2400" dirty="0" err="1" smtClean="0"/>
              <a:t>hyperphosphatemia</a:t>
            </a:r>
            <a:r>
              <a:rPr lang="en-IN" sz="2400" dirty="0" smtClean="0"/>
              <a:t>, which</a:t>
            </a:r>
            <a:r>
              <a:rPr lang="en-IN" sz="2400" dirty="0"/>
              <a:t>, if chronic, results in soft tissue </a:t>
            </a:r>
            <a:r>
              <a:rPr lang="en-IN" sz="2400" dirty="0" smtClean="0"/>
              <a:t>mineralization AND  Death </a:t>
            </a:r>
            <a:r>
              <a:rPr lang="en-IN" sz="2400" dirty="0"/>
              <a:t>from renal </a:t>
            </a:r>
            <a:r>
              <a:rPr lang="en-IN" sz="2400" dirty="0" smtClean="0"/>
              <a:t>failure</a:t>
            </a:r>
          </a:p>
          <a:p>
            <a:pPr algn="just"/>
            <a:endParaRPr lang="en-IN" sz="2400" dirty="0" smtClean="0"/>
          </a:p>
          <a:p>
            <a:pPr algn="just"/>
            <a:r>
              <a:rPr lang="en-IN" sz="2400" dirty="0" smtClean="0"/>
              <a:t>Rickets </a:t>
            </a:r>
            <a:r>
              <a:rPr lang="en-IN" sz="2400" dirty="0"/>
              <a:t>in modern birds </a:t>
            </a:r>
            <a:r>
              <a:rPr lang="en-IN" sz="2400" dirty="0" smtClean="0"/>
              <a:t>usually occurs </a:t>
            </a:r>
            <a:r>
              <a:rPr lang="en-IN" sz="2400" dirty="0"/>
              <a:t>between 2 and 4 weeks of </a:t>
            </a:r>
            <a:r>
              <a:rPr lang="en-IN" sz="2400" dirty="0" smtClean="0"/>
              <a:t>age. </a:t>
            </a:r>
          </a:p>
          <a:p>
            <a:pPr algn="just"/>
            <a:r>
              <a:rPr lang="en-IN" sz="2400" dirty="0" smtClean="0"/>
              <a:t>Occurs due to disturbances in </a:t>
            </a:r>
            <a:r>
              <a:rPr lang="en-IN" sz="2400" dirty="0"/>
              <a:t>calcium, vitamin D or phosphorus metabolism </a:t>
            </a:r>
            <a:r>
              <a:rPr lang="en-IN" sz="2400" dirty="0" smtClean="0"/>
              <a:t>secondary to </a:t>
            </a:r>
            <a:r>
              <a:rPr lang="en-IN" sz="2400" dirty="0"/>
              <a:t>dietary deficiencies</a:t>
            </a:r>
          </a:p>
        </p:txBody>
      </p:sp>
      <p:sp>
        <p:nvSpPr>
          <p:cNvPr id="4" name="Rounded Rectangle 3"/>
          <p:cNvSpPr/>
          <p:nvPr/>
        </p:nvSpPr>
        <p:spPr>
          <a:xfrm>
            <a:off x="304800" y="4495800"/>
            <a:ext cx="1600200" cy="381000"/>
          </a:xfrm>
          <a:prstGeom prst="roundRect">
            <a:avLst/>
          </a:prstGeom>
          <a:solidFill>
            <a:schemeClr val="bg2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N" sz="2400" b="1" dirty="0" smtClean="0">
                <a:solidFill>
                  <a:srgbClr val="FF0000"/>
                </a:solidFill>
              </a:rPr>
              <a:t>POULTRY: </a:t>
            </a:r>
            <a:endParaRPr lang="en-IN" sz="2400" b="1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10172986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2"/>
          <a:tile tx="0" ty="0" sx="100000" sy="100000" flip="none" algn="tl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28600" y="228600"/>
            <a:ext cx="5029200" cy="6400800"/>
          </a:xfrm>
          <a:solidFill>
            <a:schemeClr val="bg2"/>
          </a:solidFill>
          <a:ln w="38100">
            <a:solidFill>
              <a:srgbClr val="FF0000"/>
            </a:solidFill>
          </a:ln>
        </p:spPr>
        <p:txBody>
          <a:bodyPr>
            <a:normAutofit fontScale="92500" lnSpcReduction="20000"/>
          </a:bodyPr>
          <a:lstStyle/>
          <a:p>
            <a:pPr algn="just"/>
            <a:r>
              <a:rPr lang="en-IN" dirty="0" smtClean="0"/>
              <a:t>Clinically, there is :</a:t>
            </a:r>
          </a:p>
          <a:p>
            <a:pPr algn="just">
              <a:buFont typeface="Wingdings" panose="05000000000000000000" pitchFamily="2" charset="2"/>
              <a:buChar char="ü"/>
            </a:pPr>
            <a:r>
              <a:rPr lang="en-IN" dirty="0" smtClean="0"/>
              <a:t>poor </a:t>
            </a:r>
            <a:r>
              <a:rPr lang="en-IN" dirty="0"/>
              <a:t>growth, </a:t>
            </a:r>
            <a:endParaRPr lang="en-IN" dirty="0" smtClean="0"/>
          </a:p>
          <a:p>
            <a:pPr algn="just">
              <a:buFont typeface="Wingdings" panose="05000000000000000000" pitchFamily="2" charset="2"/>
              <a:buChar char="ü"/>
            </a:pPr>
            <a:r>
              <a:rPr lang="en-IN" dirty="0" smtClean="0"/>
              <a:t>weakness</a:t>
            </a:r>
            <a:r>
              <a:rPr lang="en-IN" dirty="0"/>
              <a:t>, </a:t>
            </a:r>
            <a:endParaRPr lang="en-IN" dirty="0" smtClean="0"/>
          </a:p>
          <a:p>
            <a:pPr algn="just">
              <a:buFont typeface="Wingdings" panose="05000000000000000000" pitchFamily="2" charset="2"/>
              <a:buChar char="ü"/>
            </a:pPr>
            <a:r>
              <a:rPr lang="en-IN" dirty="0" smtClean="0"/>
              <a:t>Lameness</a:t>
            </a:r>
          </a:p>
          <a:p>
            <a:pPr algn="just">
              <a:buFont typeface="Wingdings" panose="05000000000000000000" pitchFamily="2" charset="2"/>
              <a:buChar char="ü"/>
            </a:pPr>
            <a:r>
              <a:rPr lang="en-IN" dirty="0" smtClean="0"/>
              <a:t> </a:t>
            </a:r>
            <a:r>
              <a:rPr lang="en-IN" dirty="0"/>
              <a:t>inability to </a:t>
            </a:r>
            <a:r>
              <a:rPr lang="en-IN" dirty="0" smtClean="0"/>
              <a:t>stand and</a:t>
            </a:r>
          </a:p>
          <a:p>
            <a:pPr algn="just">
              <a:buFont typeface="Wingdings" panose="05000000000000000000" pitchFamily="2" charset="2"/>
              <a:buChar char="ü"/>
            </a:pPr>
            <a:r>
              <a:rPr lang="en-IN" dirty="0" smtClean="0"/>
              <a:t> </a:t>
            </a:r>
            <a:r>
              <a:rPr lang="en-IN" dirty="0"/>
              <a:t>prominent valgus or </a:t>
            </a:r>
            <a:r>
              <a:rPr lang="en-IN" dirty="0" err="1"/>
              <a:t>varus</a:t>
            </a:r>
            <a:r>
              <a:rPr lang="en-IN" dirty="0"/>
              <a:t> deformations of the femur and/or </a:t>
            </a:r>
            <a:r>
              <a:rPr lang="en-IN" dirty="0" err="1" smtClean="0"/>
              <a:t>tibiotarsus</a:t>
            </a:r>
            <a:r>
              <a:rPr lang="en-IN" dirty="0" smtClean="0"/>
              <a:t>.</a:t>
            </a:r>
            <a:endParaRPr lang="en-IN" dirty="0"/>
          </a:p>
          <a:p>
            <a:pPr algn="just"/>
            <a:r>
              <a:rPr lang="en-IN" dirty="0"/>
              <a:t>In </a:t>
            </a:r>
            <a:r>
              <a:rPr lang="en-IN" dirty="0" smtClean="0"/>
              <a:t>birds, rickets </a:t>
            </a:r>
            <a:r>
              <a:rPr lang="en-IN" dirty="0"/>
              <a:t>induced by calcium or vitamin D deficiency is characterized </a:t>
            </a:r>
            <a:r>
              <a:rPr lang="en-IN" dirty="0" smtClean="0"/>
              <a:t>by abnormal </a:t>
            </a:r>
            <a:r>
              <a:rPr lang="en-IN" dirty="0"/>
              <a:t>ossification with irregularity of the cartilaginous zone </a:t>
            </a:r>
            <a:r>
              <a:rPr lang="en-IN" dirty="0" smtClean="0"/>
              <a:t>of proliferation</a:t>
            </a:r>
            <a:r>
              <a:rPr lang="en-IN" dirty="0"/>
              <a:t>, while in cases of </a:t>
            </a:r>
            <a:r>
              <a:rPr lang="en-IN" dirty="0" err="1"/>
              <a:t>hypophosphatemic</a:t>
            </a:r>
            <a:r>
              <a:rPr lang="en-IN" dirty="0"/>
              <a:t> rickets expansion </a:t>
            </a:r>
            <a:r>
              <a:rPr lang="en-IN" dirty="0" smtClean="0"/>
              <a:t>of the </a:t>
            </a:r>
            <a:r>
              <a:rPr lang="en-IN" dirty="0"/>
              <a:t>hypertrophic cartilage is </a:t>
            </a:r>
            <a:r>
              <a:rPr lang="en-IN" dirty="0" smtClean="0"/>
              <a:t>observed</a:t>
            </a:r>
          </a:p>
          <a:p>
            <a:endParaRPr lang="en-IN" dirty="0"/>
          </a:p>
        </p:txBody>
      </p:sp>
      <p:pic>
        <p:nvPicPr>
          <p:cNvPr id="5" name="Content Placeholder 4"/>
          <p:cNvPicPr>
            <a:picLocks noGrp="1" noChangeAspect="1"/>
          </p:cNvPicPr>
          <p:nvPr>
            <p:ph sz="half" idx="2"/>
          </p:nvPr>
        </p:nvPicPr>
        <p:blipFill>
          <a:blip r:embed="rId3"/>
          <a:stretch>
            <a:fillRect/>
          </a:stretch>
        </p:blipFill>
        <p:spPr>
          <a:xfrm>
            <a:off x="5486400" y="228600"/>
            <a:ext cx="3505504" cy="3060618"/>
          </a:xfrm>
          <a:prstGeom prst="rect">
            <a:avLst/>
          </a:prstGeom>
          <a:ln w="38100">
            <a:solidFill>
              <a:srgbClr val="FF0000"/>
            </a:solidFill>
          </a:ln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486400" y="3505200"/>
            <a:ext cx="3448050" cy="3124200"/>
          </a:xfrm>
          <a:prstGeom prst="rect">
            <a:avLst/>
          </a:prstGeom>
          <a:ln w="38100">
            <a:solidFill>
              <a:srgbClr val="FF0000"/>
            </a:solidFill>
          </a:ln>
        </p:spPr>
      </p:pic>
    </p:spTree>
    <p:extLst>
      <p:ext uri="{BB962C8B-B14F-4D97-AF65-F5344CB8AC3E}">
        <p14:creationId xmlns:p14="http://schemas.microsoft.com/office/powerpoint/2010/main" val="3101904179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2"/>
          <a:tile tx="0" ty="0" sx="100000" sy="100000" flip="none" algn="tl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4800" y="152400"/>
            <a:ext cx="8610600" cy="6553200"/>
          </a:xfrm>
          <a:solidFill>
            <a:schemeClr val="bg2"/>
          </a:solidFill>
          <a:ln w="38100">
            <a:solidFill>
              <a:srgbClr val="FF0000"/>
            </a:solidFill>
          </a:ln>
        </p:spPr>
        <p:txBody>
          <a:bodyPr>
            <a:normAutofit/>
          </a:bodyPr>
          <a:lstStyle/>
          <a:p>
            <a:pPr algn="just"/>
            <a:r>
              <a:rPr lang="en-IN" sz="2600" dirty="0"/>
              <a:t>Poultry are also susceptible to </a:t>
            </a:r>
            <a:r>
              <a:rPr lang="en-IN" sz="2600" dirty="0" err="1"/>
              <a:t>tibial</a:t>
            </a:r>
            <a:r>
              <a:rPr lang="en-IN" sz="2600" dirty="0"/>
              <a:t> </a:t>
            </a:r>
            <a:r>
              <a:rPr lang="en-IN" sz="2600" dirty="0" err="1"/>
              <a:t>dyschondroplasia</a:t>
            </a:r>
            <a:r>
              <a:rPr lang="en-IN" sz="2600" dirty="0"/>
              <a:t>, and clinically characterized by lameness and leg </a:t>
            </a:r>
            <a:r>
              <a:rPr lang="en-IN" sz="2600" dirty="0" smtClean="0"/>
              <a:t>deformities.</a:t>
            </a:r>
          </a:p>
          <a:p>
            <a:pPr marL="0" indent="0" algn="just">
              <a:buNone/>
            </a:pPr>
            <a:endParaRPr lang="en-IN" sz="2600" dirty="0">
              <a:solidFill>
                <a:srgbClr val="FF0000"/>
              </a:solidFill>
            </a:endParaRPr>
          </a:p>
          <a:p>
            <a:pPr algn="just"/>
            <a:r>
              <a:rPr lang="en-IN" sz="2600" dirty="0" smtClean="0"/>
              <a:t>Mostly associated </a:t>
            </a:r>
            <a:r>
              <a:rPr lang="en-IN" sz="2600" dirty="0"/>
              <a:t>with phosphorus deficiency (‘stiff sickness</a:t>
            </a:r>
            <a:r>
              <a:rPr lang="en-IN" sz="2600" dirty="0" smtClean="0"/>
              <a:t>’).</a:t>
            </a:r>
          </a:p>
          <a:p>
            <a:pPr algn="just"/>
            <a:r>
              <a:rPr lang="en-IN" sz="2600" dirty="0"/>
              <a:t>Cattle are considered more susceptible than sheep to </a:t>
            </a:r>
            <a:r>
              <a:rPr lang="en-IN" sz="2600" dirty="0" smtClean="0"/>
              <a:t>phosphorus deficiency</a:t>
            </a:r>
          </a:p>
          <a:p>
            <a:pPr algn="just"/>
            <a:r>
              <a:rPr lang="en-IN" sz="2600" dirty="0" smtClean="0"/>
              <a:t>Clinical </a:t>
            </a:r>
            <a:r>
              <a:rPr lang="en-IN" sz="2600" dirty="0"/>
              <a:t>signs included: </a:t>
            </a:r>
            <a:endParaRPr lang="en-IN" sz="2600" dirty="0" smtClean="0"/>
          </a:p>
          <a:p>
            <a:pPr algn="just">
              <a:buFont typeface="Wingdings" panose="05000000000000000000" pitchFamily="2" charset="2"/>
              <a:buChar char="ü"/>
            </a:pPr>
            <a:r>
              <a:rPr lang="en-IN" sz="2600" dirty="0" err="1" smtClean="0"/>
              <a:t>Osteophagia</a:t>
            </a:r>
            <a:r>
              <a:rPr lang="en-IN" sz="2600" dirty="0" smtClean="0"/>
              <a:t> </a:t>
            </a:r>
          </a:p>
          <a:p>
            <a:pPr algn="just">
              <a:buFont typeface="Wingdings" panose="05000000000000000000" pitchFamily="2" charset="2"/>
              <a:buChar char="ü"/>
            </a:pPr>
            <a:r>
              <a:rPr lang="en-IN" sz="2600" dirty="0" smtClean="0"/>
              <a:t>Stiff or </a:t>
            </a:r>
            <a:r>
              <a:rPr lang="en-IN" sz="2600" dirty="0"/>
              <a:t>lame </a:t>
            </a:r>
            <a:r>
              <a:rPr lang="en-IN" sz="2600" dirty="0" smtClean="0"/>
              <a:t>gait</a:t>
            </a:r>
          </a:p>
          <a:p>
            <a:pPr algn="just">
              <a:buFont typeface="Wingdings" panose="05000000000000000000" pitchFamily="2" charset="2"/>
              <a:buChar char="ü"/>
            </a:pPr>
            <a:r>
              <a:rPr lang="en-IN" sz="2600" dirty="0"/>
              <a:t>S</a:t>
            </a:r>
            <a:r>
              <a:rPr lang="en-IN" sz="2600" dirty="0" smtClean="0"/>
              <a:t>wollen </a:t>
            </a:r>
            <a:r>
              <a:rPr lang="en-IN" sz="2600" dirty="0"/>
              <a:t>joints and </a:t>
            </a:r>
            <a:endParaRPr lang="en-IN" sz="2600" dirty="0" smtClean="0"/>
          </a:p>
          <a:p>
            <a:pPr algn="just">
              <a:buFont typeface="Wingdings" panose="05000000000000000000" pitchFamily="2" charset="2"/>
              <a:buChar char="ü"/>
            </a:pPr>
            <a:r>
              <a:rPr lang="en-IN" sz="2600" dirty="0"/>
              <a:t>S</a:t>
            </a:r>
            <a:r>
              <a:rPr lang="en-IN" sz="2600" dirty="0" smtClean="0"/>
              <a:t>pontaneous </a:t>
            </a:r>
            <a:r>
              <a:rPr lang="en-IN" sz="2600" dirty="0"/>
              <a:t>fractures</a:t>
            </a:r>
            <a:endParaRPr lang="en-IN" sz="2600" dirty="0" smtClean="0"/>
          </a:p>
          <a:p>
            <a:pPr marL="0" indent="0" algn="just">
              <a:buNone/>
            </a:pPr>
            <a:endParaRPr lang="en-IN" dirty="0"/>
          </a:p>
          <a:p>
            <a:pPr marL="0" indent="0" algn="just">
              <a:buNone/>
            </a:pPr>
            <a:endParaRPr lang="en-IN" dirty="0"/>
          </a:p>
        </p:txBody>
      </p:sp>
      <p:sp>
        <p:nvSpPr>
          <p:cNvPr id="5" name="Rounded Rectangle 4"/>
          <p:cNvSpPr/>
          <p:nvPr/>
        </p:nvSpPr>
        <p:spPr>
          <a:xfrm>
            <a:off x="324853" y="1066800"/>
            <a:ext cx="1905000" cy="533400"/>
          </a:xfrm>
          <a:prstGeom prst="roundRect">
            <a:avLst/>
          </a:prstGeom>
          <a:solidFill>
            <a:schemeClr val="bg2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IN" sz="2800" b="1" dirty="0" smtClean="0">
                <a:solidFill>
                  <a:srgbClr val="FF0000"/>
                </a:solidFill>
              </a:rPr>
              <a:t>Cattle :</a:t>
            </a:r>
            <a:endParaRPr lang="en-IN" sz="2800" b="1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14356186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2"/>
          <a:tile tx="0" ty="0" sx="100000" sy="100000" flip="none" algn="tl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228600"/>
            <a:ext cx="8610600" cy="6400800"/>
          </a:xfrm>
          <a:solidFill>
            <a:schemeClr val="bg2"/>
          </a:solidFill>
          <a:ln w="38100">
            <a:solidFill>
              <a:srgbClr val="FF0000"/>
            </a:solidFill>
          </a:ln>
        </p:spPr>
        <p:txBody>
          <a:bodyPr>
            <a:normAutofit/>
          </a:bodyPr>
          <a:lstStyle/>
          <a:p>
            <a:endParaRPr lang="en-IN" dirty="0" smtClean="0">
              <a:solidFill>
                <a:srgbClr val="FF0000"/>
              </a:solidFill>
            </a:endParaRPr>
          </a:p>
          <a:p>
            <a:r>
              <a:rPr lang="en-IN" sz="2400" dirty="0" smtClean="0"/>
              <a:t>Rickets </a:t>
            </a:r>
            <a:r>
              <a:rPr lang="en-IN" sz="2400" dirty="0"/>
              <a:t>is rare in </a:t>
            </a:r>
            <a:r>
              <a:rPr lang="en-IN" sz="2400" dirty="0" smtClean="0"/>
              <a:t>horses.</a:t>
            </a:r>
          </a:p>
          <a:p>
            <a:pPr algn="just"/>
            <a:r>
              <a:rPr lang="en-IN" sz="2400" dirty="0" smtClean="0"/>
              <a:t>Horses </a:t>
            </a:r>
            <a:r>
              <a:rPr lang="en-IN" sz="2400" dirty="0"/>
              <a:t>have </a:t>
            </a:r>
            <a:r>
              <a:rPr lang="en-IN" sz="2400" dirty="0" smtClean="0"/>
              <a:t>higher serum </a:t>
            </a:r>
            <a:r>
              <a:rPr lang="en-IN" sz="2400" dirty="0"/>
              <a:t>calcium </a:t>
            </a:r>
            <a:r>
              <a:rPr lang="en-IN" sz="2400" dirty="0" smtClean="0"/>
              <a:t>concentrations.</a:t>
            </a:r>
          </a:p>
          <a:p>
            <a:pPr algn="just"/>
            <a:r>
              <a:rPr lang="en-IN" sz="2400" dirty="0" smtClean="0"/>
              <a:t>The </a:t>
            </a:r>
            <a:r>
              <a:rPr lang="en-IN" sz="2400" dirty="0"/>
              <a:t>normal levels of plasma vitamin D metabolites in the horse </a:t>
            </a:r>
            <a:r>
              <a:rPr lang="en-IN" sz="2400" dirty="0" smtClean="0"/>
              <a:t>are lower </a:t>
            </a:r>
            <a:r>
              <a:rPr lang="en-IN" sz="2400" dirty="0"/>
              <a:t>than those inducing rickets in other </a:t>
            </a:r>
            <a:r>
              <a:rPr lang="en-IN" sz="2400" dirty="0" smtClean="0"/>
              <a:t>species.</a:t>
            </a:r>
          </a:p>
          <a:p>
            <a:pPr marL="0" indent="0" algn="just">
              <a:buNone/>
            </a:pPr>
            <a:endParaRPr lang="en-IN" sz="2400" dirty="0" smtClean="0"/>
          </a:p>
          <a:p>
            <a:pPr marL="0" indent="0" algn="just">
              <a:buNone/>
            </a:pPr>
            <a:endParaRPr lang="en-IN" sz="2400" dirty="0"/>
          </a:p>
          <a:p>
            <a:pPr algn="just"/>
            <a:r>
              <a:rPr lang="en-IN" sz="2400" dirty="0" smtClean="0"/>
              <a:t>When dietary vitamin </a:t>
            </a:r>
            <a:r>
              <a:rPr lang="en-IN" sz="2400" dirty="0"/>
              <a:t>D is </a:t>
            </a:r>
            <a:r>
              <a:rPr lang="en-IN" sz="2400" dirty="0" smtClean="0"/>
              <a:t>inadequate.</a:t>
            </a:r>
          </a:p>
          <a:p>
            <a:pPr algn="just"/>
            <a:r>
              <a:rPr lang="en-IN" sz="2400" dirty="0"/>
              <a:t>Barn </a:t>
            </a:r>
            <a:r>
              <a:rPr lang="en-IN" sz="2400" dirty="0" smtClean="0"/>
              <a:t>designs that </a:t>
            </a:r>
            <a:r>
              <a:rPr lang="en-IN" sz="2400" dirty="0"/>
              <a:t>restrict exposure to sunlight have also been a factor in </a:t>
            </a:r>
            <a:r>
              <a:rPr lang="en-IN" sz="2400" dirty="0" smtClean="0"/>
              <a:t>outbreaks.</a:t>
            </a:r>
          </a:p>
          <a:p>
            <a:pPr algn="just"/>
            <a:r>
              <a:rPr lang="en-IN" sz="2400" dirty="0" smtClean="0"/>
              <a:t>Affected piglets </a:t>
            </a:r>
            <a:r>
              <a:rPr lang="en-IN" sz="2400" dirty="0"/>
              <a:t>may have muscle tremors, are lame and reluctant to </a:t>
            </a:r>
            <a:r>
              <a:rPr lang="en-IN" sz="2400" dirty="0" smtClean="0"/>
              <a:t>move, preferring </a:t>
            </a:r>
            <a:r>
              <a:rPr lang="en-IN" sz="2400" dirty="0"/>
              <a:t>a dog sitting or in a hunched back posture, and can </a:t>
            </a:r>
            <a:r>
              <a:rPr lang="en-IN" sz="2400" dirty="0" smtClean="0"/>
              <a:t>die suddenly </a:t>
            </a:r>
            <a:r>
              <a:rPr lang="en-IN" sz="2400" dirty="0"/>
              <a:t>from </a:t>
            </a:r>
            <a:r>
              <a:rPr lang="en-IN" sz="2400" dirty="0" err="1"/>
              <a:t>hypocalcemia</a:t>
            </a:r>
            <a:r>
              <a:rPr lang="en-IN" sz="2400" dirty="0"/>
              <a:t>; they have soft bones, enlarged </a:t>
            </a:r>
            <a:r>
              <a:rPr lang="en-IN" sz="2400" dirty="0" err="1" smtClean="0"/>
              <a:t>costochondral</a:t>
            </a:r>
            <a:r>
              <a:rPr lang="en-IN" sz="2400" dirty="0" smtClean="0"/>
              <a:t> junctions </a:t>
            </a:r>
            <a:r>
              <a:rPr lang="en-IN" sz="2400" dirty="0"/>
              <a:t>and growth plates, and both acute and </a:t>
            </a:r>
            <a:r>
              <a:rPr lang="en-IN" sz="2400" dirty="0" smtClean="0"/>
              <a:t>chronic fractures </a:t>
            </a:r>
            <a:r>
              <a:rPr lang="en-IN" sz="2400" dirty="0"/>
              <a:t>can be </a:t>
            </a:r>
            <a:r>
              <a:rPr lang="en-IN" sz="2400" dirty="0" smtClean="0"/>
              <a:t>present.</a:t>
            </a:r>
            <a:endParaRPr lang="en-IN" sz="2400" dirty="0"/>
          </a:p>
        </p:txBody>
      </p:sp>
      <p:sp>
        <p:nvSpPr>
          <p:cNvPr id="4" name="Rounded Rectangle 3"/>
          <p:cNvSpPr/>
          <p:nvPr/>
        </p:nvSpPr>
        <p:spPr>
          <a:xfrm>
            <a:off x="304800" y="316831"/>
            <a:ext cx="2819400" cy="445169"/>
          </a:xfrm>
          <a:prstGeom prst="roundRect">
            <a:avLst/>
          </a:prstGeom>
          <a:solidFill>
            <a:schemeClr val="bg2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IN" sz="2400" b="1" dirty="0" smtClean="0">
                <a:solidFill>
                  <a:srgbClr val="FF0000"/>
                </a:solidFill>
              </a:rPr>
              <a:t>Horse:---</a:t>
            </a:r>
            <a:endParaRPr lang="en-IN" sz="2400" b="1" dirty="0">
              <a:solidFill>
                <a:srgbClr val="FF0000"/>
              </a:solidFill>
            </a:endParaRPr>
          </a:p>
        </p:txBody>
      </p:sp>
      <p:sp>
        <p:nvSpPr>
          <p:cNvPr id="5" name="Rounded Rectangle 4"/>
          <p:cNvSpPr/>
          <p:nvPr/>
        </p:nvSpPr>
        <p:spPr>
          <a:xfrm>
            <a:off x="304800" y="2743200"/>
            <a:ext cx="1524000" cy="381000"/>
          </a:xfrm>
          <a:prstGeom prst="roundRect">
            <a:avLst/>
          </a:prstGeom>
          <a:solidFill>
            <a:schemeClr val="bg2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IN" sz="2400" dirty="0" smtClean="0">
                <a:solidFill>
                  <a:srgbClr val="FF0000"/>
                </a:solidFill>
              </a:rPr>
              <a:t>Pig:---</a:t>
            </a:r>
            <a:endParaRPr lang="en-IN" sz="24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62265899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2"/>
          <a:tile tx="0" ty="0" sx="100000" sy="100000" flip="none" algn="tl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228600"/>
            <a:ext cx="8763000" cy="6400800"/>
          </a:xfrm>
          <a:solidFill>
            <a:schemeClr val="bg2"/>
          </a:solidFill>
          <a:ln w="38100">
            <a:solidFill>
              <a:srgbClr val="FF0000"/>
            </a:solidFill>
          </a:ln>
        </p:spPr>
        <p:txBody>
          <a:bodyPr>
            <a:normAutofit/>
          </a:bodyPr>
          <a:lstStyle/>
          <a:p>
            <a:pPr marL="0" indent="0">
              <a:buNone/>
            </a:pPr>
            <a:endParaRPr lang="en-IN" dirty="0" smtClean="0"/>
          </a:p>
          <a:p>
            <a:pPr algn="just"/>
            <a:r>
              <a:rPr lang="en-IN" sz="2600" dirty="0" smtClean="0"/>
              <a:t>Failure </a:t>
            </a:r>
            <a:r>
              <a:rPr lang="en-IN" sz="2600" dirty="0"/>
              <a:t>of both vascular invasion </a:t>
            </a:r>
            <a:r>
              <a:rPr lang="en-IN" sz="2600" dirty="0" smtClean="0"/>
              <a:t>and mineralization </a:t>
            </a:r>
            <a:r>
              <a:rPr lang="en-IN" sz="2600" dirty="0"/>
              <a:t>in the area of provisional calcification of the </a:t>
            </a:r>
            <a:r>
              <a:rPr lang="en-IN" sz="2600" dirty="0" err="1"/>
              <a:t>physis</a:t>
            </a:r>
            <a:r>
              <a:rPr lang="en-IN" sz="2600" dirty="0" smtClean="0"/>
              <a:t>.</a:t>
            </a:r>
          </a:p>
          <a:p>
            <a:pPr algn="just"/>
            <a:r>
              <a:rPr lang="en-IN" sz="2600" dirty="0" smtClean="0"/>
              <a:t>Bone </a:t>
            </a:r>
            <a:r>
              <a:rPr lang="en-IN" sz="2600" dirty="0"/>
              <a:t>pain, stiff gait, swelling in the area of the </a:t>
            </a:r>
            <a:r>
              <a:rPr lang="en-IN" sz="2600" dirty="0" err="1"/>
              <a:t>metaphyses</a:t>
            </a:r>
            <a:r>
              <a:rPr lang="en-IN" sz="2600" dirty="0"/>
              <a:t>, difficulty in </a:t>
            </a:r>
            <a:r>
              <a:rPr lang="en-IN" sz="2600" dirty="0" smtClean="0"/>
              <a:t>rising, bowed </a:t>
            </a:r>
            <a:r>
              <a:rPr lang="en-IN" sz="2600" dirty="0"/>
              <a:t>limbs, and pathologic </a:t>
            </a:r>
            <a:r>
              <a:rPr lang="en-IN" sz="2600" dirty="0" smtClean="0"/>
              <a:t>fractures.</a:t>
            </a:r>
          </a:p>
          <a:p>
            <a:pPr algn="just"/>
            <a:r>
              <a:rPr lang="en-IN" sz="2600" dirty="0"/>
              <a:t>On radiographic examination, the width of the </a:t>
            </a:r>
            <a:r>
              <a:rPr lang="en-IN" sz="2600" dirty="0" err="1" smtClean="0"/>
              <a:t>physes</a:t>
            </a:r>
            <a:r>
              <a:rPr lang="en-IN" sz="2600" dirty="0" smtClean="0"/>
              <a:t> is </a:t>
            </a:r>
            <a:r>
              <a:rPr lang="en-IN" sz="2600" dirty="0"/>
              <a:t>increased, the non-mineralized </a:t>
            </a:r>
            <a:r>
              <a:rPr lang="en-IN" sz="2600" dirty="0" err="1"/>
              <a:t>physeal</a:t>
            </a:r>
            <a:r>
              <a:rPr lang="en-IN" sz="2600" dirty="0"/>
              <a:t> area is distorted, and the bone may show </a:t>
            </a:r>
            <a:r>
              <a:rPr lang="en-IN" sz="2600" dirty="0" smtClean="0"/>
              <a:t>decreased </a:t>
            </a:r>
            <a:r>
              <a:rPr lang="en-IN" sz="2600" dirty="0" err="1" smtClean="0"/>
              <a:t>radiopacity</a:t>
            </a:r>
            <a:r>
              <a:rPr lang="en-IN" sz="2600" dirty="0" smtClean="0"/>
              <a:t>.</a:t>
            </a:r>
          </a:p>
          <a:p>
            <a:pPr algn="just"/>
            <a:r>
              <a:rPr lang="en-IN" sz="2600" dirty="0"/>
              <a:t>Lameness is the initial </a:t>
            </a:r>
            <a:r>
              <a:rPr lang="en-IN" sz="2600" dirty="0" smtClean="0"/>
              <a:t>functional disturbance </a:t>
            </a:r>
            <a:r>
              <a:rPr lang="en-IN" sz="2600" dirty="0"/>
              <a:t>in growing dogs and may vary from a slight limp to inability to </a:t>
            </a:r>
            <a:r>
              <a:rPr lang="en-IN" sz="2600" dirty="0" smtClean="0"/>
              <a:t>walk.</a:t>
            </a:r>
          </a:p>
          <a:p>
            <a:pPr algn="just"/>
            <a:r>
              <a:rPr lang="en-IN" sz="2600" dirty="0"/>
              <a:t>The </a:t>
            </a:r>
            <a:r>
              <a:rPr lang="en-IN" sz="2600" dirty="0" smtClean="0"/>
              <a:t>bones are </a:t>
            </a:r>
            <a:r>
              <a:rPr lang="en-IN" sz="2600" dirty="0"/>
              <a:t>painful on palpation, and folding fractures of long bones and vertebrae are common</a:t>
            </a:r>
          </a:p>
        </p:txBody>
      </p:sp>
      <p:sp>
        <p:nvSpPr>
          <p:cNvPr id="4" name="Rounded Rectangle 3"/>
          <p:cNvSpPr/>
          <p:nvPr/>
        </p:nvSpPr>
        <p:spPr>
          <a:xfrm>
            <a:off x="232611" y="228600"/>
            <a:ext cx="2667000" cy="457200"/>
          </a:xfrm>
          <a:prstGeom prst="roundRect">
            <a:avLst/>
          </a:prstGeom>
          <a:solidFill>
            <a:schemeClr val="bg2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IN" sz="2400" b="1" dirty="0" smtClean="0">
                <a:solidFill>
                  <a:srgbClr val="FF0000"/>
                </a:solidFill>
              </a:rPr>
              <a:t>Dogs and Cats:--</a:t>
            </a:r>
            <a:endParaRPr lang="en-IN" sz="2400" b="1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71912762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2"/>
          <a:tile tx="0" ty="0" sx="100000" sy="100000" flip="none" algn="tl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4800" y="304800"/>
            <a:ext cx="8534400" cy="6248400"/>
          </a:xfrm>
          <a:solidFill>
            <a:schemeClr val="bg2"/>
          </a:solidFill>
          <a:ln w="38100">
            <a:solidFill>
              <a:srgbClr val="FF0000"/>
            </a:solidFill>
          </a:ln>
        </p:spPr>
        <p:txBody>
          <a:bodyPr>
            <a:normAutofit lnSpcReduction="10000"/>
          </a:bodyPr>
          <a:lstStyle/>
          <a:p>
            <a:pPr marL="0" indent="0">
              <a:buNone/>
            </a:pPr>
            <a:endParaRPr lang="en-IN" dirty="0" smtClean="0"/>
          </a:p>
          <a:p>
            <a:pPr algn="just"/>
            <a:r>
              <a:rPr lang="en-IN" sz="2400" b="1" dirty="0" smtClean="0"/>
              <a:t>History</a:t>
            </a:r>
          </a:p>
          <a:p>
            <a:pPr algn="just">
              <a:buFont typeface="Wingdings" panose="05000000000000000000" pitchFamily="2" charset="2"/>
              <a:buChar char="ü"/>
            </a:pPr>
            <a:r>
              <a:rPr lang="en-IN" sz="2400" dirty="0" smtClean="0"/>
              <a:t>Diet deficient in </a:t>
            </a:r>
            <a:r>
              <a:rPr lang="en-IN" sz="2400" dirty="0" err="1" smtClean="0"/>
              <a:t>Ca</a:t>
            </a:r>
            <a:r>
              <a:rPr lang="en-IN" sz="2400" dirty="0" smtClean="0"/>
              <a:t>, P, and Vitamin D, winter season, type of grass/feed etc. may helpful for the diagnosis of rickets.</a:t>
            </a:r>
          </a:p>
          <a:p>
            <a:pPr algn="just"/>
            <a:r>
              <a:rPr lang="en-IN" sz="2400" b="1" dirty="0" smtClean="0"/>
              <a:t>Clinical signs </a:t>
            </a:r>
            <a:r>
              <a:rPr lang="en-IN" sz="2400" dirty="0" smtClean="0"/>
              <a:t>like stiffness of gait and enlargement of the distal </a:t>
            </a:r>
            <a:r>
              <a:rPr lang="en-IN" sz="2400" dirty="0" err="1" smtClean="0"/>
              <a:t>physis</a:t>
            </a:r>
            <a:r>
              <a:rPr lang="en-IN" sz="2400" dirty="0" smtClean="0"/>
              <a:t> of long bones mainly observed on metacarpus and metatarsal as a circumscribed painful swollen joints and </a:t>
            </a:r>
            <a:r>
              <a:rPr lang="en-IN" sz="2400" dirty="0" err="1" smtClean="0"/>
              <a:t>bendings</a:t>
            </a:r>
            <a:r>
              <a:rPr lang="en-IN" sz="2400" dirty="0" smtClean="0"/>
              <a:t> of bones are also helpful.</a:t>
            </a:r>
          </a:p>
          <a:p>
            <a:pPr algn="just"/>
            <a:r>
              <a:rPr lang="en-IN" sz="2400" b="1" dirty="0" smtClean="0"/>
              <a:t>Biochemical estimation </a:t>
            </a:r>
            <a:r>
              <a:rPr lang="en-IN" sz="2400" dirty="0" smtClean="0"/>
              <a:t>like </a:t>
            </a:r>
            <a:r>
              <a:rPr lang="en-IN" sz="2400" dirty="0" err="1" smtClean="0"/>
              <a:t>Ca</a:t>
            </a:r>
            <a:r>
              <a:rPr lang="en-IN" sz="2400" dirty="0" smtClean="0"/>
              <a:t>, P and alkaline phosphatase.</a:t>
            </a:r>
          </a:p>
          <a:p>
            <a:pPr algn="just"/>
            <a:r>
              <a:rPr lang="en-IN" sz="2400" b="1" dirty="0" smtClean="0"/>
              <a:t>Radiographic examination:</a:t>
            </a:r>
          </a:p>
          <a:p>
            <a:pPr algn="just">
              <a:buFont typeface="Wingdings" panose="05000000000000000000" pitchFamily="2" charset="2"/>
              <a:buChar char="ü"/>
            </a:pPr>
            <a:r>
              <a:rPr lang="en-IN" sz="2400" dirty="0" smtClean="0"/>
              <a:t>Lack of density compared to normal</a:t>
            </a:r>
          </a:p>
          <a:p>
            <a:pPr algn="just">
              <a:buFont typeface="Wingdings" panose="05000000000000000000" pitchFamily="2" charset="2"/>
              <a:buChar char="ü"/>
            </a:pPr>
            <a:r>
              <a:rPr lang="en-IN" sz="2400" dirty="0" smtClean="0"/>
              <a:t>Widening of epiphyseal plate and epiphyseal line (Pathognomonic)</a:t>
            </a:r>
          </a:p>
          <a:p>
            <a:pPr algn="just">
              <a:buFont typeface="Wingdings" panose="05000000000000000000" pitchFamily="2" charset="2"/>
              <a:buChar char="ü"/>
            </a:pPr>
            <a:r>
              <a:rPr lang="en-IN" sz="2400" dirty="0" smtClean="0"/>
              <a:t>The epiphyseal ends of long bones have a woolly, </a:t>
            </a:r>
            <a:r>
              <a:rPr lang="en-IN" sz="2400" dirty="0" err="1" smtClean="0"/>
              <a:t>moath</a:t>
            </a:r>
            <a:r>
              <a:rPr lang="en-IN" sz="2400" dirty="0" smtClean="0"/>
              <a:t> eaten appearance, and have a concave or flat appearance instead of normal contour.</a:t>
            </a:r>
          </a:p>
          <a:p>
            <a:endParaRPr lang="en-IN" dirty="0"/>
          </a:p>
        </p:txBody>
      </p:sp>
      <p:sp>
        <p:nvSpPr>
          <p:cNvPr id="4" name="Rounded Rectangle 3"/>
          <p:cNvSpPr/>
          <p:nvPr/>
        </p:nvSpPr>
        <p:spPr>
          <a:xfrm>
            <a:off x="320842" y="304800"/>
            <a:ext cx="2590800" cy="457200"/>
          </a:xfrm>
          <a:prstGeom prst="roundRect">
            <a:avLst/>
          </a:prstGeom>
          <a:solidFill>
            <a:schemeClr val="bg2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IN" sz="2400" b="1" dirty="0" smtClean="0">
                <a:solidFill>
                  <a:srgbClr val="FF0000"/>
                </a:solidFill>
              </a:rPr>
              <a:t>Diagnosis:--</a:t>
            </a:r>
          </a:p>
        </p:txBody>
      </p:sp>
    </p:spTree>
    <p:extLst>
      <p:ext uri="{BB962C8B-B14F-4D97-AF65-F5344CB8AC3E}">
        <p14:creationId xmlns:p14="http://schemas.microsoft.com/office/powerpoint/2010/main" val="4175340993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2"/>
          <a:tile tx="0" ty="0" sx="100000" sy="100000" flip="none" algn="tl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52400" y="76200"/>
            <a:ext cx="8839200" cy="6629400"/>
          </a:xfrm>
          <a:solidFill>
            <a:schemeClr val="bg2"/>
          </a:solidFill>
          <a:ln w="38100">
            <a:solidFill>
              <a:srgbClr val="FF0000"/>
            </a:solidFill>
          </a:ln>
        </p:spPr>
        <p:txBody>
          <a:bodyPr>
            <a:normAutofit fontScale="77500" lnSpcReduction="20000"/>
          </a:bodyPr>
          <a:lstStyle/>
          <a:p>
            <a:pPr algn="just"/>
            <a:endParaRPr lang="en-IN" dirty="0" smtClean="0"/>
          </a:p>
          <a:p>
            <a:pPr algn="just"/>
            <a:r>
              <a:rPr lang="en-IN" dirty="0" smtClean="0"/>
              <a:t>Animals should provide rich calcium and Phosphorous diet like Fishmeal, meat meal and </a:t>
            </a:r>
            <a:r>
              <a:rPr lang="en-IN" dirty="0"/>
              <a:t>b</a:t>
            </a:r>
            <a:r>
              <a:rPr lang="en-IN" dirty="0" smtClean="0"/>
              <a:t>one meal.</a:t>
            </a:r>
          </a:p>
          <a:p>
            <a:pPr algn="just"/>
            <a:r>
              <a:rPr lang="en-IN" dirty="0" smtClean="0"/>
              <a:t>Adequate feeding of </a:t>
            </a:r>
            <a:r>
              <a:rPr lang="en-IN" dirty="0" err="1" smtClean="0"/>
              <a:t>Ca</a:t>
            </a:r>
            <a:r>
              <a:rPr lang="en-IN" dirty="0" smtClean="0"/>
              <a:t>, P and </a:t>
            </a:r>
            <a:r>
              <a:rPr lang="en-IN" dirty="0" err="1" smtClean="0"/>
              <a:t>Vit</a:t>
            </a:r>
            <a:r>
              <a:rPr lang="en-IN" dirty="0" smtClean="0"/>
              <a:t>. D </a:t>
            </a:r>
            <a:r>
              <a:rPr lang="en-IN" dirty="0" err="1" smtClean="0"/>
              <a:t>preprations</a:t>
            </a:r>
            <a:r>
              <a:rPr lang="en-IN" dirty="0" smtClean="0"/>
              <a:t> like </a:t>
            </a:r>
            <a:r>
              <a:rPr lang="en-IN" dirty="0" err="1" smtClean="0"/>
              <a:t>dicalcium</a:t>
            </a:r>
            <a:r>
              <a:rPr lang="en-IN" dirty="0" smtClean="0"/>
              <a:t> phosphate, shark-liver oil, calcium lactate(orally/IV), cod-liver oil or cotton seed (rich in P) is necessary.</a:t>
            </a:r>
          </a:p>
          <a:p>
            <a:pPr algn="just"/>
            <a:r>
              <a:rPr lang="en-IN" dirty="0" smtClean="0"/>
              <a:t>Lamb: </a:t>
            </a:r>
            <a:r>
              <a:rPr lang="en-IN" dirty="0" err="1" smtClean="0"/>
              <a:t>Vit</a:t>
            </a:r>
            <a:r>
              <a:rPr lang="en-IN" dirty="0" smtClean="0"/>
              <a:t>. A and </a:t>
            </a:r>
            <a:r>
              <a:rPr lang="en-IN" dirty="0" err="1" smtClean="0"/>
              <a:t>Vit</a:t>
            </a:r>
            <a:r>
              <a:rPr lang="en-IN" dirty="0" smtClean="0"/>
              <a:t>. D and calcium </a:t>
            </a:r>
            <a:r>
              <a:rPr lang="en-IN" dirty="0" err="1" smtClean="0"/>
              <a:t>borogluconate</a:t>
            </a:r>
            <a:r>
              <a:rPr lang="en-IN" dirty="0" smtClean="0"/>
              <a:t> solution containing magnesium and phosphorous </a:t>
            </a:r>
            <a:r>
              <a:rPr lang="en-IN" dirty="0" err="1" smtClean="0"/>
              <a:t>parenterally</a:t>
            </a:r>
            <a:r>
              <a:rPr lang="en-IN" dirty="0" smtClean="0"/>
              <a:t> and supplementation of diet with bone meal and protein.</a:t>
            </a:r>
          </a:p>
          <a:p>
            <a:pPr algn="just"/>
            <a:r>
              <a:rPr lang="en-IN" dirty="0" err="1" smtClean="0"/>
              <a:t>Vit</a:t>
            </a:r>
            <a:r>
              <a:rPr lang="en-IN" dirty="0" smtClean="0"/>
              <a:t>. D therapy for rickets should be given 10-20 times of its daily requirement(700 IU for dogs; 1500IU for sheep, cattle, pig and horse </a:t>
            </a:r>
            <a:r>
              <a:rPr lang="en-IN" dirty="0" err="1" smtClean="0"/>
              <a:t>dail</a:t>
            </a:r>
            <a:r>
              <a:rPr lang="en-IN" dirty="0" smtClean="0"/>
              <a:t>).</a:t>
            </a:r>
          </a:p>
          <a:p>
            <a:pPr algn="just"/>
            <a:r>
              <a:rPr lang="en-IN" dirty="0" smtClean="0"/>
              <a:t>In pups:</a:t>
            </a:r>
          </a:p>
          <a:p>
            <a:pPr algn="just">
              <a:buFont typeface="Wingdings" panose="05000000000000000000" pitchFamily="2" charset="2"/>
              <a:buChar char="ü"/>
            </a:pPr>
            <a:r>
              <a:rPr lang="en-IN" dirty="0" smtClean="0"/>
              <a:t> </a:t>
            </a:r>
            <a:r>
              <a:rPr lang="en-IN" dirty="0"/>
              <a:t>P</a:t>
            </a:r>
            <a:r>
              <a:rPr lang="en-IN" dirty="0" smtClean="0"/>
              <a:t>roviding organic meat such as liver, Kidney or heart.</a:t>
            </a:r>
          </a:p>
          <a:p>
            <a:pPr algn="just">
              <a:buFont typeface="Wingdings" panose="05000000000000000000" pitchFamily="2" charset="2"/>
              <a:buChar char="ü"/>
            </a:pPr>
            <a:r>
              <a:rPr lang="en-IN" dirty="0" smtClean="0"/>
              <a:t>Massage of long bones with oil containing </a:t>
            </a:r>
            <a:r>
              <a:rPr lang="en-IN" dirty="0" err="1" smtClean="0"/>
              <a:t>Vit</a:t>
            </a:r>
            <a:r>
              <a:rPr lang="en-IN" dirty="0" smtClean="0"/>
              <a:t>. A and D and putting them in sun light.</a:t>
            </a:r>
          </a:p>
          <a:p>
            <a:pPr algn="just">
              <a:buFont typeface="Wingdings" panose="05000000000000000000" pitchFamily="2" charset="2"/>
              <a:buChar char="ü"/>
            </a:pPr>
            <a:r>
              <a:rPr lang="en-IN" dirty="0" smtClean="0"/>
              <a:t>A good diet containing 1-1.2% calcium and 0.8-1% phosphorous, exercise and fresh air should be provided</a:t>
            </a:r>
          </a:p>
          <a:p>
            <a:pPr algn="just">
              <a:buFont typeface="Wingdings" panose="05000000000000000000" pitchFamily="2" charset="2"/>
              <a:buChar char="ü"/>
            </a:pPr>
            <a:r>
              <a:rPr lang="en-IN" dirty="0" smtClean="0"/>
              <a:t>Dogs of rachitic diathesis should not be used for breeding.</a:t>
            </a:r>
            <a:endParaRPr lang="en-IN" dirty="0"/>
          </a:p>
        </p:txBody>
      </p:sp>
      <p:sp>
        <p:nvSpPr>
          <p:cNvPr id="4" name="Rounded Rectangle 3"/>
          <p:cNvSpPr/>
          <p:nvPr/>
        </p:nvSpPr>
        <p:spPr>
          <a:xfrm>
            <a:off x="152400" y="92242"/>
            <a:ext cx="1676400" cy="457200"/>
          </a:xfrm>
          <a:prstGeom prst="roundRect">
            <a:avLst/>
          </a:prstGeom>
          <a:solidFill>
            <a:schemeClr val="bg2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N" sz="2400" b="1" dirty="0" smtClean="0">
                <a:solidFill>
                  <a:srgbClr val="FF0000"/>
                </a:solidFill>
              </a:rPr>
              <a:t>Treatment:</a:t>
            </a:r>
            <a:endParaRPr lang="en-IN" sz="2400" b="1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21887605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617</TotalTime>
  <Words>1333</Words>
  <Application>Microsoft Office PowerPoint</Application>
  <PresentationFormat>On-screen Show (4:3)</PresentationFormat>
  <Paragraphs>115</Paragraphs>
  <Slides>16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16</vt:i4>
      </vt:variant>
    </vt:vector>
  </HeadingPairs>
  <TitlesOfParts>
    <vt:vector size="21" baseType="lpstr">
      <vt:lpstr>Algerian</vt:lpstr>
      <vt:lpstr>Arial</vt:lpstr>
      <vt:lpstr>Calibri</vt:lpstr>
      <vt:lpstr>Wingdings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anil kumar</dc:creator>
  <cp:lastModifiedBy>anil kumar</cp:lastModifiedBy>
  <cp:revision>33</cp:revision>
  <dcterms:created xsi:type="dcterms:W3CDTF">2006-08-16T00:00:00Z</dcterms:created>
  <dcterms:modified xsi:type="dcterms:W3CDTF">2020-05-28T08:47:59Z</dcterms:modified>
</cp:coreProperties>
</file>