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0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8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8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9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6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0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0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2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0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02E2-05A2-4AAD-A1B7-6A56D2A4C68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297A2-60FD-4A07-8FAA-69DE2B55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600" b="1" dirty="0" err="1" smtClean="0">
                <a:solidFill>
                  <a:srgbClr val="FF0000"/>
                </a:solidFill>
              </a:rPr>
              <a:t>Penicillins</a:t>
            </a:r>
            <a:r>
              <a:rPr lang="en-IN" sz="3600" b="1" dirty="0" smtClean="0">
                <a:solidFill>
                  <a:srgbClr val="FF0000"/>
                </a:solidFill>
              </a:rPr>
              <a:t>(Pharmacokinetics, Clinical Uses, Administration and dosage of </a:t>
            </a:r>
            <a:r>
              <a:rPr lang="en-IN" sz="3600" b="1" dirty="0" err="1" smtClean="0">
                <a:solidFill>
                  <a:srgbClr val="FF0000"/>
                </a:solidFill>
              </a:rPr>
              <a:t>Penicillins</a:t>
            </a:r>
            <a:r>
              <a:rPr lang="en-IN" sz="3600" b="1" dirty="0" smtClean="0">
                <a:solidFill>
                  <a:srgbClr val="FF0000"/>
                </a:solidFill>
              </a:rPr>
              <a:t>) And beta </a:t>
            </a:r>
            <a:r>
              <a:rPr lang="en-IN" sz="3600" b="1" smtClean="0">
                <a:solidFill>
                  <a:srgbClr val="FF0000"/>
                </a:solidFill>
              </a:rPr>
              <a:t>lactamase inhibitors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Rashmi </a:t>
            </a:r>
            <a:r>
              <a:rPr lang="en-IN" dirty="0" err="1" smtClean="0"/>
              <a:t>Rekha</a:t>
            </a:r>
            <a:r>
              <a:rPr lang="en-IN" dirty="0" smtClean="0"/>
              <a:t> Kumari</a:t>
            </a:r>
          </a:p>
          <a:p>
            <a:r>
              <a:rPr lang="en-IN" dirty="0" err="1" smtClean="0"/>
              <a:t>Asstt</a:t>
            </a:r>
            <a:r>
              <a:rPr lang="en-IN" dirty="0" smtClean="0"/>
              <a:t>. </a:t>
            </a:r>
            <a:r>
              <a:rPr lang="en-IN" dirty="0" err="1" smtClean="0"/>
              <a:t>Prof.</a:t>
            </a:r>
            <a:r>
              <a:rPr lang="en-IN" dirty="0" smtClean="0"/>
              <a:t> cum Jr. Scientist</a:t>
            </a:r>
          </a:p>
          <a:p>
            <a:r>
              <a:rPr lang="en-IN" dirty="0" err="1" smtClean="0"/>
              <a:t>Deptt</a:t>
            </a:r>
            <a:r>
              <a:rPr lang="en-IN" dirty="0" smtClean="0"/>
              <a:t>. Of </a:t>
            </a:r>
            <a:r>
              <a:rPr lang="en-IN" dirty="0" err="1" smtClean="0"/>
              <a:t>Vety</a:t>
            </a:r>
            <a:r>
              <a:rPr lang="en-IN" dirty="0" smtClean="0"/>
              <a:t>. Pharmacology and Toxicology</a:t>
            </a:r>
          </a:p>
          <a:p>
            <a:r>
              <a:rPr lang="en-IN" dirty="0" smtClean="0"/>
              <a:t>B.V.C, </a:t>
            </a:r>
            <a:r>
              <a:rPr lang="en-IN" dirty="0" err="1" smtClean="0"/>
              <a:t>BASU,Patna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7806" y="3784346"/>
            <a:ext cx="904227" cy="9555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883" y="3784346"/>
            <a:ext cx="1291274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Potentiated </a:t>
            </a:r>
            <a:r>
              <a:rPr lang="en-IN" b="1" dirty="0" err="1" smtClean="0">
                <a:solidFill>
                  <a:srgbClr val="FF0000"/>
                </a:solidFill>
              </a:rPr>
              <a:t>Penicillins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</a:t>
            </a:r>
            <a:r>
              <a:rPr lang="en-IN" dirty="0" err="1"/>
              <a:t>penicillins</a:t>
            </a:r>
            <a:r>
              <a:rPr lang="en-IN" dirty="0"/>
              <a:t> in combination with beta-lactamase inhibitors are called as potentiated </a:t>
            </a:r>
            <a:r>
              <a:rPr lang="en-IN" dirty="0" err="1"/>
              <a:t>penicillins</a:t>
            </a:r>
            <a:r>
              <a:rPr lang="en-IN" dirty="0"/>
              <a:t>. These combination are:</a:t>
            </a:r>
            <a:endParaRPr lang="en-US" dirty="0"/>
          </a:p>
          <a:p>
            <a:r>
              <a:rPr lang="en-IN" dirty="0">
                <a:solidFill>
                  <a:srgbClr val="FF0000"/>
                </a:solidFill>
              </a:rPr>
              <a:t>Clavulanic acid amoxicillin (2:1</a:t>
            </a:r>
            <a:r>
              <a:rPr lang="en-IN" dirty="0"/>
              <a:t>), clavulanic acid –</a:t>
            </a:r>
            <a:r>
              <a:rPr lang="en-IN" dirty="0" err="1"/>
              <a:t>ticarcillin</a:t>
            </a:r>
            <a:r>
              <a:rPr lang="en-IN" dirty="0"/>
              <a:t> (15:1) and Sulbactam –ampicillin.</a:t>
            </a:r>
            <a:endParaRPr lang="en-US" dirty="0"/>
          </a:p>
          <a:p>
            <a:r>
              <a:rPr lang="en-IN" dirty="0"/>
              <a:t>Dose: Potassium </a:t>
            </a:r>
            <a:r>
              <a:rPr lang="en-IN" dirty="0" err="1"/>
              <a:t>Clavulanate</a:t>
            </a:r>
            <a:r>
              <a:rPr lang="en-IN" dirty="0"/>
              <a:t>: amoxicillin (1:4) @ 10 – 20 mg/kg (amoxicillin) and 2.5-5 mg/kg</a:t>
            </a:r>
            <a:endParaRPr lang="en-US" dirty="0"/>
          </a:p>
          <a:p>
            <a:r>
              <a:rPr lang="en-IN" dirty="0" err="1">
                <a:solidFill>
                  <a:srgbClr val="FF0000"/>
                </a:solidFill>
              </a:rPr>
              <a:t>Penicillins</a:t>
            </a:r>
            <a:r>
              <a:rPr lang="en-IN" dirty="0">
                <a:solidFill>
                  <a:srgbClr val="FF0000"/>
                </a:solidFill>
              </a:rPr>
              <a:t> with Sulbactam and </a:t>
            </a:r>
            <a:r>
              <a:rPr lang="en-IN" dirty="0" err="1">
                <a:solidFill>
                  <a:srgbClr val="FF0000"/>
                </a:solidFill>
              </a:rPr>
              <a:t>tazobactum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/>
              <a:t>are administered IV; whereas, those with Clavulanic acid are administered orally or IV.</a:t>
            </a:r>
            <a:endParaRPr lang="en-US" dirty="0"/>
          </a:p>
          <a:p>
            <a:r>
              <a:rPr lang="en-IN" b="1" dirty="0"/>
              <a:t>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1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6600" b="1" dirty="0" smtClean="0">
                <a:solidFill>
                  <a:srgbClr val="FF0000"/>
                </a:solidFill>
              </a:rPr>
              <a:t>Thank You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Pharmacokinetics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Penicillin </a:t>
            </a:r>
            <a:r>
              <a:rPr lang="en-IN" dirty="0"/>
              <a:t>G, its salts and methicillin are destroyed by gastric acid and are orally ineffective. </a:t>
            </a:r>
            <a:endParaRPr lang="en-IN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u="sng" dirty="0" smtClean="0">
                <a:solidFill>
                  <a:srgbClr val="FF0000"/>
                </a:solidFill>
              </a:rPr>
              <a:t>Only </a:t>
            </a:r>
            <a:r>
              <a:rPr lang="en-IN" u="sng" dirty="0">
                <a:solidFill>
                  <a:srgbClr val="FF0000"/>
                </a:solidFill>
              </a:rPr>
              <a:t>the acid resistant </a:t>
            </a:r>
            <a:r>
              <a:rPr lang="en-IN" u="sng" dirty="0" err="1">
                <a:solidFill>
                  <a:srgbClr val="FF0000"/>
                </a:solidFill>
              </a:rPr>
              <a:t>penicilins</a:t>
            </a:r>
            <a:r>
              <a:rPr lang="en-IN" u="sng" dirty="0">
                <a:solidFill>
                  <a:srgbClr val="FF0000"/>
                </a:solidFill>
              </a:rPr>
              <a:t> like ampicillin, penicillin V, </a:t>
            </a:r>
            <a:r>
              <a:rPr lang="en-IN" u="sng" dirty="0" err="1">
                <a:solidFill>
                  <a:srgbClr val="FF0000"/>
                </a:solidFill>
              </a:rPr>
              <a:t>cloxacillin</a:t>
            </a:r>
            <a:r>
              <a:rPr lang="en-IN" u="sng" dirty="0">
                <a:solidFill>
                  <a:srgbClr val="FF0000"/>
                </a:solidFill>
              </a:rPr>
              <a:t>, oxacillin, amoxicillin can be given orally and their peak plasma concentration is reached within about two hours</a:t>
            </a:r>
            <a:r>
              <a:rPr lang="en-IN" dirty="0" smtClean="0"/>
              <a:t>.</a:t>
            </a:r>
          </a:p>
          <a:p>
            <a:pPr algn="just"/>
            <a:r>
              <a:rPr lang="en-IN" u="sng" dirty="0" smtClean="0">
                <a:solidFill>
                  <a:srgbClr val="FF0000"/>
                </a:solidFill>
              </a:rPr>
              <a:t> </a:t>
            </a:r>
            <a:r>
              <a:rPr lang="en-IN" u="sng" dirty="0">
                <a:solidFill>
                  <a:srgbClr val="FF0000"/>
                </a:solidFill>
              </a:rPr>
              <a:t>Most of the </a:t>
            </a:r>
            <a:r>
              <a:rPr lang="en-IN" u="sng" dirty="0" err="1">
                <a:solidFill>
                  <a:srgbClr val="FF0000"/>
                </a:solidFill>
              </a:rPr>
              <a:t>penicillins</a:t>
            </a:r>
            <a:r>
              <a:rPr lang="en-IN" u="sng" dirty="0">
                <a:solidFill>
                  <a:srgbClr val="FF0000"/>
                </a:solidFill>
              </a:rPr>
              <a:t> including </a:t>
            </a:r>
            <a:r>
              <a:rPr lang="en-IN" u="sng" dirty="0" smtClean="0">
                <a:solidFill>
                  <a:srgbClr val="FF0000"/>
                </a:solidFill>
              </a:rPr>
              <a:t>repository </a:t>
            </a:r>
            <a:r>
              <a:rPr lang="en-IN" u="sng" dirty="0" err="1">
                <a:solidFill>
                  <a:srgbClr val="FF0000"/>
                </a:solidFill>
              </a:rPr>
              <a:t>penicillins</a:t>
            </a:r>
            <a:r>
              <a:rPr lang="en-IN" u="sng" dirty="0">
                <a:solidFill>
                  <a:srgbClr val="FF0000"/>
                </a:solidFill>
              </a:rPr>
              <a:t> are administered parenterally (usually IM).</a:t>
            </a:r>
            <a:endParaRPr lang="en-US" u="sng" dirty="0">
              <a:solidFill>
                <a:srgbClr val="FF0000"/>
              </a:solidFill>
            </a:endParaRPr>
          </a:p>
          <a:p>
            <a:pPr algn="just"/>
            <a:r>
              <a:rPr lang="en-IN" dirty="0" err="1"/>
              <a:t>Penicillins</a:t>
            </a:r>
            <a:r>
              <a:rPr lang="en-IN" dirty="0"/>
              <a:t> are widely distributed in the body fluids and tissues. They can cross the blood brain barrier in sub therapeutic concentration in the presence of inflammation of meninges only. </a:t>
            </a:r>
            <a:endParaRPr lang="en-IN" dirty="0" smtClean="0"/>
          </a:p>
          <a:p>
            <a:pPr algn="just"/>
            <a:r>
              <a:rPr lang="en-IN" dirty="0" smtClean="0"/>
              <a:t>Inflammation </a:t>
            </a:r>
            <a:r>
              <a:rPr lang="en-IN" dirty="0"/>
              <a:t>also permits effective levels of certain </a:t>
            </a:r>
            <a:r>
              <a:rPr lang="en-IN" dirty="0" err="1"/>
              <a:t>penicillins</a:t>
            </a:r>
            <a:r>
              <a:rPr lang="en-IN" dirty="0"/>
              <a:t> in abscess and in pleural, peritoneal and synovial fluids. Their protein binding ranges from 20% (ampicillin) to 80 % (</a:t>
            </a:r>
            <a:r>
              <a:rPr lang="en-IN" dirty="0" err="1"/>
              <a:t>cloxacillin</a:t>
            </a:r>
            <a:r>
              <a:rPr lang="en-IN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7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Penicillins</a:t>
            </a:r>
            <a:r>
              <a:rPr lang="en-IN" dirty="0"/>
              <a:t> are chiefly excreted through kidney (90</a:t>
            </a:r>
            <a:r>
              <a:rPr lang="en-IN" u="sng" dirty="0">
                <a:solidFill>
                  <a:srgbClr val="FF0000"/>
                </a:solidFill>
              </a:rPr>
              <a:t>%) unchanged </a:t>
            </a:r>
            <a:r>
              <a:rPr lang="en-IN" dirty="0"/>
              <a:t>in urine. </a:t>
            </a: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Out </a:t>
            </a:r>
            <a:r>
              <a:rPr lang="en-IN" dirty="0">
                <a:solidFill>
                  <a:srgbClr val="FF0000"/>
                </a:solidFill>
              </a:rPr>
              <a:t>of which 20% is by glomerular filtration and 80% by proximal tubular </a:t>
            </a:r>
            <a:r>
              <a:rPr lang="en-IN" dirty="0" smtClean="0">
                <a:solidFill>
                  <a:srgbClr val="FF0000"/>
                </a:solidFill>
              </a:rPr>
              <a:t>secretion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Proximal tubular secretion </a:t>
            </a:r>
            <a:r>
              <a:rPr lang="en-IN" b="1" dirty="0">
                <a:solidFill>
                  <a:srgbClr val="FF0000"/>
                </a:solidFill>
              </a:rPr>
              <a:t>of penicillin is inhibited by probenecid prolonging the effective blood level of </a:t>
            </a:r>
            <a:r>
              <a:rPr lang="en-IN" b="1" dirty="0" err="1">
                <a:solidFill>
                  <a:srgbClr val="FF0000"/>
                </a:solidFill>
              </a:rPr>
              <a:t>penicillins</a:t>
            </a:r>
            <a:r>
              <a:rPr lang="en-IN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dirty="0"/>
              <a:t>Some broad spectrum semisynthetic </a:t>
            </a:r>
            <a:r>
              <a:rPr lang="en-IN" dirty="0" err="1"/>
              <a:t>penicillins</a:t>
            </a:r>
            <a:r>
              <a:rPr lang="en-IN" dirty="0"/>
              <a:t> are also excreted through the bile.</a:t>
            </a:r>
            <a:r>
              <a:rPr lang="en-IN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2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Clinical uses of </a:t>
            </a:r>
            <a:r>
              <a:rPr lang="en-IN" b="1" dirty="0" err="1" smtClean="0">
                <a:solidFill>
                  <a:srgbClr val="FF0000"/>
                </a:solidFill>
              </a:rPr>
              <a:t>penicillins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rgbClr val="0070C0"/>
                </a:solidFill>
              </a:rPr>
              <a:t>The </a:t>
            </a:r>
            <a:r>
              <a:rPr lang="en-IN" dirty="0" err="1">
                <a:solidFill>
                  <a:srgbClr val="0070C0"/>
                </a:solidFill>
              </a:rPr>
              <a:t>penicillins</a:t>
            </a:r>
            <a:r>
              <a:rPr lang="en-IN" dirty="0">
                <a:solidFill>
                  <a:srgbClr val="0070C0"/>
                </a:solidFill>
              </a:rPr>
              <a:t> are used in the treatment of local and systemic infections caused by sensitive </a:t>
            </a:r>
            <a:r>
              <a:rPr lang="en-IN" dirty="0" smtClean="0">
                <a:solidFill>
                  <a:srgbClr val="0070C0"/>
                </a:solidFill>
              </a:rPr>
              <a:t>bacteria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70C0"/>
                </a:solidFill>
              </a:rPr>
              <a:t> Penicillin </a:t>
            </a:r>
            <a:r>
              <a:rPr lang="en-IN" dirty="0">
                <a:solidFill>
                  <a:srgbClr val="0070C0"/>
                </a:solidFill>
              </a:rPr>
              <a:t>G is of value in the treatment </a:t>
            </a:r>
            <a:r>
              <a:rPr lang="en-IN" dirty="0" smtClean="0">
                <a:solidFill>
                  <a:srgbClr val="0070C0"/>
                </a:solidFill>
              </a:rPr>
              <a:t>of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7030A0"/>
                </a:solidFill>
              </a:rPr>
              <a:t>bovine </a:t>
            </a:r>
            <a:r>
              <a:rPr lang="en-IN" b="1" dirty="0">
                <a:solidFill>
                  <a:srgbClr val="7030A0"/>
                </a:solidFill>
              </a:rPr>
              <a:t>mastitis (primarily in streptococcal mastitis ), </a:t>
            </a:r>
            <a:endParaRPr lang="en-IN" b="1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>
                <a:solidFill>
                  <a:srgbClr val="7030A0"/>
                </a:solidFill>
              </a:rPr>
              <a:t>A</a:t>
            </a:r>
            <a:r>
              <a:rPr lang="en-IN" b="1" dirty="0" smtClean="0">
                <a:solidFill>
                  <a:srgbClr val="7030A0"/>
                </a:solidFill>
              </a:rPr>
              <a:t>nthrax</a:t>
            </a:r>
            <a:r>
              <a:rPr lang="en-IN" b="1" dirty="0">
                <a:solidFill>
                  <a:srgbClr val="7030A0"/>
                </a:solidFill>
              </a:rPr>
              <a:t>, </a:t>
            </a:r>
            <a:endParaRPr lang="en-IN" b="1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err="1" smtClean="0">
                <a:solidFill>
                  <a:srgbClr val="7030A0"/>
                </a:solidFill>
              </a:rPr>
              <a:t>Erysipelothrix</a:t>
            </a:r>
            <a:r>
              <a:rPr lang="en-IN" b="1" dirty="0" smtClean="0">
                <a:solidFill>
                  <a:srgbClr val="7030A0"/>
                </a:solidFill>
              </a:rPr>
              <a:t> </a:t>
            </a:r>
            <a:r>
              <a:rPr lang="en-IN" b="1" dirty="0">
                <a:solidFill>
                  <a:srgbClr val="7030A0"/>
                </a:solidFill>
              </a:rPr>
              <a:t>infection in sheep, pigs and </a:t>
            </a:r>
            <a:r>
              <a:rPr lang="en-IN" b="1" dirty="0" smtClean="0">
                <a:solidFill>
                  <a:srgbClr val="7030A0"/>
                </a:solidFill>
              </a:rPr>
              <a:t>birds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7030A0"/>
                </a:solidFill>
              </a:rPr>
              <a:t> </a:t>
            </a:r>
            <a:r>
              <a:rPr lang="en-IN" b="1" dirty="0">
                <a:solidFill>
                  <a:srgbClr val="7030A0"/>
                </a:solidFill>
              </a:rPr>
              <a:t>S</a:t>
            </a:r>
            <a:r>
              <a:rPr lang="en-IN" b="1" dirty="0" smtClean="0">
                <a:solidFill>
                  <a:srgbClr val="7030A0"/>
                </a:solidFill>
              </a:rPr>
              <a:t>trangles </a:t>
            </a:r>
            <a:r>
              <a:rPr lang="en-IN" b="1" dirty="0">
                <a:solidFill>
                  <a:srgbClr val="7030A0"/>
                </a:solidFill>
              </a:rPr>
              <a:t>in </a:t>
            </a:r>
            <a:r>
              <a:rPr lang="en-IN" b="1" dirty="0" smtClean="0">
                <a:solidFill>
                  <a:srgbClr val="7030A0"/>
                </a:solidFill>
              </a:rPr>
              <a:t>horse,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err="1" smtClean="0">
                <a:solidFill>
                  <a:srgbClr val="7030A0"/>
                </a:solidFill>
              </a:rPr>
              <a:t>clostridial</a:t>
            </a:r>
            <a:r>
              <a:rPr lang="en-IN" b="1" dirty="0" smtClean="0">
                <a:solidFill>
                  <a:srgbClr val="7030A0"/>
                </a:solidFill>
              </a:rPr>
              <a:t> </a:t>
            </a:r>
            <a:r>
              <a:rPr lang="en-IN" b="1" dirty="0">
                <a:solidFill>
                  <a:srgbClr val="7030A0"/>
                </a:solidFill>
              </a:rPr>
              <a:t>infections (tetanus and black  quarter</a:t>
            </a:r>
            <a:r>
              <a:rPr lang="en-IN" b="1" dirty="0" smtClean="0">
                <a:solidFill>
                  <a:srgbClr val="7030A0"/>
                </a:solidFill>
              </a:rPr>
              <a:t>),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7030A0"/>
                </a:solidFill>
              </a:rPr>
              <a:t> </a:t>
            </a:r>
            <a:r>
              <a:rPr lang="en-IN" b="1" dirty="0">
                <a:solidFill>
                  <a:srgbClr val="7030A0"/>
                </a:solidFill>
              </a:rPr>
              <a:t>pyelonephritis and lumpy jaw in cattle</a:t>
            </a:r>
            <a:r>
              <a:rPr lang="en-IN" b="1" dirty="0" smtClean="0">
                <a:solidFill>
                  <a:srgbClr val="7030A0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7030A0"/>
                </a:solidFill>
              </a:rPr>
              <a:t> </a:t>
            </a:r>
            <a:r>
              <a:rPr lang="en-IN" b="1" dirty="0">
                <a:solidFill>
                  <a:srgbClr val="7030A0"/>
                </a:solidFill>
              </a:rPr>
              <a:t>beta-haemolytic streptococcal infection in puppies </a:t>
            </a:r>
            <a:r>
              <a:rPr lang="en-IN" b="1" dirty="0" smtClean="0">
                <a:solidFill>
                  <a:srgbClr val="7030A0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7030A0"/>
                </a:solidFill>
              </a:rPr>
              <a:t>Meningococcal </a:t>
            </a:r>
            <a:r>
              <a:rPr lang="en-IN" b="1" dirty="0">
                <a:solidFill>
                  <a:srgbClr val="7030A0"/>
                </a:solidFill>
              </a:rPr>
              <a:t>meningitis 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7030A0"/>
                </a:solidFill>
              </a:rPr>
              <a:t> </a:t>
            </a:r>
            <a:r>
              <a:rPr lang="en-IN" b="1" dirty="0">
                <a:solidFill>
                  <a:srgbClr val="7030A0"/>
                </a:solidFill>
              </a:rPr>
              <a:t>leptospirosis.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7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Administration and Dosages of </a:t>
            </a:r>
            <a:r>
              <a:rPr lang="en-IN" b="1" dirty="0" err="1" smtClean="0">
                <a:solidFill>
                  <a:srgbClr val="FF0000"/>
                </a:solidFill>
              </a:rPr>
              <a:t>penicillins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The </a:t>
            </a:r>
            <a:r>
              <a:rPr lang="en-IN" dirty="0"/>
              <a:t>doses of penicillin G is usually expressed as </a:t>
            </a:r>
            <a:r>
              <a:rPr lang="en-IN" dirty="0" smtClean="0"/>
              <a:t>units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>
                <a:solidFill>
                  <a:srgbClr val="FF0000"/>
                </a:solidFill>
              </a:rPr>
              <a:t>One standard unit of penicillin is defined as the amount of antibacterial activity present in 0.6 µgm of pure crystalline standard sodium penicillin G (1mg=1667 Oxford unit</a:t>
            </a:r>
            <a:r>
              <a:rPr lang="en-IN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IN" dirty="0" smtClean="0"/>
              <a:t>The </a:t>
            </a:r>
            <a:r>
              <a:rPr lang="en-IN" dirty="0"/>
              <a:t>dosage of semisynthetic </a:t>
            </a:r>
            <a:r>
              <a:rPr lang="en-IN" dirty="0" err="1"/>
              <a:t>penicillins</a:t>
            </a:r>
            <a:r>
              <a:rPr lang="en-IN" dirty="0"/>
              <a:t> is expressed in mg/kg. The Solution salt of benzyl penicillin is the most commonly used </a:t>
            </a:r>
            <a:r>
              <a:rPr lang="en-IN" dirty="0" err="1"/>
              <a:t>prepration</a:t>
            </a:r>
            <a:r>
              <a:rPr lang="en-IN" dirty="0"/>
              <a:t> for IM injection. </a:t>
            </a:r>
            <a:endParaRPr lang="en-IN" dirty="0" smtClean="0"/>
          </a:p>
          <a:p>
            <a:r>
              <a:rPr lang="en-IN" dirty="0" smtClean="0"/>
              <a:t>When </a:t>
            </a:r>
            <a:r>
              <a:rPr lang="en-IN" dirty="0"/>
              <a:t>it is required for maintaining Sustained antibiotic levels in the body it is used as relatively less soluble organic salts such </a:t>
            </a:r>
            <a:r>
              <a:rPr lang="en-IN" dirty="0">
                <a:solidFill>
                  <a:srgbClr val="FF0000"/>
                </a:solidFill>
              </a:rPr>
              <a:t>as procaine benzyl penicillin or </a:t>
            </a:r>
            <a:r>
              <a:rPr lang="en-IN" dirty="0" err="1">
                <a:solidFill>
                  <a:srgbClr val="FF0000"/>
                </a:solidFill>
              </a:rPr>
              <a:t>benzathine</a:t>
            </a:r>
            <a:r>
              <a:rPr lang="en-IN" dirty="0">
                <a:solidFill>
                  <a:srgbClr val="FF0000"/>
                </a:solidFill>
              </a:rPr>
              <a:t> penicillin, such injections need to be repeated once in a day or two. </a:t>
            </a:r>
            <a:r>
              <a:rPr lang="en-IN" dirty="0"/>
              <a:t>The penicillin G preparations are </a:t>
            </a:r>
            <a:r>
              <a:rPr lang="en-IN" dirty="0" smtClean="0"/>
              <a:t>i</a:t>
            </a:r>
            <a:r>
              <a:rPr lang="en-IN" dirty="0"/>
              <a:t>n</a:t>
            </a:r>
            <a:r>
              <a:rPr lang="en-IN" dirty="0" smtClean="0"/>
              <a:t>effective </a:t>
            </a:r>
            <a:r>
              <a:rPr lang="en-IN" dirty="0"/>
              <a:t>when given by oral route due to inactivation by gastric acidity and intestinal flora.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7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6230"/>
              </p:ext>
            </p:extLst>
          </p:nvPr>
        </p:nvGraphicFramePr>
        <p:xfrm>
          <a:off x="385010" y="-1"/>
          <a:ext cx="11201401" cy="7132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351"/>
                <a:gridCol w="2996516"/>
                <a:gridCol w="2604183"/>
                <a:gridCol w="2800351"/>
              </a:tblGrid>
              <a:tr h="5173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Penicillin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Dosage(All Species)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Route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Interval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034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err="1">
                          <a:effectLst/>
                        </a:rPr>
                        <a:t>Benzathine</a:t>
                      </a:r>
                      <a:r>
                        <a:rPr lang="en-IN" sz="2400" dirty="0">
                          <a:effectLst/>
                        </a:rPr>
                        <a:t> penicillin 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10,000-40,000IU/kg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IM(Horse); SC (cattle)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48-72 hr.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73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Penicillin V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15,000 IU/kg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Oral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8 hr.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73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Sodium penicillin 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10,000-20,000IU/kg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IV or IM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6 hr.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034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Procaine penicillin 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25,000 IU/Kg</a:t>
                      </a:r>
                      <a:endParaRPr lang="en-US" sz="2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10,000-20,000 IU/KG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Oral</a:t>
                      </a:r>
                      <a:endParaRPr lang="en-US" sz="2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IM or SC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6 hr.</a:t>
                      </a:r>
                      <a:endParaRPr lang="en-US" sz="2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12-24 hr.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034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Ampicillin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5-10 mg/kg</a:t>
                      </a:r>
                      <a:endParaRPr lang="en-US" sz="2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10-25 mg/kg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IV,IM ,or SC</a:t>
                      </a:r>
                      <a:endParaRPr lang="en-US" sz="2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oral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8-12 hr.</a:t>
                      </a:r>
                      <a:endParaRPr lang="en-US" sz="2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6- 12 hr.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034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Amoxicillin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4-8mg/kg</a:t>
                      </a:r>
                      <a:endParaRPr lang="en-US" sz="2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12 mg/kg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IM</a:t>
                      </a:r>
                      <a:endParaRPr lang="en-US" sz="2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oral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12- 24 hr.</a:t>
                      </a:r>
                      <a:endParaRPr lang="en-US" sz="2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12 hr. (dog)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73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Cabenicillin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10-20 mg/kg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IV or IM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8-12 hr.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73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Cloxacillin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10 mg/kg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IM or Oral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6 hr.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03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Adverse Reaction and Toxicity of penicillin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Hypersensitive, allergic or anaphylactic reactions </a:t>
            </a:r>
            <a:r>
              <a:rPr lang="en-I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(mostly along with streptomycin) are reported in dog ,cattle and horse following prior sensitization to the antibiotic,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 </a:t>
            </a: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T</a:t>
            </a:r>
            <a:r>
              <a:rPr lang="en-I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he clinical signs noted were Salivation, </a:t>
            </a:r>
            <a:r>
              <a:rPr lang="en-IN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Shivering,Vomition</a:t>
            </a:r>
            <a:r>
              <a:rPr lang="en-I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 and </a:t>
            </a:r>
            <a:r>
              <a:rPr lang="en-IN" dirty="0" err="1"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U</a:t>
            </a:r>
            <a:r>
              <a:rPr lang="en-IN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rticaria</a:t>
            </a:r>
            <a:r>
              <a:rPr lang="en-I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 in cat and dog, laboured breathing ,salivation cutaneous oedema (head and </a:t>
            </a:r>
            <a:r>
              <a:rPr lang="en-IN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perinial</a:t>
            </a:r>
            <a:r>
              <a:rPr lang="en-I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 region) and froth from nostril and mouth in cattle and </a:t>
            </a:r>
            <a:r>
              <a:rPr lang="en-IN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urticaria</a:t>
            </a:r>
            <a:r>
              <a:rPr lang="en-I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 and </a:t>
            </a:r>
            <a:r>
              <a:rPr lang="en-IN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pruritis</a:t>
            </a:r>
            <a:r>
              <a:rPr lang="en-I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 in horse.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77593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solidFill>
                  <a:srgbClr val="FF0000"/>
                </a:solidFill>
              </a:rPr>
              <a:t>Beta-lactamases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Are </a:t>
            </a:r>
            <a:r>
              <a:rPr lang="en-IN" b="1" dirty="0">
                <a:solidFill>
                  <a:srgbClr val="00B050"/>
                </a:solidFill>
              </a:rPr>
              <a:t>enzyme produced by penicillin –resistant bacteria. Which break the antibiotic into inactive </a:t>
            </a:r>
            <a:r>
              <a:rPr lang="en-IN" b="1" dirty="0" err="1">
                <a:solidFill>
                  <a:srgbClr val="00B050"/>
                </a:solidFill>
              </a:rPr>
              <a:t>penicillioic</a:t>
            </a:r>
            <a:r>
              <a:rPr lang="en-IN" b="1" dirty="0">
                <a:solidFill>
                  <a:srgbClr val="00B050"/>
                </a:solidFill>
              </a:rPr>
              <a:t> acid</a:t>
            </a:r>
            <a:r>
              <a:rPr lang="en-IN" dirty="0"/>
              <a:t>. </a:t>
            </a:r>
            <a:endParaRPr lang="en-IN" dirty="0" smtClean="0"/>
          </a:p>
          <a:p>
            <a:endParaRPr lang="en-IN" dirty="0" smtClean="0"/>
          </a:p>
          <a:p>
            <a:r>
              <a:rPr lang="en-IN" b="1" dirty="0" smtClean="0">
                <a:solidFill>
                  <a:srgbClr val="0070C0"/>
                </a:solidFill>
              </a:rPr>
              <a:t>They </a:t>
            </a:r>
            <a:r>
              <a:rPr lang="en-IN" b="1" dirty="0">
                <a:solidFill>
                  <a:srgbClr val="0070C0"/>
                </a:solidFill>
              </a:rPr>
              <a:t>are named as beta-lactamases as the splitting the beta-lactam ring present in beta-lactam antibiotics, </a:t>
            </a:r>
            <a:r>
              <a:rPr lang="en-IN" b="1" dirty="0" err="1">
                <a:solidFill>
                  <a:srgbClr val="0070C0"/>
                </a:solidFill>
              </a:rPr>
              <a:t>penicillins</a:t>
            </a:r>
            <a:r>
              <a:rPr lang="en-IN" b="1" dirty="0">
                <a:solidFill>
                  <a:srgbClr val="0070C0"/>
                </a:solidFill>
              </a:rPr>
              <a:t> and </a:t>
            </a:r>
            <a:r>
              <a:rPr lang="en-IN" b="1" dirty="0" err="1">
                <a:solidFill>
                  <a:srgbClr val="0070C0"/>
                </a:solidFill>
              </a:rPr>
              <a:t>cephalosporins</a:t>
            </a:r>
            <a:r>
              <a:rPr lang="en-IN" b="1" dirty="0">
                <a:solidFill>
                  <a:srgbClr val="0070C0"/>
                </a:solidFill>
              </a:rPr>
              <a:t> </a:t>
            </a:r>
            <a:endParaRPr lang="en-IN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dirty="0" smtClean="0"/>
              <a:t> 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Some beta lactamase are specific for </a:t>
            </a:r>
            <a:r>
              <a:rPr lang="en-IN" dirty="0" err="1" smtClean="0">
                <a:solidFill>
                  <a:srgbClr val="FF0000"/>
                </a:solidFill>
              </a:rPr>
              <a:t>penicillins</a:t>
            </a:r>
            <a:r>
              <a:rPr lang="en-IN" dirty="0" smtClean="0">
                <a:solidFill>
                  <a:srgbClr val="FF0000"/>
                </a:solidFill>
              </a:rPr>
              <a:t>( penicillinase) and Some are specific for </a:t>
            </a:r>
            <a:r>
              <a:rPr lang="en-IN" dirty="0" err="1" smtClean="0">
                <a:solidFill>
                  <a:srgbClr val="FF0000"/>
                </a:solidFill>
              </a:rPr>
              <a:t>cephalosporins</a:t>
            </a:r>
            <a:r>
              <a:rPr lang="en-IN" dirty="0" smtClean="0">
                <a:solidFill>
                  <a:srgbClr val="FF0000"/>
                </a:solidFill>
              </a:rPr>
              <a:t>(</a:t>
            </a:r>
            <a:r>
              <a:rPr lang="en-IN" dirty="0" err="1" smtClean="0">
                <a:solidFill>
                  <a:srgbClr val="FF0000"/>
                </a:solidFill>
              </a:rPr>
              <a:t>Cephalosporinase</a:t>
            </a:r>
            <a:r>
              <a:rPr lang="en-IN" dirty="0" smtClean="0">
                <a:solidFill>
                  <a:srgbClr val="FF0000"/>
                </a:solidFill>
              </a:rPr>
              <a:t>) other have affinity for both.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6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Beta –lactamase inhibitor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N" dirty="0" smtClean="0"/>
              <a:t>These </a:t>
            </a:r>
            <a:r>
              <a:rPr lang="en-IN" dirty="0">
                <a:solidFill>
                  <a:srgbClr val="00B050"/>
                </a:solidFill>
              </a:rPr>
              <a:t>potentiate or re-establish</a:t>
            </a:r>
            <a:r>
              <a:rPr lang="en-IN" dirty="0"/>
              <a:t> the </a:t>
            </a:r>
            <a:r>
              <a:rPr lang="en-IN" dirty="0">
                <a:solidFill>
                  <a:srgbClr val="0070C0"/>
                </a:solidFill>
              </a:rPr>
              <a:t>antibacterial potency of penicillinase sensitive penicillin against beta-lactamase producing organism </a:t>
            </a:r>
            <a:r>
              <a:rPr lang="en-IN" dirty="0"/>
              <a:t>by inhibiting of the enzyme </a:t>
            </a:r>
            <a:r>
              <a:rPr lang="en-IN" dirty="0">
                <a:solidFill>
                  <a:srgbClr val="FF0000"/>
                </a:solidFill>
              </a:rPr>
              <a:t>(Suicidal inhibition</a:t>
            </a:r>
            <a:r>
              <a:rPr lang="en-IN" dirty="0"/>
              <a:t>).These inhibitors are structurally similar to penicillin and act as Substitutes for penicillinase (β-lactamase) causing of the enzyme.</a:t>
            </a:r>
            <a:endParaRPr lang="en-US" dirty="0"/>
          </a:p>
          <a:p>
            <a:pPr lvl="0" algn="just"/>
            <a:r>
              <a:rPr lang="en-IN" b="1" dirty="0">
                <a:solidFill>
                  <a:srgbClr val="FF0000"/>
                </a:solidFill>
              </a:rPr>
              <a:t>Clavulanic acid</a:t>
            </a:r>
            <a:r>
              <a:rPr lang="en-IN" dirty="0">
                <a:solidFill>
                  <a:srgbClr val="FF0000"/>
                </a:solidFill>
              </a:rPr>
              <a:t>: </a:t>
            </a:r>
            <a:r>
              <a:rPr lang="en-IN" dirty="0"/>
              <a:t>Obtained from </a:t>
            </a:r>
            <a:r>
              <a:rPr lang="en-IN" dirty="0">
                <a:solidFill>
                  <a:srgbClr val="FF0000"/>
                </a:solidFill>
              </a:rPr>
              <a:t>Streptomyces </a:t>
            </a:r>
            <a:r>
              <a:rPr lang="en-IN" dirty="0" err="1">
                <a:solidFill>
                  <a:srgbClr val="FF0000"/>
                </a:solidFill>
              </a:rPr>
              <a:t>clavuligerus</a:t>
            </a:r>
            <a:r>
              <a:rPr lang="en-IN" dirty="0"/>
              <a:t>, has antibacterial activity of its own it is generally </a:t>
            </a:r>
            <a:r>
              <a:rPr lang="en-IN" dirty="0">
                <a:solidFill>
                  <a:srgbClr val="FF0000"/>
                </a:solidFill>
              </a:rPr>
              <a:t>combined with amoxicillin (Augmentin) or </a:t>
            </a:r>
            <a:r>
              <a:rPr lang="en-IN" dirty="0" err="1">
                <a:solidFill>
                  <a:srgbClr val="FF0000"/>
                </a:solidFill>
              </a:rPr>
              <a:t>ticarcillin</a:t>
            </a:r>
            <a:r>
              <a:rPr lang="en-IN" dirty="0">
                <a:solidFill>
                  <a:srgbClr val="FF0000"/>
                </a:solidFill>
              </a:rPr>
              <a:t> (</a:t>
            </a:r>
            <a:r>
              <a:rPr lang="en-IN" dirty="0" err="1">
                <a:solidFill>
                  <a:srgbClr val="FF0000"/>
                </a:solidFill>
              </a:rPr>
              <a:t>Timentin</a:t>
            </a:r>
            <a:r>
              <a:rPr lang="en-IN" dirty="0">
                <a:solidFill>
                  <a:srgbClr val="FF0000"/>
                </a:solidFill>
              </a:rPr>
              <a:t>).</a:t>
            </a:r>
            <a:endParaRPr lang="en-US" dirty="0">
              <a:solidFill>
                <a:srgbClr val="FF0000"/>
              </a:solidFill>
            </a:endParaRPr>
          </a:p>
          <a:p>
            <a:pPr lvl="0" algn="just"/>
            <a:r>
              <a:rPr lang="en-IN" b="1" dirty="0">
                <a:solidFill>
                  <a:srgbClr val="FF0000"/>
                </a:solidFill>
              </a:rPr>
              <a:t>Sulbactam</a:t>
            </a:r>
            <a:r>
              <a:rPr lang="en-IN" dirty="0"/>
              <a:t>:-A semisynthetic beta-lactamase inhibitor, related chemically and in activity to clavulanic acid it is combined with ampicillin and preferably for oral and parenteral administration.</a:t>
            </a:r>
            <a:endParaRPr lang="en-US" dirty="0"/>
          </a:p>
          <a:p>
            <a:pPr lvl="0" algn="just"/>
            <a:r>
              <a:rPr lang="en-IN" b="1" dirty="0" err="1">
                <a:solidFill>
                  <a:srgbClr val="FF0000"/>
                </a:solidFill>
              </a:rPr>
              <a:t>Tazobactum</a:t>
            </a:r>
            <a:r>
              <a:rPr lang="en-IN" dirty="0"/>
              <a:t>: It is similar to </a:t>
            </a:r>
            <a:r>
              <a:rPr lang="en-IN" dirty="0" err="1"/>
              <a:t>sulbactam</a:t>
            </a:r>
            <a:r>
              <a:rPr lang="en-IN" dirty="0"/>
              <a:t> and combined with piperacillin.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3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887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Times New Roman</vt:lpstr>
      <vt:lpstr>Wingdings</vt:lpstr>
      <vt:lpstr>Office Theme</vt:lpstr>
      <vt:lpstr>Penicillins(Pharmacokinetics, Clinical Uses, Administration and dosage of Penicillins) And beta lactamase inhibitors</vt:lpstr>
      <vt:lpstr>Pharmacokinetics</vt:lpstr>
      <vt:lpstr>PowerPoint Presentation</vt:lpstr>
      <vt:lpstr>Clinical uses of penicillins</vt:lpstr>
      <vt:lpstr>Administration and Dosages of penicillins</vt:lpstr>
      <vt:lpstr>PowerPoint Presentation</vt:lpstr>
      <vt:lpstr>Adverse Reaction and Toxicity of penicillin</vt:lpstr>
      <vt:lpstr>Beta-lactamases</vt:lpstr>
      <vt:lpstr>Beta –lactamase inhibitor</vt:lpstr>
      <vt:lpstr>Potentiated Penicillins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Pharmacokinetics</dc:title>
  <dc:creator>Rev IND</dc:creator>
  <cp:lastModifiedBy>Rev IND</cp:lastModifiedBy>
  <cp:revision>17</cp:revision>
  <dcterms:created xsi:type="dcterms:W3CDTF">2020-05-27T18:59:11Z</dcterms:created>
  <dcterms:modified xsi:type="dcterms:W3CDTF">2020-06-01T11:31:07Z</dcterms:modified>
</cp:coreProperties>
</file>