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8" r:id="rId8"/>
    <p:sldId id="263" r:id="rId9"/>
    <p:sldId id="269" r:id="rId10"/>
    <p:sldId id="258" r:id="rId11"/>
    <p:sldId id="264" r:id="rId12"/>
    <p:sldId id="265" r:id="rId13"/>
    <p:sldId id="266" r:id="rId14"/>
    <p:sldId id="270" r:id="rId15"/>
    <p:sldId id="267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Respiratory Dynamics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7772400" cy="1199704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Dr Pramod Kumar</a:t>
            </a:r>
          </a:p>
          <a:p>
            <a:r>
              <a:rPr lang="en-US" sz="3600" dirty="0" err="1" smtClean="0">
                <a:solidFill>
                  <a:schemeClr val="tx1"/>
                </a:solidFill>
              </a:rPr>
              <a:t>Asstt</a:t>
            </a:r>
            <a:r>
              <a:rPr lang="en-US" sz="3600" dirty="0" smtClean="0">
                <a:solidFill>
                  <a:schemeClr val="tx1"/>
                </a:solidFill>
              </a:rPr>
              <a:t>. Professor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Department of </a:t>
            </a:r>
            <a:r>
              <a:rPr lang="en-US" sz="3600" dirty="0" err="1" smtClean="0">
                <a:solidFill>
                  <a:schemeClr val="tx1"/>
                </a:solidFill>
              </a:rPr>
              <a:t>Vety</a:t>
            </a:r>
            <a:r>
              <a:rPr lang="en-US" sz="3600" dirty="0" smtClean="0">
                <a:solidFill>
                  <a:schemeClr val="tx1"/>
                </a:solidFill>
              </a:rPr>
              <a:t>. Physiology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7912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For </a:t>
            </a:r>
            <a:r>
              <a:rPr lang="en-US" dirty="0" smtClean="0">
                <a:latin typeface="Bookman Old Style" pitchFamily="18" charset="0"/>
              </a:rPr>
              <a:t>gas </a:t>
            </a:r>
            <a:r>
              <a:rPr lang="en-US" dirty="0" smtClean="0">
                <a:latin typeface="Bookman Old Style" pitchFamily="18" charset="0"/>
              </a:rPr>
              <a:t>exchange, the </a:t>
            </a:r>
            <a:r>
              <a:rPr lang="en-US" dirty="0" smtClean="0">
                <a:latin typeface="Bookman Old Style" pitchFamily="18" charset="0"/>
              </a:rPr>
              <a:t>elevated metabolic rate of </a:t>
            </a:r>
            <a:r>
              <a:rPr lang="en-US" dirty="0" smtClean="0">
                <a:latin typeface="Bookman Old Style" pitchFamily="18" charset="0"/>
              </a:rPr>
              <a:t>mammals should be regulated. </a:t>
            </a:r>
            <a:r>
              <a:rPr lang="en-US" dirty="0" smtClean="0">
                <a:latin typeface="Bookman Old Style" pitchFamily="18" charset="0"/>
              </a:rPr>
              <a:t>The </a:t>
            </a:r>
            <a:r>
              <a:rPr lang="en-US" dirty="0" smtClean="0">
                <a:latin typeface="Bookman Old Style" pitchFamily="18" charset="0"/>
              </a:rPr>
              <a:t>alveoli is </a:t>
            </a:r>
            <a:r>
              <a:rPr lang="en-US" dirty="0" smtClean="0">
                <a:latin typeface="Bookman Old Style" pitchFamily="18" charset="0"/>
              </a:rPr>
              <a:t>the functional gas-exchange surface area of the lungs. </a:t>
            </a: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Inspiration </a:t>
            </a:r>
            <a:r>
              <a:rPr lang="en-US" dirty="0" smtClean="0">
                <a:latin typeface="Bookman Old Style" pitchFamily="18" charset="0"/>
              </a:rPr>
              <a:t>is </a:t>
            </a:r>
            <a:r>
              <a:rPr lang="en-US" dirty="0" smtClean="0">
                <a:latin typeface="Bookman Old Style" pitchFamily="18" charset="0"/>
              </a:rPr>
              <a:t>powered by an </a:t>
            </a:r>
            <a:r>
              <a:rPr lang="en-US" dirty="0" smtClean="0">
                <a:latin typeface="Bookman Old Style" pitchFamily="18" charset="0"/>
              </a:rPr>
              <a:t>aspiration pump</a:t>
            </a:r>
            <a:r>
              <a:rPr lang="en-US" dirty="0" smtClean="0">
                <a:latin typeface="Bookman Old Style" pitchFamily="18" charset="0"/>
              </a:rPr>
              <a:t>. Expansion of the chest lowers the pressure between the lungs and the chest wall, as well as the pressure within the </a:t>
            </a:r>
            <a:r>
              <a:rPr lang="en-US" dirty="0" smtClean="0">
                <a:latin typeface="Bookman Old Style" pitchFamily="18" charset="0"/>
              </a:rPr>
              <a:t>lungs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and </a:t>
            </a:r>
            <a:r>
              <a:rPr lang="en-US" dirty="0" smtClean="0">
                <a:latin typeface="Bookman Old Style" pitchFamily="18" charset="0"/>
              </a:rPr>
              <a:t>causes atmospheric air to flow into the lungs. The chief muscles of inspiration are the diaphragm and the external </a:t>
            </a:r>
            <a:r>
              <a:rPr lang="en-US" dirty="0" err="1" smtClean="0">
                <a:latin typeface="Bookman Old Style" pitchFamily="18" charset="0"/>
              </a:rPr>
              <a:t>intercostal</a:t>
            </a:r>
            <a:r>
              <a:rPr lang="en-US" dirty="0" smtClean="0">
                <a:latin typeface="Bookman Old Style" pitchFamily="18" charset="0"/>
              </a:rPr>
              <a:t> muscles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ookman Old Style" pitchFamily="18" charset="0"/>
              </a:rPr>
              <a:t>Mechanism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8839200" cy="61722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D</a:t>
            </a:r>
            <a:r>
              <a:rPr lang="en-US" dirty="0" smtClean="0">
                <a:latin typeface="Bookman Old Style" pitchFamily="18" charset="0"/>
              </a:rPr>
              <a:t>iaphragm moves </a:t>
            </a:r>
            <a:r>
              <a:rPr lang="en-US" dirty="0" smtClean="0">
                <a:latin typeface="Bookman Old Style" pitchFamily="18" charset="0"/>
              </a:rPr>
              <a:t>downward as it </a:t>
            </a:r>
            <a:r>
              <a:rPr lang="en-US" dirty="0" smtClean="0">
                <a:latin typeface="Bookman Old Style" pitchFamily="18" charset="0"/>
              </a:rPr>
              <a:t>contracts and </a:t>
            </a:r>
            <a:r>
              <a:rPr lang="en-US" dirty="0" smtClean="0">
                <a:latin typeface="Bookman Old Style" pitchFamily="18" charset="0"/>
              </a:rPr>
              <a:t>enlarges the chest cavity and depresses the organs below. </a:t>
            </a:r>
            <a:r>
              <a:rPr lang="en-US" dirty="0" smtClean="0">
                <a:latin typeface="Bookman Old Style" pitchFamily="18" charset="0"/>
              </a:rPr>
              <a:t>The contraction of </a:t>
            </a:r>
            <a:r>
              <a:rPr lang="en-US" dirty="0" smtClean="0">
                <a:latin typeface="Bookman Old Style" pitchFamily="18" charset="0"/>
              </a:rPr>
              <a:t>external </a:t>
            </a:r>
            <a:r>
              <a:rPr lang="en-US" dirty="0" err="1" smtClean="0">
                <a:latin typeface="Bookman Old Style" pitchFamily="18" charset="0"/>
              </a:rPr>
              <a:t>intercostal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muscles rotate ribs laterally upward </a:t>
            </a:r>
            <a:r>
              <a:rPr lang="en-US" dirty="0" smtClean="0">
                <a:latin typeface="Bookman Old Style" pitchFamily="18" charset="0"/>
              </a:rPr>
              <a:t>increasing the chest circumference. </a:t>
            </a: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In expiration, the glottis opens and the </a:t>
            </a:r>
            <a:r>
              <a:rPr lang="en-US" dirty="0" err="1" smtClean="0">
                <a:latin typeface="Bookman Old Style" pitchFamily="18" charset="0"/>
              </a:rPr>
              <a:t>inspiratory</a:t>
            </a:r>
            <a:r>
              <a:rPr lang="en-US" dirty="0" smtClean="0">
                <a:latin typeface="Bookman Old Style" pitchFamily="18" charset="0"/>
              </a:rPr>
              <a:t> muscles relax; the stored energy of the chest wall and lungs generates the motive power for expiration. During </a:t>
            </a:r>
            <a:r>
              <a:rPr lang="en-US" dirty="0" smtClean="0">
                <a:latin typeface="Bookman Old Style" pitchFamily="18" charset="0"/>
              </a:rPr>
              <a:t>exercise, </a:t>
            </a:r>
            <a:r>
              <a:rPr lang="en-US" dirty="0" smtClean="0">
                <a:latin typeface="Bookman Old Style" pitchFamily="18" charset="0"/>
              </a:rPr>
              <a:t>the internal </a:t>
            </a:r>
            <a:r>
              <a:rPr lang="en-US" dirty="0" err="1" smtClean="0">
                <a:latin typeface="Bookman Old Style" pitchFamily="18" charset="0"/>
              </a:rPr>
              <a:t>intercostal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and </a:t>
            </a:r>
            <a:r>
              <a:rPr lang="en-US" dirty="0" smtClean="0">
                <a:latin typeface="Bookman Old Style" pitchFamily="18" charset="0"/>
              </a:rPr>
              <a:t>the abdominal muscles are activated. The internal intercostals produce a depression of the rib cage </a:t>
            </a:r>
            <a:r>
              <a:rPr lang="en-US" dirty="0" smtClean="0">
                <a:latin typeface="Bookman Old Style" pitchFamily="18" charset="0"/>
              </a:rPr>
              <a:t>and decreases chest circumference.</a:t>
            </a:r>
            <a:endParaRPr lang="en-US" dirty="0" smtClean="0">
              <a:latin typeface="Bookman Old Style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4864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Respiratory </a:t>
            </a:r>
            <a:r>
              <a:rPr lang="en-US" dirty="0" smtClean="0">
                <a:latin typeface="Bookman Old Style" pitchFamily="18" charset="0"/>
              </a:rPr>
              <a:t>gases are exchanged between the blood in capillaries and the body </a:t>
            </a:r>
            <a:r>
              <a:rPr lang="en-US" dirty="0" smtClean="0">
                <a:latin typeface="Bookman Old Style" pitchFamily="18" charset="0"/>
              </a:rPr>
              <a:t>tissue.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In capillary blood, ↑</a:t>
            </a:r>
            <a:r>
              <a:rPr lang="en-US" baseline="30000" dirty="0" err="1" smtClean="0">
                <a:latin typeface="Bookman Old Style" pitchFamily="18" charset="0"/>
              </a:rPr>
              <a:t>ed</a:t>
            </a:r>
            <a:r>
              <a:rPr lang="en-US" dirty="0" smtClean="0">
                <a:latin typeface="Bookman Old Style" pitchFamily="18" charset="0"/>
              </a:rPr>
              <a:t> PO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&amp; </a:t>
            </a:r>
            <a:r>
              <a:rPr lang="en-US" dirty="0" smtClean="0">
                <a:latin typeface="Bookman Old Style" pitchFamily="18" charset="0"/>
              </a:rPr>
              <a:t>↓</a:t>
            </a:r>
            <a:r>
              <a:rPr lang="en-US" baseline="30000" dirty="0" err="1" smtClean="0">
                <a:latin typeface="Bookman Old Style" pitchFamily="18" charset="0"/>
              </a:rPr>
              <a:t>ed</a:t>
            </a:r>
            <a:r>
              <a:rPr lang="en-US" dirty="0" smtClean="0">
                <a:latin typeface="Bookman Old Style" pitchFamily="18" charset="0"/>
              </a:rPr>
              <a:t> CO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condition than tissues.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Diff </a:t>
            </a:r>
            <a:r>
              <a:rPr lang="en-US" dirty="0" smtClean="0">
                <a:latin typeface="Bookman Old Style" pitchFamily="18" charset="0"/>
              </a:rPr>
              <a:t>in PP leads to diffusion of gases along their pressure gradients from high to low pressure through the endothelium lining of the </a:t>
            </a:r>
            <a:r>
              <a:rPr lang="en-US" dirty="0" smtClean="0">
                <a:latin typeface="Bookman Old Style" pitchFamily="18" charset="0"/>
              </a:rPr>
              <a:t>capillaries.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Internal Respiration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1816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Net result of internal respiration = diffusion of 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into the tissues and the diffusion of CO</a:t>
            </a:r>
            <a:r>
              <a:rPr lang="en-US" baseline="-25000" dirty="0" smtClean="0">
                <a:latin typeface="Bookman Old Style" pitchFamily="18" charset="0"/>
              </a:rPr>
              <a:t>2 </a:t>
            </a:r>
            <a:r>
              <a:rPr lang="en-US" dirty="0" smtClean="0">
                <a:latin typeface="Bookman Old Style" pitchFamily="18" charset="0"/>
              </a:rPr>
              <a:t>into the blood.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Cardiovascular system capillaries deliver 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rich blood to the tissues.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then diffuses across thin capillary walls from the high conc. in the blood to the low conc. in the tissues</a:t>
            </a:r>
            <a:r>
              <a:rPr lang="en-US" dirty="0" smtClean="0">
                <a:latin typeface="Bookman Old Style" pitchFamily="18" charset="0"/>
              </a:rPr>
              <a:t>.</a:t>
            </a:r>
            <a:endParaRPr lang="en-US" dirty="0" smtClean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New Human Physiology Ch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6388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Cellular </a:t>
            </a:r>
            <a:r>
              <a:rPr lang="en-US" dirty="0" smtClean="0">
                <a:latin typeface="Bookman Old Style" pitchFamily="18" charset="0"/>
              </a:rPr>
              <a:t>respiration diffuses waste product </a:t>
            </a:r>
            <a:r>
              <a:rPr lang="en-US" dirty="0" smtClean="0">
                <a:latin typeface="Bookman Old Style" pitchFamily="18" charset="0"/>
              </a:rPr>
              <a:t>from tissues. 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The respiration cycle </a:t>
            </a:r>
            <a:r>
              <a:rPr lang="en-US" dirty="0" smtClean="0">
                <a:latin typeface="Bookman Old Style" pitchFamily="18" charset="0"/>
              </a:rPr>
              <a:t>works </a:t>
            </a:r>
            <a:r>
              <a:rPr lang="en-US" dirty="0" smtClean="0">
                <a:latin typeface="Bookman Old Style" pitchFamily="18" charset="0"/>
              </a:rPr>
              <a:t>continuous to </a:t>
            </a:r>
            <a:r>
              <a:rPr lang="en-US" dirty="0" smtClean="0">
                <a:latin typeface="Bookman Old Style" pitchFamily="18" charset="0"/>
              </a:rPr>
              <a:t>ensure the supply of </a:t>
            </a:r>
            <a:r>
              <a:rPr lang="en-US" dirty="0" smtClean="0">
                <a:latin typeface="Bookman Old Style" pitchFamily="18" charset="0"/>
              </a:rPr>
              <a:t>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to the tissues </a:t>
            </a:r>
            <a:r>
              <a:rPr lang="en-US" dirty="0" smtClean="0">
                <a:latin typeface="Bookman Old Style" pitchFamily="18" charset="0"/>
              </a:rPr>
              <a:t>and </a:t>
            </a:r>
            <a:r>
              <a:rPr lang="en-US" dirty="0" smtClean="0">
                <a:latin typeface="Bookman Old Style" pitchFamily="18" charset="0"/>
              </a:rPr>
              <a:t>the removal of </a:t>
            </a:r>
            <a:r>
              <a:rPr lang="en-US" dirty="0" smtClean="0">
                <a:latin typeface="Bookman Old Style" pitchFamily="18" charset="0"/>
              </a:rPr>
              <a:t>CO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. 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Increases </a:t>
            </a:r>
            <a:r>
              <a:rPr lang="en-US" dirty="0" smtClean="0">
                <a:latin typeface="Bookman Old Style" pitchFamily="18" charset="0"/>
              </a:rPr>
              <a:t>and decreases in </a:t>
            </a:r>
            <a:r>
              <a:rPr lang="en-US" dirty="0" smtClean="0">
                <a:latin typeface="Bookman Old Style" pitchFamily="18" charset="0"/>
              </a:rPr>
              <a:t>respiratory rate occurs </a:t>
            </a:r>
            <a:r>
              <a:rPr lang="en-US" dirty="0" smtClean="0">
                <a:latin typeface="Bookman Old Style" pitchFamily="18" charset="0"/>
              </a:rPr>
              <a:t>automatically to meet </a:t>
            </a:r>
            <a:r>
              <a:rPr lang="en-US" dirty="0" smtClean="0">
                <a:latin typeface="Bookman Old Style" pitchFamily="18" charset="0"/>
              </a:rPr>
              <a:t>the </a:t>
            </a:r>
            <a:r>
              <a:rPr lang="en-US" dirty="0" smtClean="0">
                <a:latin typeface="Bookman Old Style" pitchFamily="18" charset="0"/>
              </a:rPr>
              <a:t>demands </a:t>
            </a:r>
            <a:r>
              <a:rPr lang="en-US" dirty="0" smtClean="0">
                <a:latin typeface="Bookman Old Style" pitchFamily="18" charset="0"/>
              </a:rPr>
              <a:t>faced by </a:t>
            </a:r>
            <a:r>
              <a:rPr lang="en-US" dirty="0" smtClean="0">
                <a:latin typeface="Bookman Old Style" pitchFamily="18" charset="0"/>
              </a:rPr>
              <a:t>the body. </a:t>
            </a:r>
          </a:p>
          <a:p>
            <a:pPr algn="just">
              <a:buFont typeface="Courier New" pitchFamily="49" charset="0"/>
              <a:buChar char="o"/>
            </a:pPr>
            <a:endParaRPr lang="en-US" dirty="0">
              <a:latin typeface="Bookman Old Styl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CO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endParaRPr lang="en-US" baseline="-250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Sensors | Free Full-Text | A Low-Cost Breath Analyzer Module in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15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9436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the </a:t>
            </a:r>
            <a:r>
              <a:rPr lang="en-US" dirty="0" smtClean="0">
                <a:latin typeface="Bookman Old Style" pitchFamily="18" charset="0"/>
              </a:rPr>
              <a:t>system in living organisms that takes up oxygen and discharges carbon dioxide in order to satisfy energy requirements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In </a:t>
            </a:r>
            <a:r>
              <a:rPr lang="en-US" dirty="0" smtClean="0">
                <a:latin typeface="Bookman Old Style" pitchFamily="18" charset="0"/>
              </a:rPr>
              <a:t>the living organism, energy is </a:t>
            </a:r>
            <a:r>
              <a:rPr lang="en-US" dirty="0" smtClean="0">
                <a:latin typeface="Bookman Old Style" pitchFamily="18" charset="0"/>
              </a:rPr>
              <a:t>liberated </a:t>
            </a:r>
            <a:r>
              <a:rPr lang="en-US" dirty="0" smtClean="0">
                <a:latin typeface="Bookman Old Style" pitchFamily="18" charset="0"/>
              </a:rPr>
              <a:t>along with </a:t>
            </a:r>
            <a:r>
              <a:rPr lang="en-US" dirty="0" smtClean="0">
                <a:latin typeface="Bookman Old Style" pitchFamily="18" charset="0"/>
              </a:rPr>
              <a:t>CO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through the oxidation of </a:t>
            </a:r>
            <a:r>
              <a:rPr lang="en-US" dirty="0" smtClean="0">
                <a:latin typeface="Bookman Old Style" pitchFamily="18" charset="0"/>
              </a:rPr>
              <a:t>molecules. 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i="1" dirty="0" smtClean="0">
                <a:solidFill>
                  <a:srgbClr val="FF0000"/>
                </a:solidFill>
                <a:latin typeface="Bookman Old Style" pitchFamily="18" charset="0"/>
              </a:rPr>
              <a:t>Respiration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denotes the exchange of the respiratory gases </a:t>
            </a:r>
            <a:r>
              <a:rPr lang="en-US" dirty="0" smtClean="0">
                <a:latin typeface="Bookman Old Style" pitchFamily="18" charset="0"/>
              </a:rPr>
              <a:t>between </a:t>
            </a:r>
            <a:r>
              <a:rPr lang="en-US" dirty="0" smtClean="0">
                <a:latin typeface="Bookman Old Style" pitchFamily="18" charset="0"/>
              </a:rPr>
              <a:t>the organism and the medium in which it lives and between the cells of the body and the tissue fluid that bathes them</a:t>
            </a:r>
            <a:r>
              <a:rPr lang="en-US" dirty="0" smtClean="0">
                <a:latin typeface="Bookman Old Style" pitchFamily="18" charset="0"/>
              </a:rPr>
              <a:t>.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ookman Old Style" pitchFamily="18" charset="0"/>
              </a:rPr>
              <a:t>Respiratory system</a:t>
            </a:r>
            <a:r>
              <a:rPr lang="en-US" dirty="0" smtClean="0">
                <a:latin typeface="Bookman Old Style" pitchFamily="18" charset="0"/>
              </a:rPr>
              <a:t/>
            </a:r>
            <a:br>
              <a:rPr lang="en-US" dirty="0" smtClean="0">
                <a:latin typeface="Bookman Old Style" pitchFamily="18" charset="0"/>
              </a:rPr>
            </a:b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638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latin typeface="Bookman Old Style" pitchFamily="18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composed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of 3 major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parts</a:t>
            </a:r>
          </a:p>
          <a:p>
            <a:pPr algn="just">
              <a:buNone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Bookman Old Style" pitchFamily="18" charset="0"/>
              </a:rPr>
              <a:t>the </a:t>
            </a:r>
            <a:r>
              <a:rPr lang="en-US" dirty="0" smtClean="0">
                <a:latin typeface="Bookman Old Style" pitchFamily="18" charset="0"/>
              </a:rPr>
              <a:t>airway the </a:t>
            </a:r>
            <a:r>
              <a:rPr lang="en-US" dirty="0" smtClean="0">
                <a:latin typeface="Bookman Old Style" pitchFamily="18" charset="0"/>
              </a:rPr>
              <a:t>lungs</a:t>
            </a:r>
          </a:p>
          <a:p>
            <a:pPr algn="just">
              <a:buFont typeface="Wingdings" pitchFamily="2" charset="2"/>
              <a:buChar char="q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Bookman Old Style" pitchFamily="18" charset="0"/>
              </a:rPr>
              <a:t>the </a:t>
            </a:r>
            <a:r>
              <a:rPr lang="en-US" dirty="0" smtClean="0">
                <a:latin typeface="Bookman Old Style" pitchFamily="18" charset="0"/>
              </a:rPr>
              <a:t>muscles of </a:t>
            </a:r>
            <a:r>
              <a:rPr lang="en-US" dirty="0" smtClean="0">
                <a:latin typeface="Bookman Old Style" pitchFamily="18" charset="0"/>
              </a:rPr>
              <a:t>respiration - pass </a:t>
            </a:r>
            <a:r>
              <a:rPr lang="en-US" dirty="0" smtClean="0">
                <a:latin typeface="Bookman Old Style" pitchFamily="18" charset="0"/>
              </a:rPr>
              <a:t>oxygen into the body and carbon dioxide out of the </a:t>
            </a:r>
            <a:r>
              <a:rPr lang="en-US" dirty="0" smtClean="0">
                <a:latin typeface="Bookman Old Style" pitchFamily="18" charset="0"/>
              </a:rPr>
              <a:t>body </a:t>
            </a:r>
            <a:r>
              <a:rPr lang="en-US" dirty="0" smtClean="0">
                <a:latin typeface="Bookman Old Style" pitchFamily="18" charset="0"/>
              </a:rPr>
              <a:t>includes the diaphragm and </a:t>
            </a:r>
            <a:r>
              <a:rPr lang="en-US" dirty="0" err="1" smtClean="0">
                <a:latin typeface="Bookman Old Style" pitchFamily="18" charset="0"/>
              </a:rPr>
              <a:t>intercostal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muscles.</a:t>
            </a:r>
          </a:p>
          <a:p>
            <a:pPr algn="just">
              <a:buFont typeface="Wingdings" pitchFamily="2" charset="2"/>
              <a:buChar char="q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Bookman Old Style" pitchFamily="18" charset="0"/>
              </a:rPr>
              <a:t>Alveolis</a:t>
            </a:r>
            <a:r>
              <a:rPr lang="en-US" dirty="0" smtClean="0">
                <a:latin typeface="Bookman Old Style" pitchFamily="18" charset="0"/>
              </a:rPr>
              <a:t>- functional unit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Anatomy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839200" cy="62484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Nose </a:t>
            </a:r>
            <a:r>
              <a:rPr lang="en-US" dirty="0" smtClean="0">
                <a:latin typeface="Bookman Old Style" pitchFamily="18" charset="0"/>
              </a:rPr>
              <a:t>and Nasal Cavity </a:t>
            </a:r>
            <a:r>
              <a:rPr lang="en-US" dirty="0" smtClean="0">
                <a:latin typeface="Bookman Old Style" pitchFamily="18" charset="0"/>
              </a:rPr>
              <a:t>- external </a:t>
            </a:r>
            <a:r>
              <a:rPr lang="en-US" dirty="0" smtClean="0">
                <a:latin typeface="Bookman Old Style" pitchFamily="18" charset="0"/>
              </a:rPr>
              <a:t>opening for the respiratory </a:t>
            </a:r>
            <a:r>
              <a:rPr lang="en-US" dirty="0" smtClean="0">
                <a:latin typeface="Bookman Old Style" pitchFamily="18" charset="0"/>
              </a:rPr>
              <a:t>system, keeps </a:t>
            </a:r>
            <a:r>
              <a:rPr lang="en-US" dirty="0" smtClean="0">
                <a:latin typeface="Bookman Old Style" pitchFamily="18" charset="0"/>
              </a:rPr>
              <a:t>warm, </a:t>
            </a:r>
            <a:r>
              <a:rPr lang="en-US" dirty="0" smtClean="0">
                <a:latin typeface="Bookman Old Style" pitchFamily="18" charset="0"/>
              </a:rPr>
              <a:t>moisturize </a:t>
            </a:r>
            <a:r>
              <a:rPr lang="en-US" dirty="0" smtClean="0">
                <a:latin typeface="Bookman Old Style" pitchFamily="18" charset="0"/>
              </a:rPr>
              <a:t>and filter air entering the body </a:t>
            </a:r>
            <a:r>
              <a:rPr lang="en-US" dirty="0" smtClean="0">
                <a:latin typeface="Bookman Old Style" pitchFamily="18" charset="0"/>
              </a:rPr>
              <a:t>before </a:t>
            </a:r>
            <a:r>
              <a:rPr lang="en-US" dirty="0" smtClean="0">
                <a:latin typeface="Bookman Old Style" pitchFamily="18" charset="0"/>
              </a:rPr>
              <a:t>reaches the </a:t>
            </a:r>
            <a:r>
              <a:rPr lang="en-US" dirty="0" smtClean="0">
                <a:latin typeface="Bookman Old Style" pitchFamily="18" charset="0"/>
              </a:rPr>
              <a:t>lungs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Bookman Old Style" pitchFamily="18" charset="0"/>
              </a:rPr>
              <a:t>Nasopharynx</a:t>
            </a:r>
            <a:r>
              <a:rPr lang="en-US" dirty="0" smtClean="0">
                <a:latin typeface="Bookman Old Style" pitchFamily="18" charset="0"/>
              </a:rPr>
              <a:t> - </a:t>
            </a:r>
            <a:r>
              <a:rPr lang="en-US" dirty="0" smtClean="0">
                <a:latin typeface="Bookman Old Style" pitchFamily="18" charset="0"/>
              </a:rPr>
              <a:t>superior </a:t>
            </a:r>
            <a:r>
              <a:rPr lang="en-US" dirty="0" smtClean="0">
                <a:latin typeface="Bookman Old Style" pitchFamily="18" charset="0"/>
              </a:rPr>
              <a:t>region of the pharynx found posterior to nasal cavity. </a:t>
            </a:r>
            <a:r>
              <a:rPr lang="en-US" dirty="0" smtClean="0">
                <a:latin typeface="Bookman Old Style" pitchFamily="18" charset="0"/>
              </a:rPr>
              <a:t>Inhaled </a:t>
            </a:r>
            <a:r>
              <a:rPr lang="en-US" dirty="0" smtClean="0">
                <a:latin typeface="Bookman Old Style" pitchFamily="18" charset="0"/>
              </a:rPr>
              <a:t>air from the nasal cavity passes into the </a:t>
            </a:r>
            <a:r>
              <a:rPr lang="en-US" dirty="0" err="1" smtClean="0">
                <a:latin typeface="Bookman Old Style" pitchFamily="18" charset="0"/>
              </a:rPr>
              <a:t>nasopharynx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Larynx or voice box: short </a:t>
            </a:r>
            <a:r>
              <a:rPr lang="en-US" dirty="0" smtClean="0">
                <a:latin typeface="Bookman Old Style" pitchFamily="18" charset="0"/>
              </a:rPr>
              <a:t>section of airway that connects </a:t>
            </a:r>
            <a:r>
              <a:rPr lang="en-US" dirty="0" err="1" smtClean="0">
                <a:latin typeface="Bookman Old Style" pitchFamily="18" charset="0"/>
              </a:rPr>
              <a:t>laryngopharynx</a:t>
            </a:r>
            <a:r>
              <a:rPr lang="en-US" dirty="0" smtClean="0">
                <a:latin typeface="Bookman Old Style" pitchFamily="18" charset="0"/>
              </a:rPr>
              <a:t> &amp; trachea.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4770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Trachea or windpipe: connects </a:t>
            </a:r>
            <a:r>
              <a:rPr lang="en-US" dirty="0" smtClean="0">
                <a:latin typeface="Bookman Old Style" pitchFamily="18" charset="0"/>
              </a:rPr>
              <a:t>larynx to bronchi &amp; allows air to pass through </a:t>
            </a:r>
            <a:r>
              <a:rPr lang="en-US" dirty="0" smtClean="0">
                <a:latin typeface="Bookman Old Style" pitchFamily="18" charset="0"/>
              </a:rPr>
              <a:t>thorax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provides </a:t>
            </a:r>
            <a:r>
              <a:rPr lang="en-US" dirty="0" smtClean="0">
                <a:latin typeface="Bookman Old Style" pitchFamily="18" charset="0"/>
              </a:rPr>
              <a:t>a clear airway for air to enter &amp; exit the lungs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Bronchioles</a:t>
            </a:r>
            <a:r>
              <a:rPr lang="en-US" dirty="0" smtClean="0">
                <a:latin typeface="Bookman Old Style" pitchFamily="18" charset="0"/>
              </a:rPr>
              <a:t>: </a:t>
            </a:r>
            <a:r>
              <a:rPr lang="en-US" dirty="0" smtClean="0">
                <a:latin typeface="Bookman Old Style" pitchFamily="18" charset="0"/>
              </a:rPr>
              <a:t>posterior </a:t>
            </a:r>
            <a:r>
              <a:rPr lang="en-US" dirty="0" smtClean="0">
                <a:latin typeface="Bookman Old Style" pitchFamily="18" charset="0"/>
              </a:rPr>
              <a:t>end of </a:t>
            </a:r>
            <a:r>
              <a:rPr lang="en-US" dirty="0" smtClean="0">
                <a:latin typeface="Bookman Old Style" pitchFamily="18" charset="0"/>
              </a:rPr>
              <a:t>trachea</a:t>
            </a:r>
            <a:r>
              <a:rPr lang="en-US" dirty="0" smtClean="0">
                <a:latin typeface="Bookman Old Style" pitchFamily="18" charset="0"/>
              </a:rPr>
              <a:t>, the airway splits into left and right branches </a:t>
            </a:r>
            <a:r>
              <a:rPr lang="en-US" dirty="0" smtClean="0">
                <a:latin typeface="Bookman Old Style" pitchFamily="18" charset="0"/>
              </a:rPr>
              <a:t>to bronchi which </a:t>
            </a:r>
            <a:r>
              <a:rPr lang="en-US" dirty="0" smtClean="0">
                <a:latin typeface="Bookman Old Style" pitchFamily="18" charset="0"/>
              </a:rPr>
              <a:t>carry air into the lobes of the </a:t>
            </a:r>
            <a:r>
              <a:rPr lang="en-US" dirty="0" smtClean="0">
                <a:latin typeface="Bookman Old Style" pitchFamily="18" charset="0"/>
              </a:rPr>
              <a:t>lung and further splits </a:t>
            </a:r>
            <a:r>
              <a:rPr lang="en-US" dirty="0" smtClean="0">
                <a:latin typeface="Bookman Old Style" pitchFamily="18" charset="0"/>
              </a:rPr>
              <a:t>into many smaller </a:t>
            </a:r>
            <a:r>
              <a:rPr lang="en-US" dirty="0" smtClean="0">
                <a:latin typeface="Bookman Old Style" pitchFamily="18" charset="0"/>
              </a:rPr>
              <a:t>branches, bronchioles</a:t>
            </a:r>
            <a:r>
              <a:rPr lang="en-US" dirty="0" smtClean="0">
                <a:latin typeface="Bookman Old Style" pitchFamily="18" charset="0"/>
              </a:rPr>
              <a:t>.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5626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Lungs</a:t>
            </a:r>
            <a:r>
              <a:rPr lang="en-US" dirty="0" smtClean="0">
                <a:latin typeface="Bookman Old Style" pitchFamily="18" charset="0"/>
              </a:rPr>
              <a:t>: </a:t>
            </a:r>
            <a:r>
              <a:rPr lang="en-US" dirty="0" smtClean="0">
                <a:latin typeface="Bookman Old Style" pitchFamily="18" charset="0"/>
              </a:rPr>
              <a:t>a </a:t>
            </a:r>
            <a:r>
              <a:rPr lang="en-US" dirty="0" smtClean="0">
                <a:latin typeface="Bookman Old Style" pitchFamily="18" charset="0"/>
              </a:rPr>
              <a:t>pair of large, spongy </a:t>
            </a:r>
            <a:r>
              <a:rPr lang="en-US" dirty="0" smtClean="0">
                <a:latin typeface="Bookman Old Style" pitchFamily="18" charset="0"/>
              </a:rPr>
              <a:t>organ surrounded </a:t>
            </a:r>
            <a:r>
              <a:rPr lang="en-US" dirty="0" smtClean="0">
                <a:latin typeface="Bookman Old Style" pitchFamily="18" charset="0"/>
              </a:rPr>
              <a:t>by a pleural membrane </a:t>
            </a:r>
            <a:r>
              <a:rPr lang="en-US" dirty="0" smtClean="0">
                <a:latin typeface="Bookman Old Style" pitchFamily="18" charset="0"/>
              </a:rPr>
              <a:t>and tissues </a:t>
            </a:r>
            <a:r>
              <a:rPr lang="en-US" dirty="0" smtClean="0">
                <a:latin typeface="Bookman Old Style" pitchFamily="18" charset="0"/>
              </a:rPr>
              <a:t>containing many </a:t>
            </a:r>
            <a:r>
              <a:rPr lang="en-US" dirty="0" smtClean="0">
                <a:latin typeface="Bookman Old Style" pitchFamily="18" charset="0"/>
              </a:rPr>
              <a:t>capillaries. 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around </a:t>
            </a:r>
            <a:r>
              <a:rPr lang="en-US" dirty="0" smtClean="0">
                <a:latin typeface="Bookman Old Style" pitchFamily="18" charset="0"/>
              </a:rPr>
              <a:t>30 million tiny sacs known as alveoli </a:t>
            </a:r>
            <a:r>
              <a:rPr lang="en-US" dirty="0" smtClean="0">
                <a:latin typeface="Bookman Old Style" pitchFamily="18" charset="0"/>
              </a:rPr>
              <a:t>lined </a:t>
            </a:r>
            <a:r>
              <a:rPr lang="en-US" dirty="0" smtClean="0">
                <a:latin typeface="Bookman Old Style" pitchFamily="18" charset="0"/>
              </a:rPr>
              <a:t>with thin simple </a:t>
            </a:r>
            <a:r>
              <a:rPr lang="en-US" dirty="0" err="1" smtClean="0">
                <a:latin typeface="Bookman Old Style" pitchFamily="18" charset="0"/>
              </a:rPr>
              <a:t>squamous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epithelium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alveoli allow to </a:t>
            </a:r>
            <a:r>
              <a:rPr lang="en-US" dirty="0" smtClean="0">
                <a:latin typeface="Bookman Old Style" pitchFamily="18" charset="0"/>
              </a:rPr>
              <a:t>exchange its gases with the blood passing through the capillaries. </a:t>
            </a:r>
          </a:p>
          <a:p>
            <a:pPr algn="just">
              <a:buFont typeface="Courier New" pitchFamily="49" charset="0"/>
              <a:buChar char="o"/>
            </a:pP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ronchial tree 2 Digital Art by Erzebet 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81"/>
            <a:ext cx="4038600" cy="5449917"/>
          </a:xfrm>
          <a:prstGeom prst="rect">
            <a:avLst/>
          </a:prstGeom>
          <a:noFill/>
        </p:spPr>
      </p:pic>
      <p:pic>
        <p:nvPicPr>
          <p:cNvPr id="1028" name="Picture 4" descr="Fish physiology - Wikip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758694"/>
            <a:ext cx="5105400" cy="4118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715000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exchanges </a:t>
            </a:r>
            <a:r>
              <a:rPr lang="en-US" dirty="0" smtClean="0">
                <a:latin typeface="Bookman Old Style" pitchFamily="18" charset="0"/>
              </a:rPr>
              <a:t>of 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and </a:t>
            </a:r>
            <a:r>
              <a:rPr lang="en-US" dirty="0" smtClean="0">
                <a:latin typeface="Bookman Old Style" pitchFamily="18" charset="0"/>
              </a:rPr>
              <a:t>CO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occur until the equilibrium of each gas is </a:t>
            </a:r>
            <a:r>
              <a:rPr lang="en-US" dirty="0" smtClean="0">
                <a:latin typeface="Bookman Old Style" pitchFamily="18" charset="0"/>
              </a:rPr>
              <a:t>established.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PO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is 100 mmHg &amp; </a:t>
            </a:r>
            <a:r>
              <a:rPr lang="en-US" dirty="0" smtClean="0">
                <a:latin typeface="Bookman Old Style" pitchFamily="18" charset="0"/>
              </a:rPr>
              <a:t>PCO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is 40 mmHg in the blood which leaves the </a:t>
            </a:r>
            <a:r>
              <a:rPr lang="en-US" dirty="0" smtClean="0">
                <a:latin typeface="Bookman Old Style" pitchFamily="18" charset="0"/>
              </a:rPr>
              <a:t>lungs and 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binds </a:t>
            </a:r>
            <a:r>
              <a:rPr lang="en-US" dirty="0" smtClean="0">
                <a:latin typeface="Bookman Old Style" pitchFamily="18" charset="0"/>
              </a:rPr>
              <a:t>to </a:t>
            </a:r>
            <a:r>
              <a:rPr lang="en-US" dirty="0" err="1" smtClean="0">
                <a:latin typeface="Bookman Old Style" pitchFamily="18" charset="0"/>
              </a:rPr>
              <a:t>Hb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Bookman Old Style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smtClean="0">
                <a:latin typeface="Bookman Old Style" pitchFamily="18" charset="0"/>
              </a:rPr>
              <a:t>CO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from </a:t>
            </a:r>
            <a:r>
              <a:rPr lang="en-US" dirty="0" smtClean="0">
                <a:latin typeface="Bookman Old Style" pitchFamily="18" charset="0"/>
              </a:rPr>
              <a:t>deoxygenated </a:t>
            </a:r>
            <a:r>
              <a:rPr lang="en-US" dirty="0" smtClean="0">
                <a:latin typeface="Bookman Old Style" pitchFamily="18" charset="0"/>
              </a:rPr>
              <a:t>blood diffuses across respiratory membrane into alveoli </a:t>
            </a:r>
            <a:r>
              <a:rPr lang="en-US" dirty="0" smtClean="0">
                <a:latin typeface="Bookman Old Style" pitchFamily="18" charset="0"/>
              </a:rPr>
              <a:t>and </a:t>
            </a:r>
            <a:r>
              <a:rPr lang="en-US" dirty="0" smtClean="0">
                <a:latin typeface="Bookman Old Style" pitchFamily="18" charset="0"/>
              </a:rPr>
              <a:t>low </a:t>
            </a:r>
            <a:r>
              <a:rPr lang="en-US" dirty="0" smtClean="0">
                <a:latin typeface="Bookman Old Style" pitchFamily="18" charset="0"/>
              </a:rPr>
              <a:t>CO</a:t>
            </a:r>
            <a:r>
              <a:rPr lang="en-US" baseline="-25000" dirty="0" smtClean="0">
                <a:latin typeface="Bookman Old Style" pitchFamily="18" charset="0"/>
              </a:rPr>
              <a:t>2</a:t>
            </a:r>
            <a:r>
              <a:rPr lang="en-US" dirty="0" smtClean="0">
                <a:latin typeface="Bookman Old Style" pitchFamily="18" charset="0"/>
              </a:rPr>
              <a:t> conc. </a:t>
            </a:r>
            <a:r>
              <a:rPr lang="en-US" dirty="0" smtClean="0">
                <a:latin typeface="Bookman Old Style" pitchFamily="18" charset="0"/>
              </a:rPr>
              <a:t>is subsequently </a:t>
            </a:r>
            <a:r>
              <a:rPr lang="en-US" dirty="0" smtClean="0">
                <a:latin typeface="Bookman Old Style" pitchFamily="18" charset="0"/>
              </a:rPr>
              <a:t>expired. 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ookman Old Style" pitchFamily="18" charset="0"/>
              </a:rPr>
              <a:t>Physiology of Respiration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Breath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25670" cy="4419600"/>
          </a:xfrm>
          <a:prstGeom prst="rect">
            <a:avLst/>
          </a:prstGeom>
          <a:noFill/>
        </p:spPr>
      </p:pic>
      <p:pic>
        <p:nvPicPr>
          <p:cNvPr id="38916" name="Picture 4" descr="6.4 – Gas Exchange • A* Biolog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1" y="3264645"/>
            <a:ext cx="4953000" cy="359335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29200" y="104769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ookman Old Style" pitchFamily="18" charset="0"/>
              </a:rPr>
              <a:t>Gaseous exchange in lungs</a:t>
            </a:r>
            <a:endParaRPr lang="en-US" sz="20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1082</TotalTime>
  <Words>654</Words>
  <Application>Microsoft Office PowerPoint</Application>
  <PresentationFormat>On-screen Show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Respiratory Dynamics</vt:lpstr>
      <vt:lpstr>Respiratory system </vt:lpstr>
      <vt:lpstr>Anatomy</vt:lpstr>
      <vt:lpstr>Slide 4</vt:lpstr>
      <vt:lpstr>Slide 5</vt:lpstr>
      <vt:lpstr>Slide 6</vt:lpstr>
      <vt:lpstr>Slide 7</vt:lpstr>
      <vt:lpstr>Physiology of Respiration</vt:lpstr>
      <vt:lpstr>Slide 9</vt:lpstr>
      <vt:lpstr>Mechanism</vt:lpstr>
      <vt:lpstr>Slide 11</vt:lpstr>
      <vt:lpstr>Internal Respiration</vt:lpstr>
      <vt:lpstr>Slide 13</vt:lpstr>
      <vt:lpstr>Slide 14</vt:lpstr>
      <vt:lpstr>CO2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Respiratory Dynamics</dc:title>
  <dc:creator>Aranay</dc:creator>
  <cp:lastModifiedBy>Hp</cp:lastModifiedBy>
  <cp:revision>27</cp:revision>
  <dcterms:created xsi:type="dcterms:W3CDTF">2006-08-16T00:00:00Z</dcterms:created>
  <dcterms:modified xsi:type="dcterms:W3CDTF">2020-06-09T08:17:09Z</dcterms:modified>
</cp:coreProperties>
</file>