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9" r:id="rId3"/>
    <p:sldId id="257" r:id="rId4"/>
    <p:sldId id="258" r:id="rId5"/>
    <p:sldId id="285" r:id="rId6"/>
    <p:sldId id="286" r:id="rId7"/>
    <p:sldId id="287" r:id="rId8"/>
    <p:sldId id="290" r:id="rId9"/>
    <p:sldId id="288" r:id="rId10"/>
    <p:sldId id="259" r:id="rId11"/>
    <p:sldId id="260" r:id="rId12"/>
    <p:sldId id="261" r:id="rId13"/>
    <p:sldId id="292" r:id="rId14"/>
    <p:sldId id="262" r:id="rId15"/>
    <p:sldId id="263" r:id="rId16"/>
    <p:sldId id="264" r:id="rId17"/>
    <p:sldId id="265" r:id="rId18"/>
    <p:sldId id="266" r:id="rId19"/>
    <p:sldId id="293" r:id="rId20"/>
    <p:sldId id="267" r:id="rId21"/>
    <p:sldId id="268" r:id="rId22"/>
    <p:sldId id="269" r:id="rId23"/>
    <p:sldId id="270" r:id="rId24"/>
    <p:sldId id="294" r:id="rId25"/>
    <p:sldId id="295" r:id="rId26"/>
    <p:sldId id="29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73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13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52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3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6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62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6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75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8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8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17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8609-94C1-4776-974F-95AB0A70D786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6BA6-A6D2-4899-996E-171A52E60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3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711"/>
            <a:ext cx="9144000" cy="1174169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Retort Pouch Processing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758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By </a:t>
            </a:r>
          </a:p>
          <a:p>
            <a:r>
              <a:rPr lang="en-IN" dirty="0" smtClean="0"/>
              <a:t>Dr. Abhishek Thakur</a:t>
            </a:r>
          </a:p>
          <a:p>
            <a:r>
              <a:rPr lang="en-IN" dirty="0" smtClean="0"/>
              <a:t>(Assistant Professor)</a:t>
            </a:r>
          </a:p>
          <a:p>
            <a:r>
              <a:rPr lang="en-IN" dirty="0" smtClean="0"/>
              <a:t>College of Fisheries, Kishanganj</a:t>
            </a:r>
          </a:p>
          <a:p>
            <a:r>
              <a:rPr lang="en-IN" dirty="0" smtClean="0"/>
              <a:t>BASU, Patna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6" y="442646"/>
            <a:ext cx="1436443" cy="10192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24" y="442646"/>
            <a:ext cx="1377029" cy="1196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2333" y="2713801"/>
            <a:ext cx="546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Subject: Fish Canning Technology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Date of Lecture: 08.06.2020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Allpax 304L stainless steel pouch ra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25" y="4159826"/>
            <a:ext cx="3175949" cy="25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lpax Model 1600 water immersion ret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6" y="4159825"/>
            <a:ext cx="2124547" cy="26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Filling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Process of filling can be done either of the using </a:t>
            </a:r>
          </a:p>
          <a:p>
            <a:pPr algn="just"/>
            <a:r>
              <a:rPr lang="en-IN" dirty="0" smtClean="0"/>
              <a:t>Hand Filling</a:t>
            </a:r>
          </a:p>
          <a:p>
            <a:pPr algn="just"/>
            <a:r>
              <a:rPr lang="en-IN" dirty="0" smtClean="0"/>
              <a:t>Machine Filling.</a:t>
            </a:r>
          </a:p>
          <a:p>
            <a:pPr algn="just"/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177" y="3424472"/>
            <a:ext cx="5951146" cy="3347520"/>
          </a:xfrm>
          <a:prstGeom prst="rect">
            <a:avLst/>
          </a:prstGeom>
        </p:spPr>
      </p:pic>
      <p:pic>
        <p:nvPicPr>
          <p:cNvPr id="1028" name="Picture 4" descr="Food Packaging Machinery -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4" y="4536949"/>
            <a:ext cx="5200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>
                <a:solidFill>
                  <a:srgbClr val="FF0000"/>
                </a:solidFill>
              </a:rPr>
              <a:t>Deaeration</a:t>
            </a:r>
            <a:r>
              <a:rPr lang="en-IN" dirty="0" smtClean="0">
                <a:solidFill>
                  <a:srgbClr val="FF0000"/>
                </a:solidFill>
              </a:rPr>
              <a:t>/Exhausting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It can be done by using </a:t>
            </a:r>
            <a:r>
              <a:rPr lang="en-IN" dirty="0" smtClean="0">
                <a:solidFill>
                  <a:srgbClr val="FF0000"/>
                </a:solidFill>
              </a:rPr>
              <a:t>Vacuum Sealing machine </a:t>
            </a:r>
            <a:r>
              <a:rPr lang="en-IN" dirty="0" smtClean="0"/>
              <a:t>or by injecting steam &amp; seal quickly or to make the pack hot or to spout out head space air by pushing both sides of the pouch to make food level high.</a:t>
            </a:r>
            <a:endParaRPr lang="en-IN" dirty="0"/>
          </a:p>
        </p:txBody>
      </p:sp>
      <p:pic>
        <p:nvPicPr>
          <p:cNvPr id="2050" name="Picture 2" descr="Temperature Stabilizing Food (Retort Food): Space Foo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60" y="3530083"/>
            <a:ext cx="4407372" cy="289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Sealing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Hot Bar Sealing</a:t>
            </a:r>
          </a:p>
          <a:p>
            <a:r>
              <a:rPr lang="en-IN" dirty="0" smtClean="0"/>
              <a:t>Impulse Sealing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72" y="2460199"/>
            <a:ext cx="4009271" cy="3851701"/>
          </a:xfrm>
          <a:prstGeom prst="rect">
            <a:avLst/>
          </a:prstGeom>
        </p:spPr>
      </p:pic>
      <p:pic>
        <p:nvPicPr>
          <p:cNvPr id="6" name="Picture 8" descr="Heat sealing process with a heat bar.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86416"/>
            <a:ext cx="54864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Sealing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Impulse Sealing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72" y="2460199"/>
            <a:ext cx="4009271" cy="3851701"/>
          </a:xfrm>
          <a:prstGeom prst="rect">
            <a:avLst/>
          </a:prstGeom>
        </p:spPr>
      </p:pic>
      <p:pic>
        <p:nvPicPr>
          <p:cNvPr id="7" name="Picture 6" descr="Influence of processing conditions on heat sealing behavior an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44" y="3375635"/>
            <a:ext cx="5114785" cy="29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Seal Cooling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It can be done by pressing the sealed part of the pouch in a water cooled press.</a:t>
            </a:r>
            <a:endParaRPr lang="en-IN" dirty="0"/>
          </a:p>
        </p:txBody>
      </p:sp>
      <p:pic>
        <p:nvPicPr>
          <p:cNvPr id="1026" name="Picture 2" descr="https://www.ifsh.iit.edu/sites/ifsh/files/departments/ifsh/images/iir-package-integrity/flexible-pouch/flexible-pouch-Contaminated-Seal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17" y="3843337"/>
            <a:ext cx="42100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fsh.iit.edu/sites/ifsh/files/departments/ifsh/images/iir-package-integrity/flexible-pouch/flexible-pouch-Crooked%20s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7596"/>
            <a:ext cx="40290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>
                <a:solidFill>
                  <a:srgbClr val="FF0000"/>
                </a:solidFill>
              </a:rPr>
              <a:t>Traying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Filled &amp; Sealed packs should be laid flat on the retort tray.</a:t>
            </a:r>
            <a:endParaRPr lang="en-IN" dirty="0"/>
          </a:p>
        </p:txBody>
      </p:sp>
      <p:pic>
        <p:nvPicPr>
          <p:cNvPr id="2050" name="Picture 2" descr="Allpax 304L stainless steel pouch 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72" y="3296199"/>
            <a:ext cx="3963688" cy="32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Retorting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Heat sterilization of the filled &amp; sealed pouch is done in the retorts </a:t>
            </a:r>
            <a:r>
              <a:rPr lang="en-IN" dirty="0" smtClean="0">
                <a:solidFill>
                  <a:srgbClr val="FF0000"/>
                </a:solidFill>
              </a:rPr>
              <a:t>using steam air mixture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A slight difference in internal pressure (even 0.1kg/cm</a:t>
            </a:r>
            <a:r>
              <a:rPr lang="en-IN" baseline="30000" dirty="0" smtClean="0"/>
              <a:t>2</a:t>
            </a:r>
            <a:r>
              <a:rPr lang="en-IN" dirty="0" smtClean="0"/>
              <a:t>) can result in </a:t>
            </a:r>
            <a:r>
              <a:rPr lang="en-IN" dirty="0" err="1" smtClean="0"/>
              <a:t>brusting</a:t>
            </a:r>
            <a:r>
              <a:rPr lang="en-IN" dirty="0" smtClean="0"/>
              <a:t> of pouches.</a:t>
            </a:r>
          </a:p>
          <a:p>
            <a:pPr algn="just"/>
            <a:r>
              <a:rPr lang="en-IN" dirty="0" smtClean="0"/>
              <a:t>Proper pressure &amp; temperature during retorting required to be maintain.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27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Retorting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Still Retorts</a:t>
            </a:r>
          </a:p>
          <a:p>
            <a:r>
              <a:rPr lang="en-IN" dirty="0" smtClean="0"/>
              <a:t>Agitating type Retorts</a:t>
            </a:r>
          </a:p>
          <a:p>
            <a:r>
              <a:rPr lang="en-IN" dirty="0" smtClean="0"/>
              <a:t>Continuous Retorts</a:t>
            </a:r>
          </a:p>
          <a:p>
            <a:r>
              <a:rPr lang="en-IN" dirty="0" smtClean="0"/>
              <a:t>Hydrostatic Retorts</a:t>
            </a:r>
          </a:p>
          <a:p>
            <a:r>
              <a:rPr lang="en-IN" dirty="0"/>
              <a:t>Overpressure Retorts etc.</a:t>
            </a:r>
          </a:p>
        </p:txBody>
      </p:sp>
      <p:pic>
        <p:nvPicPr>
          <p:cNvPr id="3074" name="Picture 2" descr="Allpax Model 1600 water immersion ret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31" y="3052557"/>
            <a:ext cx="2857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Retorting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Overpressure Retorts:</a:t>
            </a:r>
          </a:p>
          <a:p>
            <a:pPr lvl="1"/>
            <a:r>
              <a:rPr lang="en-IN" dirty="0" smtClean="0"/>
              <a:t>Used for flexible pouches.</a:t>
            </a:r>
          </a:p>
          <a:p>
            <a:pPr lvl="1" algn="just"/>
            <a:r>
              <a:rPr lang="en-IN" dirty="0" smtClean="0"/>
              <a:t>Here Pouches are held in water heated with steam &amp; provide with an overpressure of air to prevent extensive distension of the pouches.</a:t>
            </a:r>
          </a:p>
          <a:p>
            <a:pPr algn="just"/>
            <a:r>
              <a:rPr lang="en-IN" dirty="0" smtClean="0"/>
              <a:t>Air Steam Retort:</a:t>
            </a:r>
          </a:p>
          <a:p>
            <a:pPr lvl="1" algn="just"/>
            <a:r>
              <a:rPr lang="en-IN" dirty="0" smtClean="0"/>
              <a:t>Air twice denser than steam (Stratified below steam)</a:t>
            </a:r>
          </a:p>
          <a:p>
            <a:pPr algn="just"/>
            <a:endParaRPr lang="en-IN" dirty="0"/>
          </a:p>
        </p:txBody>
      </p:sp>
      <p:pic>
        <p:nvPicPr>
          <p:cNvPr id="4098" name="Picture 2" descr="Allpax Model 1600 water immersion ret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10" y="3458423"/>
            <a:ext cx="2481782" cy="3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De-</a:t>
            </a:r>
            <a:r>
              <a:rPr lang="en-IN" dirty="0" err="1" smtClean="0">
                <a:solidFill>
                  <a:srgbClr val="FF0000"/>
                </a:solidFill>
              </a:rPr>
              <a:t>traying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124" name="Picture 4" descr="Retort pou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11933" r="18966" b="24816"/>
          <a:stretch/>
        </p:blipFill>
        <p:spPr bwMode="auto">
          <a:xfrm>
            <a:off x="3603279" y="2344848"/>
            <a:ext cx="5265363" cy="33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Retort Pouch Processing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i="1" dirty="0" smtClean="0"/>
              <a:t>A retort pouch “a flexible package in which prepared food is hermetically sealed for long-term unrefrigerated storage.”</a:t>
            </a:r>
          </a:p>
          <a:p>
            <a:pPr marL="0" indent="0">
              <a:buNone/>
            </a:pPr>
            <a:r>
              <a:rPr lang="en-IN" dirty="0" smtClean="0"/>
              <a:t>								        </a:t>
            </a:r>
            <a:r>
              <a:rPr lang="en-IN" dirty="0" smtClean="0">
                <a:solidFill>
                  <a:srgbClr val="FF0000"/>
                </a:solidFill>
              </a:rPr>
              <a:t>(1977,Webster)</a:t>
            </a:r>
          </a:p>
        </p:txBody>
      </p:sp>
      <p:pic>
        <p:nvPicPr>
          <p:cNvPr id="6146" name="Picture 2" descr="https://encrypted-tbn0.gstatic.com/images?q=tbn:ANd9GcRiaA04ibIifkdh8vR2vrci-O5Kbdc-0F7akWIFPuwfhtsdhSo0Dg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33" y="4430585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Rinsing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Rinsing is done by using chlorinated water having chlorine @10ppm level.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22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Drying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Pouches coming out from rinsing equipment will be wet.</a:t>
            </a:r>
          </a:p>
          <a:p>
            <a:r>
              <a:rPr lang="en-IN" dirty="0" smtClean="0"/>
              <a:t>Needs to be dried before </a:t>
            </a:r>
            <a:r>
              <a:rPr lang="en-IN" dirty="0" err="1" smtClean="0"/>
              <a:t>cartoning</a:t>
            </a:r>
            <a:r>
              <a:rPr lang="en-IN" dirty="0" smtClean="0"/>
              <a:t>.</a:t>
            </a:r>
          </a:p>
          <a:p>
            <a:r>
              <a:rPr lang="en-IN" dirty="0" smtClean="0"/>
              <a:t>Certain types of air knives are used to remove bulk of the water.</a:t>
            </a:r>
            <a:endParaRPr lang="en-IN" dirty="0"/>
          </a:p>
        </p:txBody>
      </p:sp>
      <p:pic>
        <p:nvPicPr>
          <p:cNvPr id="7170" name="Picture 2" descr="https://5.imimg.com/data5/QI/OB/BK/SELLER-280667/retort-pouch-drying-machine-5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65" y="3539544"/>
            <a:ext cx="4762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Outer Packaging/Over Warping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The purpose of using an outer packaging/cartons is </a:t>
            </a:r>
            <a:r>
              <a:rPr lang="en-IN" dirty="0" smtClean="0">
                <a:solidFill>
                  <a:srgbClr val="FF0000"/>
                </a:solidFill>
              </a:rPr>
              <a:t>to prevent damages to the pouch </a:t>
            </a:r>
            <a:r>
              <a:rPr lang="en-IN" dirty="0" smtClean="0"/>
              <a:t>while handling during storage, transportation, distribution and retail sail in shop.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68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Bulk Packaging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Pouches are usually packed in horizontal position.</a:t>
            </a:r>
          </a:p>
          <a:p>
            <a:r>
              <a:rPr lang="en-IN" dirty="0" smtClean="0"/>
              <a:t>Packed in master carton for transport and sale.</a:t>
            </a:r>
            <a:endParaRPr lang="en-IN" dirty="0"/>
          </a:p>
        </p:txBody>
      </p:sp>
      <p:pic>
        <p:nvPicPr>
          <p:cNvPr id="8196" name="Picture 4" descr="Master Carton Packaging Box, Cardboard Storage Boxes, Carton Boar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307789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59" y="1825625"/>
            <a:ext cx="34172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Advantages of pouches compared to Metal cans </a:t>
            </a:r>
            <a:endParaRPr lang="en-IN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412"/>
            <a:ext cx="10515600" cy="5030551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Can be produced any shape and </a:t>
            </a:r>
            <a:r>
              <a:rPr lang="en-IN" dirty="0" smtClean="0"/>
              <a:t>size.</a:t>
            </a:r>
            <a:endParaRPr lang="en-IN" dirty="0" smtClean="0"/>
          </a:p>
          <a:p>
            <a:r>
              <a:rPr lang="en-IN" dirty="0" smtClean="0"/>
              <a:t>High surface to volume ratio and thin cross </a:t>
            </a:r>
            <a:r>
              <a:rPr lang="en-IN" dirty="0" smtClean="0"/>
              <a:t>section.</a:t>
            </a:r>
            <a:endParaRPr lang="en-IN" dirty="0" smtClean="0"/>
          </a:p>
          <a:p>
            <a:r>
              <a:rPr lang="en-IN" dirty="0" smtClean="0"/>
              <a:t>Rapid heat penetration compared to convectional metal </a:t>
            </a:r>
            <a:r>
              <a:rPr lang="en-IN" dirty="0" smtClean="0"/>
              <a:t>cans.</a:t>
            </a:r>
            <a:endParaRPr lang="en-IN" dirty="0" smtClean="0"/>
          </a:p>
          <a:p>
            <a:r>
              <a:rPr lang="en-IN" dirty="0" smtClean="0"/>
              <a:t>Heating is </a:t>
            </a:r>
            <a:r>
              <a:rPr lang="en-IN" dirty="0" smtClean="0"/>
              <a:t>uniform.</a:t>
            </a:r>
            <a:endParaRPr lang="en-IN" dirty="0" smtClean="0"/>
          </a:p>
          <a:p>
            <a:r>
              <a:rPr lang="en-IN" dirty="0" smtClean="0"/>
              <a:t>30-40% reduction in processing </a:t>
            </a:r>
            <a:r>
              <a:rPr lang="en-IN" dirty="0" smtClean="0"/>
              <a:t>time.</a:t>
            </a:r>
            <a:endParaRPr lang="en-IN" dirty="0" smtClean="0"/>
          </a:p>
          <a:p>
            <a:r>
              <a:rPr lang="en-IN" dirty="0" smtClean="0"/>
              <a:t>Less damage to texture of </a:t>
            </a:r>
            <a:r>
              <a:rPr lang="en-IN" dirty="0" smtClean="0"/>
              <a:t>meats.</a:t>
            </a:r>
            <a:endParaRPr lang="en-IN" dirty="0" smtClean="0"/>
          </a:p>
          <a:p>
            <a:r>
              <a:rPr lang="en-IN" dirty="0" smtClean="0"/>
              <a:t>Offers Saving in terms of  weight (84 % less) and space (85% less) compared to metal </a:t>
            </a:r>
            <a:r>
              <a:rPr lang="en-IN" dirty="0" smtClean="0"/>
              <a:t>cans. </a:t>
            </a:r>
            <a:endParaRPr lang="en-IN" dirty="0" smtClean="0"/>
          </a:p>
          <a:p>
            <a:r>
              <a:rPr lang="en-IN" dirty="0" smtClean="0"/>
              <a:t>Easy </a:t>
            </a:r>
            <a:r>
              <a:rPr lang="en-IN" dirty="0" smtClean="0"/>
              <a:t>opening. </a:t>
            </a:r>
            <a:endParaRPr lang="en-IN" dirty="0" smtClean="0"/>
          </a:p>
          <a:p>
            <a:r>
              <a:rPr lang="en-IN" dirty="0" smtClean="0"/>
              <a:t>Easily </a:t>
            </a:r>
            <a:r>
              <a:rPr lang="en-IN" dirty="0" smtClean="0"/>
              <a:t>destroyable.</a:t>
            </a:r>
            <a:endParaRPr lang="en-IN" dirty="0" smtClean="0"/>
          </a:p>
          <a:p>
            <a:r>
              <a:rPr lang="en-IN" dirty="0" smtClean="0"/>
              <a:t>Boil in bag </a:t>
            </a:r>
            <a:r>
              <a:rPr lang="en-IN" dirty="0" smtClean="0"/>
              <a:t>advantage.</a:t>
            </a:r>
            <a:endParaRPr lang="en-IN" dirty="0" smtClean="0"/>
          </a:p>
          <a:p>
            <a:r>
              <a:rPr lang="en-IN" dirty="0" smtClean="0"/>
              <a:t>Little Storage </a:t>
            </a:r>
            <a:r>
              <a:rPr lang="en-IN" dirty="0" smtClean="0"/>
              <a:t>space.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94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Disadvantages</a:t>
            </a:r>
            <a:endParaRPr lang="en-IN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</p:spPr>
        <p:txBody>
          <a:bodyPr/>
          <a:lstStyle/>
          <a:p>
            <a:r>
              <a:rPr lang="en-IN" sz="3200" dirty="0" smtClean="0"/>
              <a:t>Not robust like metal cans.</a:t>
            </a:r>
          </a:p>
          <a:p>
            <a:r>
              <a:rPr lang="en-IN" sz="3200" dirty="0" smtClean="0"/>
              <a:t>Vulnerable to damage_ needs overwrapping.</a:t>
            </a:r>
          </a:p>
          <a:p>
            <a:r>
              <a:rPr lang="en-IN" sz="3200" dirty="0" smtClean="0"/>
              <a:t>Expensive</a:t>
            </a:r>
            <a:endParaRPr lang="en-IN" sz="3200" dirty="0"/>
          </a:p>
          <a:p>
            <a:r>
              <a:rPr lang="en-IN" sz="3200" dirty="0" smtClean="0"/>
              <a:t>Processing line speed of a retort pouch is slow i.e. 30 pouch /min. and Canning 300-400 or above cans/min.</a:t>
            </a:r>
          </a:p>
          <a:p>
            <a:r>
              <a:rPr lang="en-IN" sz="3200" dirty="0"/>
              <a:t>retort </a:t>
            </a:r>
            <a:r>
              <a:rPr lang="en-IN" sz="3200" dirty="0" smtClean="0"/>
              <a:t>pouch processing line is </a:t>
            </a:r>
            <a:r>
              <a:rPr lang="en-IN" sz="3200" dirty="0" err="1" smtClean="0"/>
              <a:t>Retortable</a:t>
            </a:r>
            <a:r>
              <a:rPr lang="en-IN" sz="3200" dirty="0" smtClean="0"/>
              <a:t> pouched are susceptible to rodents and insects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8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33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14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Steps involved in Retort Pouch Processing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Pouch Making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Filling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Deaeration</a:t>
            </a:r>
            <a:r>
              <a:rPr lang="en-IN" dirty="0" smtClean="0"/>
              <a:t>/Exhausting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Sealing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Seal Cooling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Traying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Retorting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Rinsing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Drying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Outer Packaging/Over Wrapping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Bulk Packaging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828" y="3757188"/>
            <a:ext cx="2386172" cy="31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Pouch Making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i="1" dirty="0" smtClean="0"/>
              <a:t>A </a:t>
            </a:r>
            <a:r>
              <a:rPr lang="en-IN" i="1" dirty="0" smtClean="0">
                <a:solidFill>
                  <a:srgbClr val="FF0000"/>
                </a:solidFill>
              </a:rPr>
              <a:t>retort pouch </a:t>
            </a:r>
            <a:r>
              <a:rPr lang="en-IN" i="1" dirty="0" smtClean="0"/>
              <a:t>can be defined as “a container made of </a:t>
            </a:r>
            <a:r>
              <a:rPr lang="en-IN" i="1" dirty="0" smtClean="0">
                <a:solidFill>
                  <a:srgbClr val="FF0000"/>
                </a:solidFill>
              </a:rPr>
              <a:t>2, 3 or 4-ply </a:t>
            </a:r>
            <a:r>
              <a:rPr lang="en-IN" i="1" dirty="0" smtClean="0"/>
              <a:t>material which, when fully sealed, will act as a </a:t>
            </a:r>
            <a:r>
              <a:rPr lang="en-IN" i="1" dirty="0" err="1" smtClean="0">
                <a:solidFill>
                  <a:srgbClr val="FF0000"/>
                </a:solidFill>
              </a:rPr>
              <a:t>hermatically</a:t>
            </a:r>
            <a:r>
              <a:rPr lang="en-IN" i="1" dirty="0" smtClean="0">
                <a:solidFill>
                  <a:srgbClr val="FF0000"/>
                </a:solidFill>
              </a:rPr>
              <a:t> sealed </a:t>
            </a:r>
            <a:r>
              <a:rPr lang="en-IN" i="1" dirty="0" smtClean="0"/>
              <a:t>container that can be </a:t>
            </a:r>
            <a:r>
              <a:rPr lang="en-IN" i="1" dirty="0" smtClean="0">
                <a:solidFill>
                  <a:srgbClr val="FF0000"/>
                </a:solidFill>
              </a:rPr>
              <a:t>heat processed </a:t>
            </a:r>
            <a:r>
              <a:rPr lang="en-IN" i="1" dirty="0" smtClean="0"/>
              <a:t>at similar temperature &amp; pressure as for metal containers.</a:t>
            </a:r>
          </a:p>
          <a:p>
            <a:pPr algn="just"/>
            <a:endParaRPr lang="en-IN" i="1" dirty="0"/>
          </a:p>
          <a:p>
            <a:pPr algn="just"/>
            <a:r>
              <a:rPr lang="en-IN" dirty="0" smtClean="0"/>
              <a:t>The </a:t>
            </a:r>
            <a:r>
              <a:rPr lang="en-IN" dirty="0" smtClean="0">
                <a:solidFill>
                  <a:srgbClr val="FF0000"/>
                </a:solidFill>
              </a:rPr>
              <a:t>material used </a:t>
            </a:r>
            <a:r>
              <a:rPr lang="en-IN" dirty="0" smtClean="0"/>
              <a:t>in retort pouch must also provide </a:t>
            </a:r>
            <a:r>
              <a:rPr lang="en-IN" dirty="0" smtClean="0">
                <a:solidFill>
                  <a:srgbClr val="FF0000"/>
                </a:solidFill>
              </a:rPr>
              <a:t>superior barrier properties</a:t>
            </a:r>
            <a:r>
              <a:rPr lang="en-IN" dirty="0" smtClean="0"/>
              <a:t> for long shelf, seal integrity, toughness &amp; puncture resistance.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3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Pouch Making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Pouches configuration:</a:t>
            </a: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3-ply</a:t>
            </a:r>
            <a:r>
              <a:rPr lang="en-IN" dirty="0" smtClean="0"/>
              <a:t> pouch is the </a:t>
            </a:r>
            <a:r>
              <a:rPr lang="en-IN" dirty="0" smtClean="0">
                <a:solidFill>
                  <a:srgbClr val="FF0000"/>
                </a:solidFill>
              </a:rPr>
              <a:t>commonest</a:t>
            </a:r>
            <a:r>
              <a:rPr lang="en-IN" dirty="0" smtClean="0"/>
              <a:t> _ a sandwich of thin gauge aluminium between thermoplastic films.</a:t>
            </a:r>
            <a:endParaRPr lang="en-IN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570074"/>
              </p:ext>
            </p:extLst>
          </p:nvPr>
        </p:nvGraphicFramePr>
        <p:xfrm>
          <a:off x="974001" y="2622330"/>
          <a:ext cx="89938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6">
                  <a:extLst>
                    <a:ext uri="{9D8B030D-6E8A-4147-A177-3AD203B41FA5}">
                      <a16:colId xmlns:a16="http://schemas.microsoft.com/office/drawing/2014/main" val="1878089450"/>
                    </a:ext>
                  </a:extLst>
                </a:gridCol>
                <a:gridCol w="2036493">
                  <a:extLst>
                    <a:ext uri="{9D8B030D-6E8A-4147-A177-3AD203B41FA5}">
                      <a16:colId xmlns:a16="http://schemas.microsoft.com/office/drawing/2014/main" val="2000746595"/>
                    </a:ext>
                  </a:extLst>
                </a:gridCol>
                <a:gridCol w="6419855">
                  <a:extLst>
                    <a:ext uri="{9D8B030D-6E8A-4147-A177-3AD203B41FA5}">
                      <a16:colId xmlns:a16="http://schemas.microsoft.com/office/drawing/2014/main" val="2122200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Sl. No.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 Configuration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 – ply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12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nylon or PES/70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polyolefin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5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3-ply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12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PES/</a:t>
                      </a:r>
                      <a:r>
                        <a:rPr lang="en-IN" baseline="0" dirty="0" smtClean="0"/>
                        <a:t> 12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IN" baseline="0" dirty="0" smtClean="0"/>
                        <a:t>m Al foil/70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polyolefin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3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4-ply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12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PES/</a:t>
                      </a:r>
                      <a:r>
                        <a:rPr lang="en-IN" baseline="0" dirty="0" smtClean="0"/>
                        <a:t> 12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IN" baseline="0" dirty="0" smtClean="0"/>
                        <a:t>m Al foil/</a:t>
                      </a:r>
                      <a:r>
                        <a:rPr lang="en-IN" dirty="0" smtClean="0"/>
                        <a:t>12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PES/</a:t>
                      </a:r>
                      <a:r>
                        <a:rPr lang="en-IN" baseline="0" dirty="0" smtClean="0"/>
                        <a:t>70</a:t>
                      </a:r>
                      <a:r>
                        <a:rPr lang="el-GR" dirty="0" smtClean="0"/>
                        <a:t>μ</a:t>
                      </a:r>
                      <a:r>
                        <a:rPr lang="en-IN" dirty="0" smtClean="0"/>
                        <a:t>m polyolefin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2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5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Pouch Making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Outer ply</a:t>
            </a:r>
            <a:r>
              <a:rPr lang="en-IN" dirty="0" smtClean="0"/>
              <a:t> (PES) provides barrier properties mechanical strength.</a:t>
            </a:r>
          </a:p>
          <a:p>
            <a:pPr algn="just"/>
            <a:r>
              <a:rPr lang="en-IN" dirty="0" smtClean="0">
                <a:solidFill>
                  <a:srgbClr val="FF0000"/>
                </a:solidFill>
              </a:rPr>
              <a:t>Al-layer </a:t>
            </a:r>
            <a:r>
              <a:rPr lang="en-IN" dirty="0" smtClean="0"/>
              <a:t>protects the material against the gas, light &amp; water &amp; ensure adequate shelf life of the contents.</a:t>
            </a:r>
          </a:p>
          <a:p>
            <a:pPr algn="just"/>
            <a:r>
              <a:rPr lang="en-IN" dirty="0" smtClean="0">
                <a:solidFill>
                  <a:srgbClr val="FF0000"/>
                </a:solidFill>
              </a:rPr>
              <a:t>Inner </a:t>
            </a:r>
            <a:r>
              <a:rPr lang="en-IN" dirty="0" smtClean="0">
                <a:solidFill>
                  <a:srgbClr val="FF0000"/>
                </a:solidFill>
              </a:rPr>
              <a:t>polyolefin layer (PP) </a:t>
            </a:r>
            <a:r>
              <a:rPr lang="en-IN" dirty="0" smtClean="0"/>
              <a:t>provides best heat-sealing medium.</a:t>
            </a:r>
          </a:p>
          <a:p>
            <a:pPr algn="just"/>
            <a:r>
              <a:rPr lang="en-IN" dirty="0" smtClean="0"/>
              <a:t>Inner &amp; outer layers are laminated using a thermosetting adhesive (PES-isocyanate).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53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Pouch Making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17" y="1825625"/>
            <a:ext cx="95005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Pouch Making</a:t>
            </a:r>
            <a:endParaRPr lang="en-IN" dirty="0"/>
          </a:p>
        </p:txBody>
      </p:sp>
      <p:pic>
        <p:nvPicPr>
          <p:cNvPr id="2050" name="Picture 2" descr="Retort Pou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63" y="2022778"/>
            <a:ext cx="5223850" cy="44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Pouch Making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Design</a:t>
            </a:r>
            <a:r>
              <a:rPr lang="en-IN" dirty="0" smtClean="0"/>
              <a:t>: Flat rectangular shape with four fin seals about 1 cm wide.</a:t>
            </a:r>
          </a:p>
          <a:p>
            <a:r>
              <a:rPr lang="en-IN" dirty="0" smtClean="0"/>
              <a:t>The pouches are manufactured by hot bar sealing &amp; impulse sealing.</a:t>
            </a:r>
          </a:p>
          <a:p>
            <a:r>
              <a:rPr lang="en-IN" dirty="0" smtClean="0"/>
              <a:t>Corner of the pouches are rounded to avoid damage to adjacent packs.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Tear notch </a:t>
            </a:r>
            <a:r>
              <a:rPr lang="en-IN" dirty="0" smtClean="0"/>
              <a:t>for ease of opening.</a:t>
            </a:r>
            <a:endParaRPr lang="en-IN" dirty="0"/>
          </a:p>
        </p:txBody>
      </p:sp>
      <p:pic>
        <p:nvPicPr>
          <p:cNvPr id="1026" name="Picture 2" descr="Retort Pouches | Retort Proc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5" y="4690508"/>
            <a:ext cx="3063844" cy="197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in Silver Retort Packaging Pouch, Capacity: 250-500 Gm, Rs 3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00" y="3644970"/>
            <a:ext cx="3176100" cy="31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luminium Retort Pouch 120mm x 170mm High Temperature 160 Micro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20786"/>
          <a:stretch/>
        </p:blipFill>
        <p:spPr bwMode="auto">
          <a:xfrm>
            <a:off x="4300396" y="4357618"/>
            <a:ext cx="4400724" cy="24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779</Words>
  <Application>Microsoft Office PowerPoint</Application>
  <PresentationFormat>Widescreen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Office Theme</vt:lpstr>
      <vt:lpstr>Retort Pouch Processing</vt:lpstr>
      <vt:lpstr>Retort Pouch Processing</vt:lpstr>
      <vt:lpstr>Steps involved in Retort Pouch Processing</vt:lpstr>
      <vt:lpstr>Pouch Making</vt:lpstr>
      <vt:lpstr>Pouch Making</vt:lpstr>
      <vt:lpstr>Pouch Making</vt:lpstr>
      <vt:lpstr>Pouch Making</vt:lpstr>
      <vt:lpstr>Pouch Making</vt:lpstr>
      <vt:lpstr>Pouch Making</vt:lpstr>
      <vt:lpstr>Filling</vt:lpstr>
      <vt:lpstr>Deaeration/Exhausting</vt:lpstr>
      <vt:lpstr>Sealing</vt:lpstr>
      <vt:lpstr>Sealing</vt:lpstr>
      <vt:lpstr>Seal Cooling</vt:lpstr>
      <vt:lpstr>Traying</vt:lpstr>
      <vt:lpstr>Retorting</vt:lpstr>
      <vt:lpstr>Retorting</vt:lpstr>
      <vt:lpstr>Retorting</vt:lpstr>
      <vt:lpstr>De-traying</vt:lpstr>
      <vt:lpstr>Rinsing</vt:lpstr>
      <vt:lpstr>Drying</vt:lpstr>
      <vt:lpstr>Outer Packaging/Over Warping</vt:lpstr>
      <vt:lpstr>Bulk Packaging </vt:lpstr>
      <vt:lpstr>PowerPoint Presentation</vt:lpstr>
      <vt:lpstr>Advantages of pouches compared to Metal cans </vt:lpstr>
      <vt:lpstr>Disadvantages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Retort Pouch Processing</dc:title>
  <dc:creator>HP</dc:creator>
  <cp:lastModifiedBy>HP</cp:lastModifiedBy>
  <cp:revision>33</cp:revision>
  <dcterms:created xsi:type="dcterms:W3CDTF">2020-05-29T14:58:53Z</dcterms:created>
  <dcterms:modified xsi:type="dcterms:W3CDTF">2020-06-08T08:33:59Z</dcterms:modified>
</cp:coreProperties>
</file>