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ED65944B-00A6-4B18-92CD-E18F3406919A}" type="datetimeFigureOut">
              <a:rPr lang="en-IN" smtClean="0"/>
              <a:pPr/>
              <a:t>25-05-2020</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C2B2892F-AFEC-421D-B0F1-B2952FAC872E}" type="slidenum">
              <a:rPr lang="en-IN" smtClean="0"/>
              <a:pPr/>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65944B-00A6-4B18-92CD-E18F3406919A}" type="datetimeFigureOut">
              <a:rPr lang="en-IN" smtClean="0"/>
              <a:pPr/>
              <a:t>25-05-2020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C2B2892F-AFEC-421D-B0F1-B2952FAC872E}"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65944B-00A6-4B18-92CD-E18F3406919A}" type="datetimeFigureOut">
              <a:rPr lang="en-IN" smtClean="0"/>
              <a:pPr/>
              <a:t>25-05-2020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C2B2892F-AFEC-421D-B0F1-B2952FAC872E}"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65944B-00A6-4B18-92CD-E18F3406919A}" type="datetimeFigureOut">
              <a:rPr lang="en-IN" smtClean="0"/>
              <a:pPr/>
              <a:t>25-05-2020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C2B2892F-AFEC-421D-B0F1-B2952FAC872E}"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D65944B-00A6-4B18-92CD-E18F3406919A}" type="datetimeFigureOut">
              <a:rPr lang="en-IN" smtClean="0"/>
              <a:pPr/>
              <a:t>25-05-2020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C2B2892F-AFEC-421D-B0F1-B2952FAC872E}" type="slidenum">
              <a:rPr lang="en-IN" smtClean="0"/>
              <a:pPr/>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D65944B-00A6-4B18-92CD-E18F3406919A}" type="datetimeFigureOut">
              <a:rPr lang="en-IN" smtClean="0"/>
              <a:pPr/>
              <a:t>25-05-2020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C2B2892F-AFEC-421D-B0F1-B2952FAC872E}"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D65944B-00A6-4B18-92CD-E18F3406919A}" type="datetimeFigureOut">
              <a:rPr lang="en-IN" smtClean="0"/>
              <a:pPr/>
              <a:t>25-05-2020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C2B2892F-AFEC-421D-B0F1-B2952FAC872E}"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D65944B-00A6-4B18-92CD-E18F3406919A}" type="datetimeFigureOut">
              <a:rPr lang="en-IN" smtClean="0"/>
              <a:pPr/>
              <a:t>25-05-2020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C2B2892F-AFEC-421D-B0F1-B2952FAC872E}"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D65944B-00A6-4B18-92CD-E18F3406919A}" type="datetimeFigureOut">
              <a:rPr lang="en-IN" smtClean="0"/>
              <a:pPr/>
              <a:t>25-05-2020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C2B2892F-AFEC-421D-B0F1-B2952FAC872E}" type="slidenum">
              <a:rPr lang="en-IN" smtClean="0"/>
              <a:pPr/>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D65944B-00A6-4B18-92CD-E18F3406919A}" type="datetimeFigureOut">
              <a:rPr lang="en-IN" smtClean="0"/>
              <a:pPr/>
              <a:t>25-05-2020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C2B2892F-AFEC-421D-B0F1-B2952FAC872E}"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ED65944B-00A6-4B18-92CD-E18F3406919A}" type="datetimeFigureOut">
              <a:rPr lang="en-IN" smtClean="0"/>
              <a:pPr/>
              <a:t>25-05-2020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C2B2892F-AFEC-421D-B0F1-B2952FAC872E}" type="slidenum">
              <a:rPr lang="en-IN" smtClean="0"/>
              <a:pPr/>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D65944B-00A6-4B18-92CD-E18F3406919A}" type="datetimeFigureOut">
              <a:rPr lang="en-IN" smtClean="0"/>
              <a:pPr/>
              <a:t>25-05-2020</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2B2892F-AFEC-421D-B0F1-B2952FAC872E}" type="slidenum">
              <a:rPr lang="en-IN" smtClean="0"/>
              <a:pPr/>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6752"/>
            <a:ext cx="7772400" cy="1470025"/>
          </a:xfrm>
        </p:spPr>
        <p:txBody>
          <a:bodyPr>
            <a:normAutofit/>
          </a:bodyPr>
          <a:lstStyle/>
          <a:p>
            <a:pPr algn="ctr"/>
            <a:r>
              <a:rPr lang="en-IN" sz="4000" b="1" dirty="0" smtClean="0"/>
              <a:t>SWOT Analysis of Dairy Industry</a:t>
            </a:r>
            <a:endParaRPr lang="en-IN" sz="4000" b="1" dirty="0"/>
          </a:p>
        </p:txBody>
      </p:sp>
      <p:sp>
        <p:nvSpPr>
          <p:cNvPr id="3" name="Subtitle 2"/>
          <p:cNvSpPr>
            <a:spLocks noGrp="1"/>
          </p:cNvSpPr>
          <p:nvPr>
            <p:ph type="subTitle" idx="1"/>
          </p:nvPr>
        </p:nvSpPr>
        <p:spPr>
          <a:xfrm>
            <a:off x="1371600" y="3429000"/>
            <a:ext cx="6400800" cy="1752600"/>
          </a:xfrm>
        </p:spPr>
        <p:txBody>
          <a:bodyPr>
            <a:normAutofit lnSpcReduction="10000"/>
          </a:bodyPr>
          <a:lstStyle/>
          <a:p>
            <a:pPr algn="ctr"/>
            <a:r>
              <a:rPr lang="en-IN" dirty="0" smtClean="0"/>
              <a:t>Entrepreneurship Development and Industrial Consultancy (DBM-421)</a:t>
            </a:r>
          </a:p>
          <a:p>
            <a:pPr algn="ctr"/>
            <a:endParaRPr lang="en-IN" dirty="0"/>
          </a:p>
          <a:p>
            <a:pPr algn="ctr"/>
            <a:r>
              <a:rPr lang="en-IN" dirty="0" smtClean="0"/>
              <a:t>A K JHA</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274638"/>
            <a:ext cx="7498080" cy="562074"/>
          </a:xfrm>
        </p:spPr>
        <p:txBody>
          <a:bodyPr>
            <a:noAutofit/>
          </a:bodyPr>
          <a:lstStyle/>
          <a:p>
            <a:pPr algn="ctr"/>
            <a:r>
              <a:rPr lang="en-IN" sz="3200" b="1" dirty="0" smtClean="0">
                <a:effectLst/>
              </a:rPr>
              <a:t>Weaknesses of Dairy Industry</a:t>
            </a:r>
            <a:endParaRPr lang="en-IN" sz="3200" b="1" dirty="0">
              <a:effectLst/>
            </a:endParaRPr>
          </a:p>
        </p:txBody>
      </p:sp>
      <p:sp>
        <p:nvSpPr>
          <p:cNvPr id="3" name="Content Placeholder 2"/>
          <p:cNvSpPr>
            <a:spLocks noGrp="1"/>
          </p:cNvSpPr>
          <p:nvPr>
            <p:ph idx="1"/>
          </p:nvPr>
        </p:nvSpPr>
        <p:spPr>
          <a:xfrm>
            <a:off x="971600" y="1052736"/>
            <a:ext cx="7962088" cy="5805264"/>
          </a:xfrm>
        </p:spPr>
        <p:txBody>
          <a:bodyPr>
            <a:normAutofit/>
          </a:bodyPr>
          <a:lstStyle/>
          <a:p>
            <a:pPr algn="just"/>
            <a:r>
              <a:rPr lang="en-IN" sz="2800" dirty="0" smtClean="0"/>
              <a:t>Scarce capital for investment in the dairy development programmes on a priority basis.</a:t>
            </a:r>
          </a:p>
          <a:p>
            <a:pPr algn="just"/>
            <a:r>
              <a:rPr lang="en-IN" sz="2800" dirty="0" smtClean="0"/>
              <a:t>Absence of proper data records which is essential for preparing development programmes.</a:t>
            </a:r>
          </a:p>
          <a:p>
            <a:pPr algn="just"/>
            <a:r>
              <a:rPr lang="en-IN" sz="2800" dirty="0" smtClean="0"/>
              <a:t>Dairy development programmes have not been fully implemented as per the needs of the region in different agro-climatic zones.</a:t>
            </a:r>
          </a:p>
          <a:p>
            <a:pPr algn="just"/>
            <a:r>
              <a:rPr lang="en-IN" sz="2800" dirty="0" smtClean="0"/>
              <a:t>Lack of marketing avenues for the dairy produce.</a:t>
            </a:r>
          </a:p>
          <a:p>
            <a:pPr algn="just"/>
            <a:r>
              <a:rPr lang="en-IN" sz="2800" dirty="0" smtClean="0"/>
              <a:t>Lack of </a:t>
            </a:r>
            <a:r>
              <a:rPr lang="en-IN" sz="2800" dirty="0" smtClean="0"/>
              <a:t>software </a:t>
            </a:r>
            <a:r>
              <a:rPr lang="en-IN" sz="2800" dirty="0" smtClean="0"/>
              <a:t>for preparing needed dairy schemes/projects.</a:t>
            </a:r>
          </a:p>
          <a:p>
            <a:pPr algn="just"/>
            <a:r>
              <a:rPr lang="en-IN" sz="2800" dirty="0" smtClean="0"/>
              <a:t>Lack of infrastructure for offering Dairy Business Management programmes to train dairy personnel.</a:t>
            </a:r>
          </a:p>
          <a:p>
            <a:pPr algn="just"/>
            <a:endParaRPr lang="en-IN"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384"/>
            <a:ext cx="7498080" cy="648072"/>
          </a:xfrm>
        </p:spPr>
        <p:txBody>
          <a:bodyPr>
            <a:normAutofit/>
          </a:bodyPr>
          <a:lstStyle/>
          <a:p>
            <a:pPr algn="ctr"/>
            <a:r>
              <a:rPr lang="en-IN" sz="3600" b="1" dirty="0" smtClean="0"/>
              <a:t>Opportunities </a:t>
            </a:r>
            <a:endParaRPr lang="en-IN" sz="3600" b="1" dirty="0"/>
          </a:p>
        </p:txBody>
      </p:sp>
      <p:sp>
        <p:nvSpPr>
          <p:cNvPr id="3" name="Content Placeholder 2"/>
          <p:cNvSpPr>
            <a:spLocks noGrp="1"/>
          </p:cNvSpPr>
          <p:nvPr>
            <p:ph idx="1"/>
          </p:nvPr>
        </p:nvSpPr>
        <p:spPr>
          <a:xfrm>
            <a:off x="1043608" y="836712"/>
            <a:ext cx="7890080" cy="6024736"/>
          </a:xfrm>
        </p:spPr>
        <p:txBody>
          <a:bodyPr>
            <a:normAutofit/>
          </a:bodyPr>
          <a:lstStyle/>
          <a:p>
            <a:pPr algn="just"/>
            <a:r>
              <a:rPr lang="en-IN" sz="2400" dirty="0" smtClean="0"/>
              <a:t>Greatly improved export potential for milk products of western as well as traditional types.</a:t>
            </a:r>
          </a:p>
          <a:p>
            <a:pPr algn="just"/>
            <a:r>
              <a:rPr lang="en-IN" sz="2400" dirty="0" smtClean="0"/>
              <a:t>Expanding market for traditional dairy products.</a:t>
            </a:r>
          </a:p>
          <a:p>
            <a:pPr algn="just"/>
            <a:r>
              <a:rPr lang="en-IN" sz="2400" dirty="0" smtClean="0"/>
              <a:t>Increasing demand for fluid milk as well as value added products.</a:t>
            </a:r>
          </a:p>
          <a:p>
            <a:pPr algn="just"/>
            <a:r>
              <a:rPr lang="en-IN" sz="2400" dirty="0" smtClean="0"/>
              <a:t>By product utilization for import substitution.</a:t>
            </a:r>
          </a:p>
          <a:p>
            <a:pPr algn="just"/>
            <a:r>
              <a:rPr lang="en-IN" sz="2400" dirty="0" smtClean="0"/>
              <a:t>Employment generation.</a:t>
            </a:r>
          </a:p>
          <a:p>
            <a:pPr algn="just"/>
            <a:r>
              <a:rPr lang="en-IN" sz="2400" dirty="0" smtClean="0"/>
              <a:t>Growing demand for milk and milk products.</a:t>
            </a:r>
          </a:p>
          <a:p>
            <a:pPr algn="just"/>
            <a:r>
              <a:rPr lang="en-IN" sz="2400" dirty="0" smtClean="0"/>
              <a:t>Liberalized polices in dairy sector.</a:t>
            </a:r>
          </a:p>
          <a:p>
            <a:pPr algn="just"/>
            <a:r>
              <a:rPr lang="en-IN" sz="2400" dirty="0" smtClean="0"/>
              <a:t>Availability of large resources of unconventional feeds and fodders.</a:t>
            </a:r>
          </a:p>
          <a:p>
            <a:pPr algn="just"/>
            <a:r>
              <a:rPr lang="en-IN" sz="2400" dirty="0" smtClean="0"/>
              <a:t>Availability of diverse </a:t>
            </a:r>
            <a:r>
              <a:rPr lang="en-IN" sz="2400" dirty="0" err="1" smtClean="0"/>
              <a:t>germplasm</a:t>
            </a:r>
            <a:r>
              <a:rPr lang="en-IN" sz="2400" dirty="0" smtClean="0"/>
              <a:t> with unique features like heat tolerance, disease resistance, </a:t>
            </a:r>
            <a:r>
              <a:rPr lang="en-IN" sz="2400" dirty="0" err="1" smtClean="0"/>
              <a:t>draftability</a:t>
            </a:r>
            <a:r>
              <a:rPr lang="en-IN" sz="2400" dirty="0" smtClean="0"/>
              <a:t> and ability to survive and produce under stress conditions.</a:t>
            </a:r>
          </a:p>
          <a:p>
            <a:pPr algn="just"/>
            <a:endParaRPr lang="en-IN" sz="2400" dirty="0" smtClean="0"/>
          </a:p>
          <a:p>
            <a:pPr algn="just"/>
            <a:endParaRPr lang="en-IN"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384"/>
            <a:ext cx="7498080" cy="648072"/>
          </a:xfrm>
        </p:spPr>
        <p:txBody>
          <a:bodyPr>
            <a:normAutofit/>
          </a:bodyPr>
          <a:lstStyle/>
          <a:p>
            <a:pPr algn="ctr"/>
            <a:r>
              <a:rPr lang="en-IN" sz="3600" b="1" dirty="0" smtClean="0"/>
              <a:t>Opportunities </a:t>
            </a:r>
            <a:endParaRPr lang="en-IN" sz="3600" b="1" dirty="0"/>
          </a:p>
        </p:txBody>
      </p:sp>
      <p:sp>
        <p:nvSpPr>
          <p:cNvPr id="3" name="Content Placeholder 2"/>
          <p:cNvSpPr>
            <a:spLocks noGrp="1"/>
          </p:cNvSpPr>
          <p:nvPr>
            <p:ph idx="1"/>
          </p:nvPr>
        </p:nvSpPr>
        <p:spPr>
          <a:xfrm>
            <a:off x="971600" y="716632"/>
            <a:ext cx="7962088" cy="6024736"/>
          </a:xfrm>
        </p:spPr>
        <p:txBody>
          <a:bodyPr>
            <a:noAutofit/>
          </a:bodyPr>
          <a:lstStyle/>
          <a:p>
            <a:pPr algn="just"/>
            <a:r>
              <a:rPr lang="en-IN" sz="2400" dirty="0" smtClean="0"/>
              <a:t>Availability of animal production technologies for faster development and effective implementation.</a:t>
            </a:r>
          </a:p>
          <a:p>
            <a:pPr algn="just"/>
            <a:r>
              <a:rPr lang="en-IN" sz="2400" dirty="0" smtClean="0"/>
              <a:t>Integrated structure of marketing for milk and milk products.</a:t>
            </a:r>
          </a:p>
          <a:p>
            <a:pPr algn="just"/>
            <a:r>
              <a:rPr lang="en-IN" sz="2400" dirty="0" smtClean="0"/>
              <a:t>Integrated structure of livestock marketing through regulated markets.</a:t>
            </a:r>
          </a:p>
          <a:p>
            <a:pPr algn="just"/>
            <a:r>
              <a:rPr lang="en-IN" sz="2400" dirty="0" smtClean="0"/>
              <a:t>Improved collection of data on contract basis through agencies.</a:t>
            </a:r>
          </a:p>
          <a:p>
            <a:pPr algn="just"/>
            <a:r>
              <a:rPr lang="en-IN" sz="2400" dirty="0" smtClean="0"/>
              <a:t>Market information intelligence system for milk and milk products.</a:t>
            </a:r>
          </a:p>
          <a:p>
            <a:pPr algn="just"/>
            <a:r>
              <a:rPr lang="en-IN" sz="2400" dirty="0" smtClean="0"/>
              <a:t>Development of software for project formulation for dairy enterprise.</a:t>
            </a:r>
          </a:p>
          <a:p>
            <a:pPr algn="just"/>
            <a:endParaRPr lang="en-IN"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88640"/>
            <a:ext cx="7498080" cy="562074"/>
          </a:xfrm>
        </p:spPr>
        <p:txBody>
          <a:bodyPr>
            <a:normAutofit fontScale="90000"/>
          </a:bodyPr>
          <a:lstStyle/>
          <a:p>
            <a:pPr algn="ctr"/>
            <a:r>
              <a:rPr lang="en-IN" sz="3200" dirty="0" smtClean="0"/>
              <a:t>Threats</a:t>
            </a:r>
            <a:endParaRPr lang="en-IN" sz="3200" dirty="0"/>
          </a:p>
        </p:txBody>
      </p:sp>
      <p:sp>
        <p:nvSpPr>
          <p:cNvPr id="3" name="Content Placeholder 2"/>
          <p:cNvSpPr>
            <a:spLocks noGrp="1"/>
          </p:cNvSpPr>
          <p:nvPr>
            <p:ph idx="1"/>
          </p:nvPr>
        </p:nvSpPr>
        <p:spPr>
          <a:xfrm>
            <a:off x="971600" y="908720"/>
            <a:ext cx="7962088" cy="5688632"/>
          </a:xfrm>
        </p:spPr>
        <p:txBody>
          <a:bodyPr>
            <a:normAutofit fontScale="70000" lnSpcReduction="20000"/>
          </a:bodyPr>
          <a:lstStyle/>
          <a:p>
            <a:pPr algn="just">
              <a:spcAft>
                <a:spcPts val="600"/>
              </a:spcAft>
            </a:pPr>
            <a:r>
              <a:rPr lang="en-IN" dirty="0" smtClean="0"/>
              <a:t>Introduction of foreign products in Indian market.</a:t>
            </a:r>
          </a:p>
          <a:p>
            <a:pPr algn="just">
              <a:spcAft>
                <a:spcPts val="600"/>
              </a:spcAft>
            </a:pPr>
            <a:r>
              <a:rPr lang="en-IN" dirty="0" smtClean="0"/>
              <a:t>Increasing chemical contaminants and residual antibiotics in milk.</a:t>
            </a:r>
          </a:p>
          <a:p>
            <a:pPr algn="just">
              <a:spcAft>
                <a:spcPts val="600"/>
              </a:spcAft>
            </a:pPr>
            <a:r>
              <a:rPr lang="en-IN" dirty="0" smtClean="0"/>
              <a:t>Poor microbiological quality of milk.</a:t>
            </a:r>
          </a:p>
          <a:p>
            <a:pPr algn="just">
              <a:spcAft>
                <a:spcPts val="600"/>
              </a:spcAft>
            </a:pPr>
            <a:r>
              <a:rPr lang="en-IN" dirty="0" smtClean="0"/>
              <a:t>Export of quality feed ingredients particularly cakes under the liberalization policy.</a:t>
            </a:r>
          </a:p>
          <a:p>
            <a:pPr algn="just">
              <a:spcAft>
                <a:spcPts val="600"/>
              </a:spcAft>
            </a:pPr>
            <a:r>
              <a:rPr lang="en-IN" dirty="0" smtClean="0"/>
              <a:t>Deficiency of molasses, a rich source of energy and binding agent in feed industry and constituent of urea molasses mineral lick.</a:t>
            </a:r>
          </a:p>
          <a:p>
            <a:pPr algn="just">
              <a:spcAft>
                <a:spcPts val="600"/>
              </a:spcAft>
            </a:pPr>
            <a:r>
              <a:rPr lang="en-IN" dirty="0" smtClean="0"/>
              <a:t>Excessive grazing pressure on marginal and small community lands resulting in complete degradation of land.</a:t>
            </a:r>
          </a:p>
          <a:p>
            <a:pPr algn="just">
              <a:spcAft>
                <a:spcPts val="600"/>
              </a:spcAft>
            </a:pPr>
            <a:r>
              <a:rPr lang="en-IN" dirty="0" smtClean="0"/>
              <a:t>Extinction of the indigenous breeds of cattle due to indiscriminate use of crossbreeding programme to enhance milk production.</a:t>
            </a:r>
          </a:p>
          <a:p>
            <a:pPr algn="just">
              <a:spcAft>
                <a:spcPts val="600"/>
              </a:spcAft>
            </a:pPr>
            <a:r>
              <a:rPr lang="en-IN" dirty="0" smtClean="0"/>
              <a:t>The liberalization of the dairy industry is likely to be exploited by multinationals. They will be interested in manufacturing value added products. It will create milk shortage in the country adversely affecting the consumers.</a:t>
            </a:r>
          </a:p>
          <a:p>
            <a:pPr algn="just">
              <a:spcAft>
                <a:spcPts val="600"/>
              </a:spcAft>
            </a:pP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74638"/>
            <a:ext cx="7128792" cy="634082"/>
          </a:xfrm>
        </p:spPr>
        <p:txBody>
          <a:bodyPr>
            <a:normAutofit fontScale="90000"/>
          </a:bodyPr>
          <a:lstStyle/>
          <a:p>
            <a:pPr algn="ctr"/>
            <a:r>
              <a:rPr lang="en-IN" sz="3600" b="1" dirty="0" smtClean="0"/>
              <a:t>INTRODUCTION</a:t>
            </a:r>
            <a:endParaRPr lang="en-IN" sz="3600" b="1" dirty="0"/>
          </a:p>
        </p:txBody>
      </p:sp>
      <p:sp>
        <p:nvSpPr>
          <p:cNvPr id="3" name="Content Placeholder 2"/>
          <p:cNvSpPr>
            <a:spLocks noGrp="1"/>
          </p:cNvSpPr>
          <p:nvPr>
            <p:ph idx="1"/>
          </p:nvPr>
        </p:nvSpPr>
        <p:spPr/>
        <p:txBody>
          <a:bodyPr/>
          <a:lstStyle/>
          <a:p>
            <a:pPr algn="just">
              <a:buNone/>
            </a:pPr>
            <a:r>
              <a:rPr lang="en-IN" b="1" dirty="0" smtClean="0">
                <a:solidFill>
                  <a:srgbClr val="002060"/>
                </a:solidFill>
              </a:rPr>
              <a:t>SWOT Analysis</a:t>
            </a:r>
          </a:p>
          <a:p>
            <a:pPr algn="just"/>
            <a:r>
              <a:rPr lang="en-IN" dirty="0" smtClean="0"/>
              <a:t>In </a:t>
            </a:r>
            <a:r>
              <a:rPr lang="en-IN" dirty="0" smtClean="0"/>
              <a:t>SWOT Analysis:</a:t>
            </a:r>
          </a:p>
          <a:p>
            <a:pPr lvl="1" algn="just"/>
            <a:r>
              <a:rPr lang="en-IN" dirty="0" smtClean="0"/>
              <a:t>S implies for Strength</a:t>
            </a:r>
          </a:p>
          <a:p>
            <a:pPr lvl="1" algn="just"/>
            <a:r>
              <a:rPr lang="en-IN" dirty="0" smtClean="0"/>
              <a:t>W indicates Weakness</a:t>
            </a:r>
          </a:p>
          <a:p>
            <a:pPr lvl="1" algn="just"/>
            <a:r>
              <a:rPr lang="en-IN" dirty="0" smtClean="0"/>
              <a:t>O stands for Opportunities and </a:t>
            </a:r>
          </a:p>
          <a:p>
            <a:pPr lvl="1" algn="just"/>
            <a:r>
              <a:rPr lang="en-IN" dirty="0" smtClean="0"/>
              <a:t>T stands for Threat</a:t>
            </a:r>
          </a:p>
          <a:p>
            <a:pPr algn="just"/>
            <a:r>
              <a:rPr lang="en-IN" dirty="0" smtClean="0"/>
              <a:t>SWOT analysis is the analysis of organization’s or company’s strengths, weaknesses, opportunities and threats.</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890080" cy="490066"/>
          </a:xfrm>
        </p:spPr>
        <p:txBody>
          <a:bodyPr>
            <a:noAutofit/>
          </a:bodyPr>
          <a:lstStyle/>
          <a:p>
            <a:pPr algn="ctr"/>
            <a:r>
              <a:rPr lang="en-IN" sz="3200" b="1" dirty="0" smtClean="0">
                <a:effectLst/>
              </a:rPr>
              <a:t>IMPORTANCE OF SWOT ANALYSIS</a:t>
            </a:r>
            <a:endParaRPr lang="en-IN" sz="3200" b="1" dirty="0">
              <a:effectLst/>
            </a:endParaRPr>
          </a:p>
        </p:txBody>
      </p:sp>
      <p:sp>
        <p:nvSpPr>
          <p:cNvPr id="3" name="Content Placeholder 2"/>
          <p:cNvSpPr>
            <a:spLocks noGrp="1"/>
          </p:cNvSpPr>
          <p:nvPr>
            <p:ph idx="1"/>
          </p:nvPr>
        </p:nvSpPr>
        <p:spPr>
          <a:xfrm>
            <a:off x="1043608" y="1124744"/>
            <a:ext cx="7890080" cy="5544616"/>
          </a:xfrm>
        </p:spPr>
        <p:txBody>
          <a:bodyPr>
            <a:normAutofit fontScale="92500" lnSpcReduction="20000"/>
          </a:bodyPr>
          <a:lstStyle/>
          <a:p>
            <a:pPr algn="just"/>
            <a:r>
              <a:rPr lang="en-IN" dirty="0" smtClean="0"/>
              <a:t>SWOT Analysis helps </a:t>
            </a:r>
            <a:r>
              <a:rPr lang="en-IN" dirty="0" smtClean="0"/>
              <a:t>in identifying and </a:t>
            </a:r>
            <a:r>
              <a:rPr lang="en-IN" dirty="0" smtClean="0"/>
              <a:t>understanding the </a:t>
            </a:r>
            <a:r>
              <a:rPr lang="en-IN" dirty="0" smtClean="0"/>
              <a:t>internal and external factors </a:t>
            </a:r>
            <a:r>
              <a:rPr lang="en-IN" dirty="0" smtClean="0"/>
              <a:t>faced </a:t>
            </a:r>
            <a:r>
              <a:rPr lang="en-IN" dirty="0" smtClean="0"/>
              <a:t>by the organization.</a:t>
            </a:r>
          </a:p>
          <a:p>
            <a:pPr lvl="1" algn="just">
              <a:buFont typeface="Wingdings" pitchFamily="2" charset="2"/>
              <a:buChar char="§"/>
            </a:pPr>
            <a:r>
              <a:rPr lang="en-IN" dirty="0" smtClean="0"/>
              <a:t>Internal </a:t>
            </a:r>
            <a:r>
              <a:rPr lang="en-IN" dirty="0" smtClean="0"/>
              <a:t>f</a:t>
            </a:r>
            <a:r>
              <a:rPr lang="en-IN" dirty="0" smtClean="0"/>
              <a:t>actors include strength </a:t>
            </a:r>
            <a:r>
              <a:rPr lang="en-IN" dirty="0" smtClean="0"/>
              <a:t>and </a:t>
            </a:r>
            <a:r>
              <a:rPr lang="en-IN" dirty="0" smtClean="0"/>
              <a:t>weaknesses</a:t>
            </a:r>
            <a:endParaRPr lang="en-IN" dirty="0" smtClean="0"/>
          </a:p>
          <a:p>
            <a:pPr lvl="1" algn="just">
              <a:buFont typeface="Wingdings" pitchFamily="2" charset="2"/>
              <a:buChar char="§"/>
            </a:pPr>
            <a:r>
              <a:rPr lang="en-IN" dirty="0" smtClean="0"/>
              <a:t>Opportunities and threats are external factors.</a:t>
            </a:r>
          </a:p>
          <a:p>
            <a:pPr algn="just"/>
            <a:r>
              <a:rPr lang="en-IN" dirty="0" smtClean="0"/>
              <a:t> SWOT analysis </a:t>
            </a:r>
            <a:r>
              <a:rPr lang="en-IN" dirty="0" smtClean="0"/>
              <a:t>is </a:t>
            </a:r>
            <a:r>
              <a:rPr lang="en-IN" dirty="0" smtClean="0"/>
              <a:t>helpful in </a:t>
            </a:r>
            <a:r>
              <a:rPr lang="en-IN" dirty="0" smtClean="0"/>
              <a:t>deciding about the </a:t>
            </a:r>
            <a:r>
              <a:rPr lang="en-IN" dirty="0" smtClean="0"/>
              <a:t>firms' resources and capabilities </a:t>
            </a:r>
            <a:endParaRPr lang="en-IN" dirty="0" smtClean="0"/>
          </a:p>
          <a:p>
            <a:pPr lvl="1" algn="just">
              <a:buFont typeface="Wingdings" pitchFamily="2" charset="2"/>
              <a:buChar char="§"/>
            </a:pPr>
            <a:r>
              <a:rPr lang="en-IN" dirty="0" smtClean="0"/>
              <a:t>In accordance with the </a:t>
            </a:r>
            <a:r>
              <a:rPr lang="en-IN" dirty="0" smtClean="0"/>
              <a:t>competitive environment in which it operates and </a:t>
            </a:r>
            <a:endParaRPr lang="en-IN" dirty="0" smtClean="0"/>
          </a:p>
          <a:p>
            <a:pPr lvl="1" algn="just">
              <a:spcAft>
                <a:spcPts val="600"/>
              </a:spcAft>
              <a:buFont typeface="Wingdings" pitchFamily="2" charset="2"/>
              <a:buChar char="§"/>
            </a:pPr>
            <a:r>
              <a:rPr lang="en-IN" dirty="0" smtClean="0"/>
              <a:t>is </a:t>
            </a:r>
            <a:r>
              <a:rPr lang="en-IN" dirty="0" smtClean="0"/>
              <a:t>therefore an important contribution to the strategic planning process. </a:t>
            </a:r>
          </a:p>
          <a:p>
            <a:pPr algn="just"/>
            <a:r>
              <a:rPr lang="en-IN" dirty="0" smtClean="0"/>
              <a:t>It is a dynamic process because the business environments keep on changing.</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1580728"/>
            <a:ext cx="8106104" cy="4800600"/>
          </a:xfrm>
        </p:spPr>
        <p:txBody>
          <a:bodyPr>
            <a:normAutofit/>
          </a:bodyPr>
          <a:lstStyle/>
          <a:p>
            <a:pPr algn="just"/>
            <a:r>
              <a:rPr lang="en-IN" sz="2800" dirty="0" smtClean="0"/>
              <a:t>SWOT analysis provides </a:t>
            </a:r>
            <a:r>
              <a:rPr lang="en-IN" sz="2800" dirty="0" smtClean="0"/>
              <a:t>information on an </a:t>
            </a:r>
            <a:r>
              <a:rPr lang="en-IN" sz="2800" dirty="0" smtClean="0"/>
              <a:t>organisation's Strengths and </a:t>
            </a:r>
            <a:r>
              <a:rPr lang="en-IN" sz="2800" dirty="0" smtClean="0"/>
              <a:t>Weaknesses after based on analysis </a:t>
            </a:r>
            <a:r>
              <a:rPr lang="en-IN" sz="2800" dirty="0" smtClean="0"/>
              <a:t>of its resources and capabilities.</a:t>
            </a:r>
          </a:p>
          <a:p>
            <a:pPr algn="just"/>
            <a:r>
              <a:rPr lang="en-IN" sz="2800" dirty="0" smtClean="0"/>
              <a:t>It also provides </a:t>
            </a:r>
            <a:r>
              <a:rPr lang="en-IN" sz="2800" dirty="0" smtClean="0"/>
              <a:t>a list of Threats </a:t>
            </a:r>
            <a:r>
              <a:rPr lang="en-IN" sz="2800" dirty="0" smtClean="0"/>
              <a:t>and Opportunities after an analysis of its environment. </a:t>
            </a:r>
          </a:p>
          <a:p>
            <a:pPr algn="just"/>
            <a:r>
              <a:rPr lang="en-IN" sz="2800" dirty="0" smtClean="0"/>
              <a:t>The future strategy should be built to </a:t>
            </a:r>
            <a:r>
              <a:rPr lang="en-IN" sz="2800" dirty="0" smtClean="0"/>
              <a:t>capitalize the </a:t>
            </a:r>
            <a:r>
              <a:rPr lang="en-IN" sz="2800" dirty="0" smtClean="0"/>
              <a:t>strengths for harnessing the opportunities </a:t>
            </a:r>
            <a:r>
              <a:rPr lang="en-IN" sz="2800" dirty="0" smtClean="0"/>
              <a:t>by addressing threats </a:t>
            </a:r>
            <a:r>
              <a:rPr lang="en-IN" sz="2800" dirty="0" smtClean="0"/>
              <a:t>and overcoming weaknesses.</a:t>
            </a:r>
          </a:p>
          <a:p>
            <a:pPr algn="just"/>
            <a:endParaRPr lang="en-IN" sz="2800" dirty="0"/>
          </a:p>
        </p:txBody>
      </p:sp>
      <p:sp>
        <p:nvSpPr>
          <p:cNvPr id="5" name="Title 1"/>
          <p:cNvSpPr>
            <a:spLocks noGrp="1"/>
          </p:cNvSpPr>
          <p:nvPr>
            <p:ph type="title"/>
          </p:nvPr>
        </p:nvSpPr>
        <p:spPr>
          <a:xfrm>
            <a:off x="1043608" y="778694"/>
            <a:ext cx="7890080" cy="490066"/>
          </a:xfrm>
        </p:spPr>
        <p:txBody>
          <a:bodyPr>
            <a:noAutofit/>
          </a:bodyPr>
          <a:lstStyle/>
          <a:p>
            <a:r>
              <a:rPr lang="en-IN" sz="3200" b="1" dirty="0" smtClean="0">
                <a:effectLst/>
              </a:rPr>
              <a:t>Importance and Uses of SWOT Analysis</a:t>
            </a:r>
            <a:endParaRPr lang="en-IN" sz="3200" b="1" dirty="0">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116632"/>
            <a:ext cx="7962088" cy="634082"/>
          </a:xfrm>
        </p:spPr>
        <p:txBody>
          <a:bodyPr>
            <a:normAutofit/>
          </a:bodyPr>
          <a:lstStyle/>
          <a:p>
            <a:pPr algn="ctr"/>
            <a:r>
              <a:rPr lang="en-IN" sz="3200" b="1" dirty="0" smtClean="0">
                <a:effectLst/>
              </a:rPr>
              <a:t>Guidelines for </a:t>
            </a:r>
            <a:r>
              <a:rPr lang="en-IN" sz="3200" b="1" dirty="0" smtClean="0">
                <a:effectLst/>
              </a:rPr>
              <a:t>Preparing </a:t>
            </a:r>
            <a:r>
              <a:rPr lang="en-IN" sz="3200" b="1" dirty="0" smtClean="0">
                <a:effectLst/>
              </a:rPr>
              <a:t>SWOT Matrix</a:t>
            </a:r>
            <a:endParaRPr lang="en-IN" sz="3200" b="1" dirty="0">
              <a:effectLst/>
            </a:endParaRPr>
          </a:p>
        </p:txBody>
      </p:sp>
      <p:sp>
        <p:nvSpPr>
          <p:cNvPr id="3" name="Content Placeholder 2"/>
          <p:cNvSpPr>
            <a:spLocks noGrp="1"/>
          </p:cNvSpPr>
          <p:nvPr>
            <p:ph idx="1"/>
          </p:nvPr>
        </p:nvSpPr>
        <p:spPr>
          <a:xfrm>
            <a:off x="827584" y="908720"/>
            <a:ext cx="8106104" cy="5256584"/>
          </a:xfrm>
        </p:spPr>
        <p:txBody>
          <a:bodyPr>
            <a:normAutofit fontScale="92500" lnSpcReduction="20000"/>
          </a:bodyPr>
          <a:lstStyle/>
          <a:p>
            <a:pPr algn="just"/>
            <a:r>
              <a:rPr lang="en-IN" dirty="0" smtClean="0"/>
              <a:t>Opportunity </a:t>
            </a:r>
            <a:r>
              <a:rPr lang="en-IN" dirty="0" smtClean="0"/>
              <a:t>and Threat </a:t>
            </a:r>
            <a:r>
              <a:rPr lang="en-IN" dirty="0" smtClean="0"/>
              <a:t>Matrices</a:t>
            </a:r>
          </a:p>
          <a:p>
            <a:pPr lvl="1" algn="just"/>
            <a:r>
              <a:rPr lang="en-IN" dirty="0" smtClean="0"/>
              <a:t> </a:t>
            </a:r>
            <a:r>
              <a:rPr lang="en-IN" dirty="0" smtClean="0"/>
              <a:t>helps in assessment of the ‘likelihood probability’ and ‘impact’ of such factors on the organisation. </a:t>
            </a:r>
          </a:p>
          <a:p>
            <a:pPr algn="just"/>
            <a:r>
              <a:rPr lang="en-IN" dirty="0" smtClean="0"/>
              <a:t>A scoring system may be used to assign importance to factors. </a:t>
            </a:r>
          </a:p>
          <a:p>
            <a:pPr lvl="1" algn="just"/>
            <a:r>
              <a:rPr lang="en-IN" dirty="0" smtClean="0"/>
              <a:t>A factor which have a high score on both 'probability of occurrence' and 'likely impact on the organisation or business', needs close attention and play a significant part in the development of a strategic plan. </a:t>
            </a:r>
          </a:p>
          <a:p>
            <a:pPr algn="just"/>
            <a:r>
              <a:rPr lang="en-IN" dirty="0" smtClean="0"/>
              <a:t>In the same manner, s</a:t>
            </a:r>
            <a:r>
              <a:rPr lang="en-IN" dirty="0" smtClean="0"/>
              <a:t>trengths </a:t>
            </a:r>
            <a:r>
              <a:rPr lang="en-IN" dirty="0" smtClean="0"/>
              <a:t>and </a:t>
            </a:r>
            <a:r>
              <a:rPr lang="en-IN" dirty="0" smtClean="0"/>
              <a:t>weaknesses should be </a:t>
            </a:r>
            <a:r>
              <a:rPr lang="en-IN" dirty="0" smtClean="0"/>
              <a:t>assessed </a:t>
            </a:r>
            <a:r>
              <a:rPr lang="en-IN" dirty="0" smtClean="0"/>
              <a:t>by using a </a:t>
            </a:r>
            <a:r>
              <a:rPr lang="en-IN" dirty="0" smtClean="0"/>
              <a:t>scoring </a:t>
            </a:r>
            <a:r>
              <a:rPr lang="en-IN" dirty="0" smtClean="0"/>
              <a:t>approach to </a:t>
            </a:r>
            <a:r>
              <a:rPr lang="en-IN" dirty="0" smtClean="0"/>
              <a:t>identify the factors according to their </a:t>
            </a:r>
            <a:r>
              <a:rPr lang="en-IN" dirty="0" smtClean="0"/>
              <a:t>significance (i.e</a:t>
            </a:r>
            <a:r>
              <a:rPr lang="en-IN" dirty="0" smtClean="0"/>
              <a:t>. major, minor, neutral) and level of importance (high, medium, low).</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116632"/>
            <a:ext cx="7746064" cy="634082"/>
          </a:xfrm>
        </p:spPr>
        <p:txBody>
          <a:bodyPr>
            <a:normAutofit/>
          </a:bodyPr>
          <a:lstStyle/>
          <a:p>
            <a:pPr algn="ctr"/>
            <a:r>
              <a:rPr lang="en-IN" sz="3000" b="1" dirty="0" smtClean="0">
                <a:effectLst/>
              </a:rPr>
              <a:t>Guidelines for </a:t>
            </a:r>
            <a:r>
              <a:rPr lang="en-IN" sz="3000" b="1" dirty="0" smtClean="0">
                <a:effectLst/>
              </a:rPr>
              <a:t>Preparing </a:t>
            </a:r>
            <a:r>
              <a:rPr lang="en-IN" sz="3000" b="1" dirty="0" smtClean="0">
                <a:effectLst/>
              </a:rPr>
              <a:t>SWOT Matrix</a:t>
            </a:r>
            <a:endParaRPr lang="en-IN" sz="3000" b="1" dirty="0">
              <a:effectLst/>
            </a:endParaRPr>
          </a:p>
        </p:txBody>
      </p:sp>
      <p:sp>
        <p:nvSpPr>
          <p:cNvPr id="3" name="Content Placeholder 2"/>
          <p:cNvSpPr>
            <a:spLocks noGrp="1"/>
          </p:cNvSpPr>
          <p:nvPr>
            <p:ph idx="1"/>
          </p:nvPr>
        </p:nvSpPr>
        <p:spPr>
          <a:xfrm>
            <a:off x="827584" y="836712"/>
            <a:ext cx="8106104" cy="6021288"/>
          </a:xfrm>
        </p:spPr>
        <p:txBody>
          <a:bodyPr>
            <a:normAutofit/>
          </a:bodyPr>
          <a:lstStyle/>
          <a:p>
            <a:pPr algn="just"/>
            <a:r>
              <a:rPr lang="en-IN" sz="2800" dirty="0" smtClean="0"/>
              <a:t>Involve people </a:t>
            </a:r>
            <a:r>
              <a:rPr lang="en-IN" sz="2800" dirty="0" smtClean="0"/>
              <a:t>who have experience and knowledge </a:t>
            </a:r>
            <a:r>
              <a:rPr lang="en-IN" sz="2800" dirty="0" smtClean="0"/>
              <a:t>in </a:t>
            </a:r>
            <a:r>
              <a:rPr lang="en-IN" sz="2800" dirty="0" smtClean="0"/>
              <a:t>the analysis to identify the factors.</a:t>
            </a:r>
          </a:p>
          <a:p>
            <a:pPr algn="just"/>
            <a:r>
              <a:rPr lang="en-IN" sz="2800" dirty="0" smtClean="0"/>
              <a:t>The </a:t>
            </a:r>
            <a:r>
              <a:rPr lang="en-IN" sz="2800" dirty="0" smtClean="0"/>
              <a:t>outcome of </a:t>
            </a:r>
            <a:r>
              <a:rPr lang="en-IN" sz="2800" dirty="0" smtClean="0"/>
              <a:t>the analysis is the matrix </a:t>
            </a:r>
            <a:endParaRPr lang="en-IN" sz="2800" dirty="0" smtClean="0"/>
          </a:p>
          <a:p>
            <a:pPr lvl="1" algn="just"/>
            <a:r>
              <a:rPr lang="en-IN" sz="2400" dirty="0" smtClean="0"/>
              <a:t>that </a:t>
            </a:r>
            <a:r>
              <a:rPr lang="en-IN" sz="2400" dirty="0" smtClean="0"/>
              <a:t>presents the most important strengths, weaknesses, opportunities and threats for the </a:t>
            </a:r>
            <a:r>
              <a:rPr lang="en-IN" sz="2400" dirty="0" smtClean="0"/>
              <a:t>organization</a:t>
            </a:r>
          </a:p>
          <a:p>
            <a:pPr lvl="1" algn="just"/>
            <a:r>
              <a:rPr lang="en-IN" sz="2400" dirty="0" smtClean="0"/>
              <a:t>so </a:t>
            </a:r>
            <a:r>
              <a:rPr lang="en-IN" sz="2400" dirty="0" smtClean="0"/>
              <a:t>that major issues can be can be taken into account when subsequently drawing up strategic plans for an organization.</a:t>
            </a:r>
          </a:p>
          <a:p>
            <a:pPr algn="just"/>
            <a:r>
              <a:rPr lang="en-IN" sz="2800" dirty="0" smtClean="0"/>
              <a:t>It is possible to represent this analysis in a Performance-Importance matrix .</a:t>
            </a:r>
          </a:p>
          <a:p>
            <a:pPr algn="just"/>
            <a:r>
              <a:rPr lang="en-IN" sz="2800" dirty="0" smtClean="0"/>
              <a:t>A SWOT analysis is based on hard facts. These can be time-consuming and costly to gather.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4082"/>
          </a:xfrm>
        </p:spPr>
        <p:txBody>
          <a:bodyPr>
            <a:noAutofit/>
          </a:bodyPr>
          <a:lstStyle/>
          <a:p>
            <a:pPr algn="ctr"/>
            <a:r>
              <a:rPr lang="en-IN" sz="3200" b="1" dirty="0" smtClean="0">
                <a:effectLst/>
              </a:rPr>
              <a:t>Drawbacks of SWOT Analysis</a:t>
            </a:r>
            <a:endParaRPr lang="en-IN" sz="3200" b="1" dirty="0">
              <a:effectLst/>
            </a:endParaRPr>
          </a:p>
        </p:txBody>
      </p:sp>
      <p:sp>
        <p:nvSpPr>
          <p:cNvPr id="3" name="Content Placeholder 2"/>
          <p:cNvSpPr>
            <a:spLocks noGrp="1"/>
          </p:cNvSpPr>
          <p:nvPr>
            <p:ph idx="1"/>
          </p:nvPr>
        </p:nvSpPr>
        <p:spPr>
          <a:xfrm>
            <a:off x="1043608" y="1124744"/>
            <a:ext cx="7890080" cy="5123656"/>
          </a:xfrm>
        </p:spPr>
        <p:txBody>
          <a:bodyPr>
            <a:normAutofit fontScale="92500" lnSpcReduction="10000"/>
          </a:bodyPr>
          <a:lstStyle/>
          <a:p>
            <a:pPr algn="just"/>
            <a:r>
              <a:rPr lang="en-IN" dirty="0" smtClean="0"/>
              <a:t>The length of the lists of factors that have to be taken into account in the analysis</a:t>
            </a:r>
          </a:p>
          <a:p>
            <a:pPr algn="just"/>
            <a:r>
              <a:rPr lang="en-IN" dirty="0" smtClean="0"/>
              <a:t>Lack of prioritisation of factors</a:t>
            </a:r>
          </a:p>
          <a:p>
            <a:pPr lvl="1" algn="just"/>
            <a:r>
              <a:rPr lang="en-IN" dirty="0" smtClean="0"/>
              <a:t>there being no requirement for their classification and evaluation</a:t>
            </a:r>
          </a:p>
          <a:p>
            <a:pPr algn="just"/>
            <a:r>
              <a:rPr lang="en-IN" dirty="0" smtClean="0"/>
              <a:t>No suggestions for solving </a:t>
            </a:r>
            <a:r>
              <a:rPr lang="en-IN" dirty="0" smtClean="0"/>
              <a:t>disagreements</a:t>
            </a:r>
            <a:endParaRPr lang="en-IN" dirty="0" smtClean="0"/>
          </a:p>
          <a:p>
            <a:pPr algn="just"/>
            <a:r>
              <a:rPr lang="en-IN" dirty="0" smtClean="0"/>
              <a:t>No obligation to verify statements or aspects based on the data or the analysis</a:t>
            </a:r>
          </a:p>
          <a:p>
            <a:pPr algn="just"/>
            <a:r>
              <a:rPr lang="en-IN" dirty="0" smtClean="0"/>
              <a:t>Analysis only at a single level</a:t>
            </a:r>
          </a:p>
          <a:p>
            <a:pPr algn="just"/>
            <a:r>
              <a:rPr lang="en-IN" dirty="0" smtClean="0"/>
              <a:t>Over-subjectivity in the generation of factors </a:t>
            </a:r>
          </a:p>
          <a:p>
            <a:pPr lvl="1" algn="just"/>
            <a:r>
              <a:rPr lang="en-IN" dirty="0" smtClean="0"/>
              <a:t>the use of ambiguous and vague words and phrases</a:t>
            </a:r>
          </a:p>
          <a:p>
            <a:pPr algn="just"/>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16632"/>
            <a:ext cx="7498080" cy="648072"/>
          </a:xfrm>
        </p:spPr>
        <p:txBody>
          <a:bodyPr>
            <a:normAutofit/>
          </a:bodyPr>
          <a:lstStyle/>
          <a:p>
            <a:pPr algn="ctr"/>
            <a:r>
              <a:rPr lang="en-IN" sz="3200" b="1" dirty="0" smtClean="0">
                <a:effectLst/>
              </a:rPr>
              <a:t>Strengths of Dairy Industry</a:t>
            </a:r>
            <a:endParaRPr lang="en-IN" sz="3200" b="1" dirty="0">
              <a:effectLst/>
            </a:endParaRPr>
          </a:p>
        </p:txBody>
      </p:sp>
      <p:sp>
        <p:nvSpPr>
          <p:cNvPr id="3" name="Content Placeholder 2"/>
          <p:cNvSpPr>
            <a:spLocks noGrp="1"/>
          </p:cNvSpPr>
          <p:nvPr>
            <p:ph idx="1"/>
          </p:nvPr>
        </p:nvSpPr>
        <p:spPr>
          <a:xfrm>
            <a:off x="611560" y="1124744"/>
            <a:ext cx="8322128" cy="5544616"/>
          </a:xfrm>
        </p:spPr>
        <p:txBody>
          <a:bodyPr>
            <a:normAutofit fontScale="85000" lnSpcReduction="20000"/>
          </a:bodyPr>
          <a:lstStyle/>
          <a:p>
            <a:pPr marL="719138" indent="-354013" algn="just"/>
            <a:r>
              <a:rPr lang="en-IN" dirty="0" smtClean="0"/>
              <a:t>Enhanced milk </a:t>
            </a:r>
            <a:r>
              <a:rPr lang="en-IN" dirty="0" smtClean="0"/>
              <a:t>production- 1</a:t>
            </a:r>
            <a:r>
              <a:rPr lang="en-IN" dirty="0" smtClean="0"/>
              <a:t>87.7 million tons (2018-19-NDDB)</a:t>
            </a:r>
            <a:r>
              <a:rPr lang="en-IN" dirty="0" smtClean="0"/>
              <a:t> </a:t>
            </a:r>
          </a:p>
          <a:p>
            <a:pPr marL="993458" lvl="1" indent="-354013" algn="just"/>
            <a:r>
              <a:rPr lang="en-IN" dirty="0" smtClean="0"/>
              <a:t>with </a:t>
            </a:r>
            <a:r>
              <a:rPr lang="en-IN" dirty="0" smtClean="0"/>
              <a:t>consequently increased availability of milk </a:t>
            </a:r>
            <a:r>
              <a:rPr lang="en-IN" dirty="0" smtClean="0"/>
              <a:t>processing (394/gm/person/day)</a:t>
            </a:r>
            <a:endParaRPr lang="en-IN" dirty="0" smtClean="0"/>
          </a:p>
          <a:p>
            <a:pPr marL="719138" indent="-354013" algn="just"/>
            <a:r>
              <a:rPr lang="en-IN" dirty="0" smtClean="0"/>
              <a:t>Increased purchasing </a:t>
            </a:r>
            <a:r>
              <a:rPr lang="en-IN" dirty="0" smtClean="0"/>
              <a:t>power of the consumer.</a:t>
            </a:r>
          </a:p>
          <a:p>
            <a:pPr marL="719138" indent="-354013" algn="just"/>
            <a:r>
              <a:rPr lang="en-IN" dirty="0" smtClean="0"/>
              <a:t>Improved transportation facilities for movement of milk and milk products. </a:t>
            </a:r>
            <a:endParaRPr lang="en-IN" dirty="0" smtClean="0"/>
          </a:p>
          <a:p>
            <a:pPr marL="719138" indent="-354013" algn="just"/>
            <a:r>
              <a:rPr lang="en-IN" dirty="0" smtClean="0"/>
              <a:t>Increased </a:t>
            </a:r>
            <a:r>
              <a:rPr lang="en-IN" dirty="0" smtClean="0"/>
              <a:t>availability of indigenously manufactured equipment.</a:t>
            </a:r>
          </a:p>
          <a:p>
            <a:pPr marL="719138" indent="-354013" algn="just"/>
            <a:r>
              <a:rPr lang="en-IN" dirty="0" smtClean="0"/>
              <a:t>Large number of dairy plants in the country.</a:t>
            </a:r>
          </a:p>
          <a:p>
            <a:pPr marL="719138" indent="-354013" algn="just"/>
            <a:r>
              <a:rPr lang="en-IN" dirty="0" smtClean="0"/>
              <a:t>Vast pool of highly trained and qualified manpower available to the industry.</a:t>
            </a:r>
          </a:p>
          <a:p>
            <a:pPr marL="719138" indent="-354013" algn="just"/>
            <a:r>
              <a:rPr lang="en-IN" dirty="0" smtClean="0"/>
              <a:t>Country's vast natural resources offer immense potential for growth and development of dairying.</a:t>
            </a:r>
          </a:p>
          <a:p>
            <a:pPr algn="just"/>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346050"/>
          </a:xfrm>
        </p:spPr>
        <p:txBody>
          <a:bodyPr>
            <a:noAutofit/>
          </a:bodyPr>
          <a:lstStyle/>
          <a:p>
            <a:pPr algn="ctr"/>
            <a:r>
              <a:rPr lang="en-IN" sz="3200" b="1" dirty="0" smtClean="0">
                <a:effectLst/>
              </a:rPr>
              <a:t>Weaknesses of Dairy Industry</a:t>
            </a:r>
            <a:endParaRPr lang="en-IN" sz="3200" b="1" dirty="0">
              <a:effectLst/>
            </a:endParaRPr>
          </a:p>
        </p:txBody>
      </p:sp>
      <p:sp>
        <p:nvSpPr>
          <p:cNvPr id="3" name="Content Placeholder 2"/>
          <p:cNvSpPr>
            <a:spLocks noGrp="1"/>
          </p:cNvSpPr>
          <p:nvPr>
            <p:ph idx="1"/>
          </p:nvPr>
        </p:nvSpPr>
        <p:spPr>
          <a:xfrm>
            <a:off x="971600" y="1052736"/>
            <a:ext cx="7962088" cy="5805264"/>
          </a:xfrm>
        </p:spPr>
        <p:txBody>
          <a:bodyPr>
            <a:normAutofit/>
          </a:bodyPr>
          <a:lstStyle/>
          <a:p>
            <a:r>
              <a:rPr lang="en-IN" sz="2800" dirty="0" smtClean="0"/>
              <a:t>Lack of appropriate technologies for tropical climate conditions.</a:t>
            </a:r>
          </a:p>
          <a:p>
            <a:r>
              <a:rPr lang="en-IN" sz="2800" dirty="0" smtClean="0"/>
              <a:t>Erratic power supply.</a:t>
            </a:r>
          </a:p>
          <a:p>
            <a:r>
              <a:rPr lang="en-IN" sz="2800" dirty="0" smtClean="0"/>
              <a:t>Lack of awareness for clean milk production.</a:t>
            </a:r>
          </a:p>
          <a:p>
            <a:r>
              <a:rPr lang="en-IN" sz="2800" dirty="0" smtClean="0"/>
              <a:t>Underdeveloped raw milk collection systems in certain parts of the country.</a:t>
            </a:r>
          </a:p>
          <a:p>
            <a:r>
              <a:rPr lang="en-IN" sz="2800" dirty="0" smtClean="0"/>
              <a:t>Seasonal fluctuations in milk production pattern.</a:t>
            </a:r>
          </a:p>
          <a:p>
            <a:r>
              <a:rPr lang="en-IN" sz="2800" dirty="0" smtClean="0"/>
              <a:t>Regional imbalance of milk supply.</a:t>
            </a:r>
          </a:p>
          <a:p>
            <a:r>
              <a:rPr lang="en-IN" sz="2800" dirty="0" smtClean="0"/>
              <a:t>Species-wise variation in milk quality received by dairy plants.</a:t>
            </a:r>
          </a:p>
          <a:p>
            <a:r>
              <a:rPr lang="en-IN" sz="2800" dirty="0" smtClean="0"/>
              <a:t>Poor productivity of cattle and arable land.</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221</TotalTime>
  <Words>830</Words>
  <Application>Microsoft Office PowerPoint</Application>
  <PresentationFormat>On-screen Show (4:3)</PresentationFormat>
  <Paragraphs>97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Solstice</vt:lpstr>
      <vt:lpstr>SWOT Analysis of Dairy Industry</vt:lpstr>
      <vt:lpstr>INTRODUCTION</vt:lpstr>
      <vt:lpstr>IMPORTANCE OF SWOT ANALYSIS</vt:lpstr>
      <vt:lpstr>Importance and Uses of SWOT Analysis</vt:lpstr>
      <vt:lpstr>Guidelines for Preparing SWOT Matrix</vt:lpstr>
      <vt:lpstr>Guidelines for Preparing SWOT Matrix</vt:lpstr>
      <vt:lpstr>Drawbacks of SWOT Analysis</vt:lpstr>
      <vt:lpstr>Strengths of Dairy Industry</vt:lpstr>
      <vt:lpstr>Weaknesses of Dairy Industry</vt:lpstr>
      <vt:lpstr>Weaknesses of Dairy Industry</vt:lpstr>
      <vt:lpstr>Opportunities </vt:lpstr>
      <vt:lpstr>Opportunities </vt:lpstr>
      <vt:lpstr>Threats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SWOT Analysis of Dairy Industry</dc:title>
  <dc:creator>My</dc:creator>
  <cp:lastModifiedBy>My</cp:lastModifiedBy>
  <cp:revision>34</cp:revision>
  <dcterms:created xsi:type="dcterms:W3CDTF">2020-05-06T09:28:24Z</dcterms:created>
  <dcterms:modified xsi:type="dcterms:W3CDTF">2020-05-25T11:49:18Z</dcterms:modified>
</cp:coreProperties>
</file>