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2" r:id="rId7"/>
    <p:sldId id="263" r:id="rId8"/>
    <p:sldId id="264" r:id="rId9"/>
    <p:sldId id="265" r:id="rId10"/>
    <p:sldId id="284" r:id="rId11"/>
    <p:sldId id="266" r:id="rId12"/>
    <p:sldId id="268" r:id="rId13"/>
    <p:sldId id="270" r:id="rId14"/>
    <p:sldId id="271" r:id="rId15"/>
    <p:sldId id="272" r:id="rId16"/>
    <p:sldId id="275" r:id="rId17"/>
    <p:sldId id="283" r:id="rId18"/>
    <p:sldId id="279" r:id="rId19"/>
    <p:sldId id="273" r:id="rId20"/>
    <p:sldId id="276" r:id="rId21"/>
    <p:sldId id="277" r:id="rId22"/>
    <p:sldId id="278" r:id="rId23"/>
    <p:sldId id="281" r:id="rId24"/>
    <p:sldId id="285" r:id="rId25"/>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F5AB1C69-6EDB-4FF4-983F-18BD219EF322}" styleName="Medium Style 2 - Accent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8" d="100"/>
          <a:sy n="68" d="100"/>
        </p:scale>
        <p:origin x="1446" y="72"/>
      </p:cViewPr>
      <p:guideLst>
        <p:guide orient="horz" pos="216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9" name="Subtitle 8"/>
          <p:cNvSpPr>
            <a:spLocks noGrp="1"/>
          </p:cNvSpPr>
          <p:nvPr>
            <p:ph type="subTitle" idx="1"/>
          </p:nvPr>
        </p:nvSpPr>
        <p:spPr>
          <a:xfrm>
            <a:off x="457200" y="3699804"/>
            <a:ext cx="8305800" cy="1143000"/>
          </a:xfrm>
        </p:spPr>
        <p:txBody>
          <a:bodyPr>
            <a:noAutofit/>
          </a:bodyPr>
          <a:lstStyle>
            <a:lvl1pPr marL="0" indent="0" algn="ctr">
              <a:buNone/>
              <a:defRPr sz="2200" spc="100" baseline="0">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a:t>Click to edit Master subtitle style</a:t>
            </a:r>
          </a:p>
        </p:txBody>
      </p:sp>
      <p:sp>
        <p:nvSpPr>
          <p:cNvPr id="28" name="Title 27"/>
          <p:cNvSpPr>
            <a:spLocks noGrp="1"/>
          </p:cNvSpPr>
          <p:nvPr>
            <p:ph type="ctrTitle"/>
          </p:nvPr>
        </p:nvSpPr>
        <p:spPr>
          <a:xfrm>
            <a:off x="457200" y="1433732"/>
            <a:ext cx="8305800" cy="1981200"/>
          </a:xfrm>
          <a:ln w="6350" cap="rnd">
            <a:noFill/>
          </a:ln>
        </p:spPr>
        <p:txBody>
          <a:bodyPr anchor="b" anchorCtr="0">
            <a:noAutofit/>
          </a:bodyPr>
          <a:lstStyle>
            <a:lvl1pPr algn="ctr">
              <a:defRPr lang="en-US" sz="4800" b="0" dirty="0">
                <a:ln w="3200">
                  <a:solidFill>
                    <a:schemeClr val="bg2">
                      <a:shade val="75000"/>
                      <a:alpha val="25000"/>
                    </a:schemeClr>
                  </a:solidFill>
                  <a:prstDash val="solid"/>
                  <a:round/>
                </a:ln>
                <a:solidFill>
                  <a:srgbClr val="F9F9F9"/>
                </a:solidFill>
                <a:effectLst>
                  <a:innerShdw blurRad="50800" dist="25400" dir="13500000">
                    <a:srgbClr val="000000">
                      <a:alpha val="70000"/>
                    </a:srgbClr>
                  </a:innerShdw>
                </a:effectLst>
              </a:defRPr>
            </a:lvl1pPr>
          </a:lstStyle>
          <a:p>
            <a:r>
              <a:rPr kumimoji="0" lang="en-US"/>
              <a:t>Click to edit Master title style</a:t>
            </a:r>
          </a:p>
        </p:txBody>
      </p:sp>
      <p:cxnSp>
        <p:nvCxnSpPr>
          <p:cNvPr id="8" name="Straight Connector 7"/>
          <p:cNvCxnSpPr/>
          <p:nvPr/>
        </p:nvCxnSpPr>
        <p:spPr>
          <a:xfrm>
            <a:off x="1463626" y="3550126"/>
            <a:ext cx="2971800" cy="1588"/>
          </a:xfrm>
          <a:prstGeom prst="line">
            <a:avLst/>
          </a:prstGeom>
          <a:ln w="9525" cap="flat" cmpd="sng" algn="ctr">
            <a:solidFill>
              <a:schemeClr val="bg2">
                <a:tint val="20000"/>
              </a:schemeClr>
            </a:solidFill>
            <a:prstDash val="solid"/>
          </a:ln>
          <a:effectLst>
            <a:outerShdw blurRad="31750" dir="2700000" algn="tl" rotWithShape="0">
              <a:srgbClr val="000000">
                <a:alpha val="55000"/>
              </a:srgbClr>
            </a:outerShdw>
          </a:effectLst>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4708574" y="3550126"/>
            <a:ext cx="2971800" cy="1588"/>
          </a:xfrm>
          <a:prstGeom prst="line">
            <a:avLst/>
          </a:prstGeom>
          <a:ln w="9525" cap="flat" cmpd="sng" algn="ctr">
            <a:solidFill>
              <a:schemeClr val="bg2">
                <a:tint val="20000"/>
              </a:schemeClr>
            </a:solidFill>
            <a:prstDash val="solid"/>
          </a:ln>
          <a:effectLst>
            <a:outerShdw blurRad="31750" dir="2700000" algn="tl" rotWithShape="0">
              <a:srgbClr val="000000">
                <a:alpha val="55000"/>
              </a:srgbClr>
            </a:outerShdw>
          </a:effectLst>
        </p:spPr>
        <p:style>
          <a:lnRef idx="1">
            <a:schemeClr val="accent1"/>
          </a:lnRef>
          <a:fillRef idx="0">
            <a:schemeClr val="accent1"/>
          </a:fillRef>
          <a:effectRef idx="0">
            <a:schemeClr val="accent1"/>
          </a:effectRef>
          <a:fontRef idx="minor">
            <a:schemeClr val="tx1"/>
          </a:fontRef>
        </p:style>
      </p:cxnSp>
      <p:sp>
        <p:nvSpPr>
          <p:cNvPr id="14" name="Oval 13"/>
          <p:cNvSpPr/>
          <p:nvPr/>
        </p:nvSpPr>
        <p:spPr>
          <a:xfrm>
            <a:off x="4540348" y="3526302"/>
            <a:ext cx="45720" cy="45720"/>
          </a:xfrm>
          <a:prstGeom prst="ellipse">
            <a:avLst/>
          </a:prstGeom>
          <a:effectLst>
            <a:outerShdw blurRad="31750" dir="2700000" algn="tl" rotWithShape="0">
              <a:srgbClr val="000000">
                <a:alpha val="55000"/>
              </a:srgbClr>
            </a:outerShdw>
          </a:effectLst>
        </p:spPr>
        <p:style>
          <a:lnRef idx="2">
            <a:schemeClr val="accent2"/>
          </a:lnRef>
          <a:fillRef idx="1">
            <a:schemeClr val="accent2"/>
          </a:fillRef>
          <a:effectRef idx="0">
            <a:schemeClr val="accent2"/>
          </a:effectRef>
          <a:fontRef idx="minor">
            <a:schemeClr val="lt1"/>
          </a:fontRef>
        </p:style>
        <p:txBody>
          <a:bodyPr rtlCol="0" anchor="ctr"/>
          <a:lstStyle/>
          <a:p>
            <a:pPr algn="ctr" eaLnBrk="1" latinLnBrk="0" hangingPunct="1"/>
            <a:endParaRPr kumimoji="0" lang="en-US"/>
          </a:p>
        </p:txBody>
      </p:sp>
      <p:sp>
        <p:nvSpPr>
          <p:cNvPr id="15" name="Date Placeholder 14"/>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16" name="Slide Number Placeholder 15"/>
          <p:cNvSpPr>
            <a:spLocks noGrp="1"/>
          </p:cNvSpPr>
          <p:nvPr>
            <p:ph type="sldNum" sz="quarter" idx="11"/>
          </p:nvPr>
        </p:nvSpPr>
        <p:spPr/>
        <p:txBody>
          <a:bodyPr/>
          <a:lstStyle/>
          <a:p>
            <a:fld id="{9745AD90-1B9C-444D-BB8E-18C67BA241B4}" type="slidenum">
              <a:rPr lang="en-IN" smtClean="0"/>
              <a:pPr/>
              <a:t>‹#›</a:t>
            </a:fld>
            <a:endParaRPr lang="en-IN" dirty="0"/>
          </a:p>
        </p:txBody>
      </p:sp>
      <p:sp>
        <p:nvSpPr>
          <p:cNvPr id="17" name="Footer Placeholder 16"/>
          <p:cNvSpPr>
            <a:spLocks noGrp="1"/>
          </p:cNvSpPr>
          <p:nvPr>
            <p:ph type="ftr" sz="quarter" idx="12"/>
          </p:nvPr>
        </p:nvSpPr>
        <p:spPr/>
        <p:txBody>
          <a:bodyPr/>
          <a:lstStyle/>
          <a:p>
            <a:endParaRPr lang="en-IN"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9" name="Content Placeholder 8"/>
          <p:cNvSpPr>
            <a:spLocks noGrp="1"/>
          </p:cNvSpPr>
          <p:nvPr>
            <p:ph idx="1"/>
          </p:nvPr>
        </p:nvSpPr>
        <p:spPr>
          <a:xfrm>
            <a:off x="457200" y="1524000"/>
            <a:ext cx="8229600" cy="4572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4" name="Date Placeholder 13"/>
          <p:cNvSpPr>
            <a:spLocks noGrp="1"/>
          </p:cNvSpPr>
          <p:nvPr>
            <p:ph type="dt" sz="half" idx="14"/>
          </p:nvPr>
        </p:nvSpPr>
        <p:spPr/>
        <p:txBody>
          <a:bodyPr/>
          <a:lstStyle/>
          <a:p>
            <a:fld id="{C70E985D-2921-45A8-A417-B63FC4DEA6BA}" type="datetimeFigureOut">
              <a:rPr lang="en-US" smtClean="0"/>
              <a:pPr/>
              <a:t>3/29/2020</a:t>
            </a:fld>
            <a:endParaRPr lang="en-IN" dirty="0"/>
          </a:p>
        </p:txBody>
      </p:sp>
      <p:sp>
        <p:nvSpPr>
          <p:cNvPr id="15" name="Slide Number Placeholder 14"/>
          <p:cNvSpPr>
            <a:spLocks noGrp="1"/>
          </p:cNvSpPr>
          <p:nvPr>
            <p:ph type="sldNum" sz="quarter" idx="15"/>
          </p:nvPr>
        </p:nvSpPr>
        <p:spPr/>
        <p:txBody>
          <a:bodyPr/>
          <a:lstStyle>
            <a:lvl1pPr algn="ctr">
              <a:defRPr/>
            </a:lvl1pPr>
          </a:lstStyle>
          <a:p>
            <a:fld id="{9745AD90-1B9C-444D-BB8E-18C67BA241B4}" type="slidenum">
              <a:rPr lang="en-IN" smtClean="0"/>
              <a:pPr/>
              <a:t>‹#›</a:t>
            </a:fld>
            <a:endParaRPr lang="en-IN" dirty="0"/>
          </a:p>
        </p:txBody>
      </p:sp>
      <p:sp>
        <p:nvSpPr>
          <p:cNvPr id="16" name="Footer Placeholder 15"/>
          <p:cNvSpPr>
            <a:spLocks noGrp="1"/>
          </p:cNvSpPr>
          <p:nvPr>
            <p:ph type="ftr" sz="quarter" idx="16"/>
          </p:nvPr>
        </p:nvSpPr>
        <p:spPr/>
        <p:txBody>
          <a:bodyPr/>
          <a:lstStyle/>
          <a:p>
            <a:endParaRPr lang="en-IN" dirty="0"/>
          </a:p>
        </p:txBody>
      </p:sp>
      <p:sp>
        <p:nvSpPr>
          <p:cNvPr id="17" name="Title 16"/>
          <p:cNvSpPr>
            <a:spLocks noGrp="1"/>
          </p:cNvSpPr>
          <p:nvPr>
            <p:ph type="title"/>
          </p:nvPr>
        </p:nvSpPr>
        <p:spPr/>
        <p:txBody>
          <a:bodyPr rtlCol="0" anchor="b" anchorCtr="0"/>
          <a:lstStyle/>
          <a:p>
            <a:r>
              <a:rPr kumimoji="0" lang="en-US"/>
              <a:t>Click to edit Master title style</a:t>
            </a: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4" name="Date Placeholder 3"/>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5" name="Footer Placeholder 4"/>
          <p:cNvSpPr>
            <a:spLocks noGrp="1"/>
          </p:cNvSpPr>
          <p:nvPr>
            <p:ph type="ftr" sz="quarter" idx="11"/>
          </p:nvPr>
        </p:nvSpPr>
        <p:spPr/>
        <p:txBody>
          <a:bodyPr/>
          <a:lstStyle/>
          <a:p>
            <a:endParaRPr lang="en-IN" dirty="0"/>
          </a:p>
        </p:txBody>
      </p:sp>
      <p:sp>
        <p:nvSpPr>
          <p:cNvPr id="6" name="Slide Number Placeholder 5"/>
          <p:cNvSpPr>
            <a:spLocks noGrp="1"/>
          </p:cNvSpPr>
          <p:nvPr>
            <p:ph type="sldNum" sz="quarter" idx="12"/>
          </p:nvPr>
        </p:nvSpPr>
        <p:spPr/>
        <p:txBody>
          <a:bodyPr/>
          <a:lstStyle/>
          <a:p>
            <a:fld id="{9745AD90-1B9C-444D-BB8E-18C67BA241B4}" type="slidenum">
              <a:rPr lang="en-IN" smtClean="0"/>
              <a:pPr/>
              <a:t>‹#›</a:t>
            </a:fld>
            <a:endParaRPr lang="en-IN" dirty="0"/>
          </a:p>
        </p:txBody>
      </p:sp>
      <p:sp>
        <p:nvSpPr>
          <p:cNvPr id="2" name="Title 1"/>
          <p:cNvSpPr>
            <a:spLocks noGrp="1"/>
          </p:cNvSpPr>
          <p:nvPr>
            <p:ph type="title"/>
          </p:nvPr>
        </p:nvSpPr>
        <p:spPr>
          <a:xfrm>
            <a:off x="685800" y="3505200"/>
            <a:ext cx="7924800" cy="1371600"/>
          </a:xfrm>
        </p:spPr>
        <p:txBody>
          <a:bodyPr>
            <a:noAutofit/>
          </a:bodyPr>
          <a:lstStyle>
            <a:lvl1pPr algn="l" rtl="0">
              <a:spcBef>
                <a:spcPct val="0"/>
              </a:spcBef>
              <a:buNone/>
              <a:defRPr lang="en-US" sz="4800" b="0" dirty="0">
                <a:ln w="3200">
                  <a:solidFill>
                    <a:schemeClr val="bg2">
                      <a:shade val="25000"/>
                      <a:alpha val="25000"/>
                    </a:schemeClr>
                  </a:solidFill>
                  <a:prstDash val="solid"/>
                  <a:round/>
                </a:ln>
                <a:solidFill>
                  <a:srgbClr val="F9F9F9"/>
                </a:solidFill>
                <a:effectLst>
                  <a:innerShdw blurRad="38100" dist="25400" dir="13500000">
                    <a:prstClr val="black">
                      <a:alpha val="70000"/>
                    </a:prstClr>
                  </a:innerShdw>
                </a:effectLst>
              </a:defRPr>
            </a:lvl1pPr>
          </a:lstStyle>
          <a:p>
            <a:r>
              <a:rPr kumimoji="0" lang="en-US"/>
              <a:t>Click to edit Master title style</a:t>
            </a:r>
          </a:p>
        </p:txBody>
      </p:sp>
      <p:sp>
        <p:nvSpPr>
          <p:cNvPr id="3" name="Text Placeholder 2"/>
          <p:cNvSpPr>
            <a:spLocks noGrp="1"/>
          </p:cNvSpPr>
          <p:nvPr>
            <p:ph type="body" idx="1"/>
          </p:nvPr>
        </p:nvSpPr>
        <p:spPr>
          <a:xfrm>
            <a:off x="685800" y="4958864"/>
            <a:ext cx="7924800" cy="984736"/>
          </a:xfrm>
        </p:spPr>
        <p:txBody>
          <a:bodyPr anchor="t"/>
          <a:lstStyle>
            <a:lvl1pPr marL="0" indent="0">
              <a:buNone/>
              <a:defRPr sz="2000" spc="100" baseline="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a:t>Click to edit Master text styles</a:t>
            </a:r>
          </a:p>
        </p:txBody>
      </p:sp>
      <p:cxnSp>
        <p:nvCxnSpPr>
          <p:cNvPr id="7" name="Straight Connector 6"/>
          <p:cNvCxnSpPr/>
          <p:nvPr/>
        </p:nvCxnSpPr>
        <p:spPr>
          <a:xfrm>
            <a:off x="685800" y="4916992"/>
            <a:ext cx="7924800" cy="4301"/>
          </a:xfrm>
          <a:prstGeom prst="line">
            <a:avLst/>
          </a:prstGeom>
          <a:noFill/>
          <a:ln w="9525" cap="flat" cmpd="sng" algn="ctr">
            <a:solidFill>
              <a:srgbClr val="E9E9E8"/>
            </a:solidFill>
            <a:prstDash val="solid"/>
          </a:ln>
          <a:effectLst>
            <a:outerShdw blurRad="31750" dir="2700000" algn="tl" rotWithShape="0">
              <a:srgbClr val="000000">
                <a:alpha val="55000"/>
              </a:srgbClr>
            </a:outerShdw>
          </a:effectLst>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5" name="Date Placeholder 4"/>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6" name="Footer Placeholder 5"/>
          <p:cNvSpPr>
            <a:spLocks noGrp="1"/>
          </p:cNvSpPr>
          <p:nvPr>
            <p:ph type="ftr" sz="quarter" idx="11"/>
          </p:nvPr>
        </p:nvSpPr>
        <p:spPr/>
        <p:txBody>
          <a:bodyPr/>
          <a:lstStyle/>
          <a:p>
            <a:endParaRPr lang="en-IN" dirty="0"/>
          </a:p>
        </p:txBody>
      </p:sp>
      <p:sp>
        <p:nvSpPr>
          <p:cNvPr id="7" name="Slide Number Placeholder 6"/>
          <p:cNvSpPr>
            <a:spLocks noGrp="1"/>
          </p:cNvSpPr>
          <p:nvPr>
            <p:ph type="sldNum" sz="quarter" idx="12"/>
          </p:nvPr>
        </p:nvSpPr>
        <p:spPr/>
        <p:txBody>
          <a:bodyPr/>
          <a:lstStyle/>
          <a:p>
            <a:fld id="{9745AD90-1B9C-444D-BB8E-18C67BA241B4}" type="slidenum">
              <a:rPr lang="en-IN" smtClean="0"/>
              <a:pPr/>
              <a:t>‹#›</a:t>
            </a:fld>
            <a:endParaRPr lang="en-IN" dirty="0"/>
          </a:p>
        </p:txBody>
      </p:sp>
      <p:sp>
        <p:nvSpPr>
          <p:cNvPr id="2" name="Title 1"/>
          <p:cNvSpPr>
            <a:spLocks noGrp="1"/>
          </p:cNvSpPr>
          <p:nvPr>
            <p:ph type="title"/>
          </p:nvPr>
        </p:nvSpPr>
        <p:spPr/>
        <p:txBody>
          <a:bodyPr/>
          <a:lstStyle/>
          <a:p>
            <a:r>
              <a:rPr kumimoji="0" lang="en-US"/>
              <a:t>Click to edit Master title style</a:t>
            </a:r>
          </a:p>
        </p:txBody>
      </p:sp>
      <p:sp>
        <p:nvSpPr>
          <p:cNvPr id="11" name="Content Placeholder 10"/>
          <p:cNvSpPr>
            <a:spLocks noGrp="1"/>
          </p:cNvSpPr>
          <p:nvPr>
            <p:ph sz="half" idx="1"/>
          </p:nvPr>
        </p:nvSpPr>
        <p:spPr>
          <a:xfrm>
            <a:off x="457200" y="1524000"/>
            <a:ext cx="4059936" cy="4572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3" name="Content Placeholder 12"/>
          <p:cNvSpPr>
            <a:spLocks noGrp="1"/>
          </p:cNvSpPr>
          <p:nvPr>
            <p:ph sz="half" idx="2"/>
          </p:nvPr>
        </p:nvSpPr>
        <p:spPr>
          <a:xfrm>
            <a:off x="4648200" y="1524000"/>
            <a:ext cx="4059936" cy="4572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9" name="Slide Number Placeholder 8"/>
          <p:cNvSpPr>
            <a:spLocks noGrp="1"/>
          </p:cNvSpPr>
          <p:nvPr>
            <p:ph type="sldNum" sz="quarter" idx="12"/>
          </p:nvPr>
        </p:nvSpPr>
        <p:spPr/>
        <p:txBody>
          <a:bodyPr/>
          <a:lstStyle/>
          <a:p>
            <a:fld id="{9745AD90-1B9C-444D-BB8E-18C67BA241B4}" type="slidenum">
              <a:rPr lang="en-IN" smtClean="0"/>
              <a:pPr/>
              <a:t>‹#›</a:t>
            </a:fld>
            <a:endParaRPr lang="en-IN" dirty="0"/>
          </a:p>
        </p:txBody>
      </p:sp>
      <p:sp>
        <p:nvSpPr>
          <p:cNvPr id="8" name="Footer Placeholder 7"/>
          <p:cNvSpPr>
            <a:spLocks noGrp="1"/>
          </p:cNvSpPr>
          <p:nvPr>
            <p:ph type="ftr" sz="quarter" idx="11"/>
          </p:nvPr>
        </p:nvSpPr>
        <p:spPr/>
        <p:txBody>
          <a:bodyPr/>
          <a:lstStyle/>
          <a:p>
            <a:endParaRPr lang="en-IN" dirty="0"/>
          </a:p>
        </p:txBody>
      </p:sp>
      <p:sp>
        <p:nvSpPr>
          <p:cNvPr id="7" name="Date Placeholder 6"/>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3" name="Text Placeholder 2"/>
          <p:cNvSpPr>
            <a:spLocks noGrp="1"/>
          </p:cNvSpPr>
          <p:nvPr>
            <p:ph type="body" idx="1"/>
          </p:nvPr>
        </p:nvSpPr>
        <p:spPr>
          <a:xfrm>
            <a:off x="457200" y="1399593"/>
            <a:ext cx="4040188" cy="762000"/>
          </a:xfrm>
          <a:noFill/>
          <a:ln w="25400" cap="rnd" cmpd="sng" algn="ctr">
            <a:noFill/>
            <a:prstDash val="solid"/>
          </a:ln>
          <a:effectLst>
            <a:softEdge rad="63500"/>
          </a:effectLst>
          <a:sp3d prstMaterial="flat"/>
        </p:spPr>
        <p:style>
          <a:lnRef idx="3">
            <a:schemeClr val="lt1"/>
          </a:lnRef>
          <a:fillRef idx="1">
            <a:schemeClr val="accent5"/>
          </a:fillRef>
          <a:effectRef idx="1">
            <a:schemeClr val="accent5"/>
          </a:effectRef>
          <a:fontRef idx="minor">
            <a:schemeClr val="lt1"/>
          </a:fontRef>
        </p:style>
        <p:txBody>
          <a:bodyPr lIns="91440" tIns="45720" rIns="91440" bIns="45720" anchor="b">
            <a:noAutofit/>
          </a:bodyPr>
          <a:lstStyle>
            <a:lvl1pPr marL="0" indent="0" algn="l">
              <a:spcBef>
                <a:spcPts val="0"/>
              </a:spcBef>
              <a:buNone/>
              <a:defRPr sz="2600" b="1">
                <a:solidFill>
                  <a:schemeClr val="tx2"/>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a:t>Click to edit Master text styles</a:t>
            </a:r>
          </a:p>
        </p:txBody>
      </p:sp>
      <p:sp>
        <p:nvSpPr>
          <p:cNvPr id="32" name="Content Placeholder 31"/>
          <p:cNvSpPr>
            <a:spLocks noGrp="1"/>
          </p:cNvSpPr>
          <p:nvPr>
            <p:ph sz="half" idx="2"/>
          </p:nvPr>
        </p:nvSpPr>
        <p:spPr>
          <a:xfrm>
            <a:off x="457200" y="2201896"/>
            <a:ext cx="4038600" cy="3913632"/>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34" name="Content Placeholder 33"/>
          <p:cNvSpPr>
            <a:spLocks noGrp="1"/>
          </p:cNvSpPr>
          <p:nvPr>
            <p:ph sz="quarter" idx="4"/>
          </p:nvPr>
        </p:nvSpPr>
        <p:spPr>
          <a:xfrm>
            <a:off x="4649788" y="2201896"/>
            <a:ext cx="4038600" cy="3913632"/>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2" name="Title 1"/>
          <p:cNvSpPr>
            <a:spLocks noGrp="1"/>
          </p:cNvSpPr>
          <p:nvPr>
            <p:ph type="title"/>
          </p:nvPr>
        </p:nvSpPr>
        <p:spPr>
          <a:xfrm>
            <a:off x="457200" y="155448"/>
            <a:ext cx="8229600" cy="1143000"/>
          </a:xfrm>
        </p:spPr>
        <p:txBody>
          <a:bodyPr anchor="b" anchorCtr="0"/>
          <a:lstStyle>
            <a:lvl1pPr>
              <a:defRPr/>
            </a:lvl1pPr>
          </a:lstStyle>
          <a:p>
            <a:r>
              <a:rPr kumimoji="0" lang="en-US"/>
              <a:t>Click to edit Master title style</a:t>
            </a:r>
          </a:p>
        </p:txBody>
      </p:sp>
      <p:sp>
        <p:nvSpPr>
          <p:cNvPr id="12" name="Text Placeholder 11"/>
          <p:cNvSpPr>
            <a:spLocks noGrp="1"/>
          </p:cNvSpPr>
          <p:nvPr>
            <p:ph type="body" idx="3"/>
          </p:nvPr>
        </p:nvSpPr>
        <p:spPr>
          <a:xfrm>
            <a:off x="4648200" y="1399593"/>
            <a:ext cx="4040188" cy="762000"/>
          </a:xfrm>
          <a:noFill/>
          <a:ln w="25400" cap="rnd" cmpd="sng" algn="ctr">
            <a:noFill/>
            <a:prstDash val="solid"/>
          </a:ln>
          <a:effectLst>
            <a:softEdge rad="63500"/>
          </a:effectLst>
        </p:spPr>
        <p:style>
          <a:lnRef idx="3">
            <a:schemeClr val="lt1"/>
          </a:lnRef>
          <a:fillRef idx="1">
            <a:schemeClr val="accent5"/>
          </a:fillRef>
          <a:effectRef idx="1">
            <a:schemeClr val="accent5"/>
          </a:effectRef>
          <a:fontRef idx="minor">
            <a:schemeClr val="lt1"/>
          </a:fontRef>
        </p:style>
        <p:txBody>
          <a:bodyPr lIns="91440" tIns="45720" rIns="91440" bIns="45720" anchor="b">
            <a:noAutofit/>
          </a:bodyPr>
          <a:lstStyle>
            <a:lvl1pPr marL="0" indent="0" algn="l">
              <a:spcBef>
                <a:spcPts val="0"/>
              </a:spcBef>
              <a:buNone/>
              <a:defRPr sz="2600" b="1" baseline="0">
                <a:solidFill>
                  <a:schemeClr val="tx2"/>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a:t>Click to edit Master text styles</a:t>
            </a:r>
          </a:p>
        </p:txBody>
      </p:sp>
      <p:cxnSp>
        <p:nvCxnSpPr>
          <p:cNvPr id="10" name="Straight Connector 9"/>
          <p:cNvCxnSpPr/>
          <p:nvPr/>
        </p:nvCxnSpPr>
        <p:spPr>
          <a:xfrm>
            <a:off x="562945" y="2180219"/>
            <a:ext cx="3749040" cy="1588"/>
          </a:xfrm>
          <a:prstGeom prst="line">
            <a:avLst/>
          </a:prstGeom>
          <a:noFill/>
          <a:ln w="12700" cap="flat" cmpd="sng" algn="ctr">
            <a:solidFill>
              <a:schemeClr val="bg2">
                <a:tint val="20000"/>
              </a:schemeClr>
            </a:solidFill>
            <a:prstDash val="solid"/>
          </a:ln>
          <a:effectLst>
            <a:outerShdw blurRad="34925" dir="2700000" algn="tl" rotWithShape="0">
              <a:srgbClr val="000000">
                <a:alpha val="55000"/>
              </a:srgbClr>
            </a:outerShdw>
          </a:effectLst>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a:off x="4754880" y="2180219"/>
            <a:ext cx="3749040" cy="1588"/>
          </a:xfrm>
          <a:prstGeom prst="line">
            <a:avLst/>
          </a:prstGeom>
          <a:noFill/>
          <a:ln w="12700" cap="flat" cmpd="sng" algn="ctr">
            <a:solidFill>
              <a:schemeClr val="bg2">
                <a:tint val="20000"/>
              </a:schemeClr>
            </a:solidFill>
            <a:prstDash val="solid"/>
          </a:ln>
          <a:effectLst>
            <a:outerShdw blurRad="34925" dir="2700000" algn="tl" rotWithShape="0">
              <a:srgbClr val="000000">
                <a:alpha val="55000"/>
              </a:srgbClr>
            </a:outerShdw>
          </a:effectLst>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4" name="Footer Placeholder 3"/>
          <p:cNvSpPr>
            <a:spLocks noGrp="1"/>
          </p:cNvSpPr>
          <p:nvPr>
            <p:ph type="ftr" sz="quarter" idx="11"/>
          </p:nvPr>
        </p:nvSpPr>
        <p:spPr/>
        <p:txBody>
          <a:bodyPr/>
          <a:lstStyle/>
          <a:p>
            <a:endParaRPr lang="en-IN" dirty="0"/>
          </a:p>
        </p:txBody>
      </p:sp>
      <p:sp>
        <p:nvSpPr>
          <p:cNvPr id="5" name="Slide Number Placeholder 4"/>
          <p:cNvSpPr>
            <a:spLocks noGrp="1"/>
          </p:cNvSpPr>
          <p:nvPr>
            <p:ph type="sldNum" sz="quarter" idx="12"/>
          </p:nvPr>
        </p:nvSpPr>
        <p:spPr/>
        <p:txBody>
          <a:bodyPr/>
          <a:lstStyle/>
          <a:p>
            <a:fld id="{9745AD90-1B9C-444D-BB8E-18C67BA241B4}" type="slidenum">
              <a:rPr lang="en-IN" smtClean="0"/>
              <a:pPr/>
              <a:t>‹#›</a:t>
            </a:fld>
            <a:endParaRPr lang="en-IN" dirty="0"/>
          </a:p>
        </p:txBody>
      </p:sp>
      <p:sp>
        <p:nvSpPr>
          <p:cNvPr id="2" name="Title 1"/>
          <p:cNvSpPr>
            <a:spLocks noGrp="1"/>
          </p:cNvSpPr>
          <p:nvPr>
            <p:ph type="title"/>
          </p:nvPr>
        </p:nvSpPr>
        <p:spPr/>
        <p:txBody>
          <a:bodyPr/>
          <a:lstStyle/>
          <a:p>
            <a:r>
              <a:rPr kumimoji="0" lang="en-US"/>
              <a:t>Click to edit Master title style</a:t>
            </a: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3" name="Footer Placeholder 2"/>
          <p:cNvSpPr>
            <a:spLocks noGrp="1"/>
          </p:cNvSpPr>
          <p:nvPr>
            <p:ph type="ftr" sz="quarter" idx="11"/>
          </p:nvPr>
        </p:nvSpPr>
        <p:spPr/>
        <p:txBody>
          <a:bodyPr/>
          <a:lstStyle/>
          <a:p>
            <a:endParaRPr lang="en-IN" dirty="0"/>
          </a:p>
        </p:txBody>
      </p:sp>
      <p:sp>
        <p:nvSpPr>
          <p:cNvPr id="4" name="Slide Number Placeholder 3"/>
          <p:cNvSpPr>
            <a:spLocks noGrp="1"/>
          </p:cNvSpPr>
          <p:nvPr>
            <p:ph type="sldNum" sz="quarter" idx="12"/>
          </p:nvPr>
        </p:nvSpPr>
        <p:spPr/>
        <p:txBody>
          <a:bodyPr/>
          <a:lstStyle/>
          <a:p>
            <a:fld id="{9745AD90-1B9C-444D-BB8E-18C67BA241B4}" type="slidenum">
              <a:rPr lang="en-IN" smtClean="0"/>
              <a:pPr/>
              <a:t>‹#›</a:t>
            </a:fld>
            <a:endParaRPr lang="en-IN"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9" name="Content Placeholder 28"/>
          <p:cNvSpPr>
            <a:spLocks noGrp="1"/>
          </p:cNvSpPr>
          <p:nvPr>
            <p:ph sz="quarter" idx="1"/>
          </p:nvPr>
        </p:nvSpPr>
        <p:spPr>
          <a:xfrm>
            <a:off x="457200" y="457200"/>
            <a:ext cx="6248400" cy="5715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3" name="Text Placeholder 2"/>
          <p:cNvSpPr>
            <a:spLocks noGrp="1"/>
          </p:cNvSpPr>
          <p:nvPr>
            <p:ph type="body" idx="2"/>
          </p:nvPr>
        </p:nvSpPr>
        <p:spPr>
          <a:xfrm>
            <a:off x="6781800" y="1600200"/>
            <a:ext cx="1984248" cy="3733800"/>
          </a:xfrm>
        </p:spPr>
        <p:txBody>
          <a:bodyPr tIns="45720" bIns="45720" anchor="t" anchorCtr="0"/>
          <a:lstStyle>
            <a:lvl1pPr marL="0" indent="0">
              <a:lnSpc>
                <a:spcPct val="125000"/>
              </a:lnSpc>
              <a:spcAft>
                <a:spcPts val="1000"/>
              </a:spcAft>
              <a:buNone/>
              <a:defRPr sz="1600">
                <a:solidFill>
                  <a:schemeClr val="tx2"/>
                </a:solidFill>
              </a:defRPr>
            </a:lvl1pPr>
            <a:lvl2pPr>
              <a:buNone/>
              <a:defRPr sz="1200"/>
            </a:lvl2pPr>
            <a:lvl3pPr>
              <a:buNone/>
              <a:defRPr sz="1000"/>
            </a:lvl3pPr>
            <a:lvl4pPr>
              <a:buNone/>
              <a:defRPr sz="900"/>
            </a:lvl4pPr>
            <a:lvl5pPr>
              <a:buNone/>
              <a:defRPr sz="900"/>
            </a:lvl5pPr>
          </a:lstStyle>
          <a:p>
            <a:pPr lvl="0" eaLnBrk="1" latinLnBrk="0" hangingPunct="1"/>
            <a:r>
              <a:rPr kumimoji="0" lang="en-US"/>
              <a:t>Click to edit Master text styles</a:t>
            </a:r>
          </a:p>
        </p:txBody>
      </p:sp>
      <p:sp>
        <p:nvSpPr>
          <p:cNvPr id="31" name="Title 30"/>
          <p:cNvSpPr>
            <a:spLocks noGrp="1"/>
          </p:cNvSpPr>
          <p:nvPr>
            <p:ph type="title"/>
          </p:nvPr>
        </p:nvSpPr>
        <p:spPr>
          <a:xfrm>
            <a:off x="6781800" y="457200"/>
            <a:ext cx="1981200" cy="1066800"/>
          </a:xfrm>
        </p:spPr>
        <p:txBody>
          <a:bodyPr lIns="91440" tIns="91440" anchor="b" anchorCtr="0"/>
          <a:lstStyle>
            <a:lvl1pPr algn="l">
              <a:buNone/>
              <a:defRPr sz="1800" b="1" spc="-50" baseline="0">
                <a:ln w="3175">
                  <a:noFill/>
                </a:ln>
                <a:solidFill>
                  <a:schemeClr val="tx2"/>
                </a:solidFill>
                <a:effectLst/>
                <a:latin typeface="+mn-lt"/>
                <a:ea typeface="+mn-ea"/>
                <a:cs typeface="+mn-cs"/>
              </a:defRPr>
            </a:lvl1pPr>
          </a:lstStyle>
          <a:p>
            <a:r>
              <a:rPr kumimoji="0" lang="en-US"/>
              <a:t>Click to edit Master title style</a:t>
            </a:r>
          </a:p>
        </p:txBody>
      </p:sp>
      <p:sp>
        <p:nvSpPr>
          <p:cNvPr id="8" name="Date Placeholder 7"/>
          <p:cNvSpPr>
            <a:spLocks noGrp="1"/>
          </p:cNvSpPr>
          <p:nvPr>
            <p:ph type="dt" sz="half" idx="14"/>
          </p:nvPr>
        </p:nvSpPr>
        <p:spPr/>
        <p:txBody>
          <a:bodyPr/>
          <a:lstStyle/>
          <a:p>
            <a:fld id="{C70E985D-2921-45A8-A417-B63FC4DEA6BA}" type="datetimeFigureOut">
              <a:rPr lang="en-US" smtClean="0"/>
              <a:pPr/>
              <a:t>3/29/2020</a:t>
            </a:fld>
            <a:endParaRPr lang="en-IN" dirty="0"/>
          </a:p>
        </p:txBody>
      </p:sp>
      <p:sp>
        <p:nvSpPr>
          <p:cNvPr id="9" name="Slide Number Placeholder 8"/>
          <p:cNvSpPr>
            <a:spLocks noGrp="1"/>
          </p:cNvSpPr>
          <p:nvPr>
            <p:ph type="sldNum" sz="quarter" idx="15"/>
          </p:nvPr>
        </p:nvSpPr>
        <p:spPr/>
        <p:txBody>
          <a:bodyPr/>
          <a:lstStyle/>
          <a:p>
            <a:fld id="{9745AD90-1B9C-444D-BB8E-18C67BA241B4}" type="slidenum">
              <a:rPr lang="en-IN" smtClean="0"/>
              <a:pPr/>
              <a:t>‹#›</a:t>
            </a:fld>
            <a:endParaRPr lang="en-IN" dirty="0"/>
          </a:p>
        </p:txBody>
      </p:sp>
      <p:sp>
        <p:nvSpPr>
          <p:cNvPr id="10" name="Footer Placeholder 9"/>
          <p:cNvSpPr>
            <a:spLocks noGrp="1"/>
          </p:cNvSpPr>
          <p:nvPr>
            <p:ph type="ftr" sz="quarter" idx="16"/>
          </p:nvPr>
        </p:nvSpPr>
        <p:spPr/>
        <p:txBody>
          <a:bodyPr/>
          <a:lstStyle/>
          <a:p>
            <a:endParaRPr lang="en-IN"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629400" y="457200"/>
            <a:ext cx="2057400" cy="1066800"/>
          </a:xfrm>
        </p:spPr>
        <p:txBody>
          <a:bodyPr lIns="91440" tIns="91440" anchor="b" anchorCtr="0"/>
          <a:lstStyle>
            <a:lvl1pPr algn="l">
              <a:buNone/>
              <a:defRPr sz="1800" b="1" spc="-50" baseline="0">
                <a:ln w="3175">
                  <a:noFill/>
                </a:ln>
                <a:solidFill>
                  <a:schemeClr val="tx2"/>
                </a:solidFill>
                <a:effectLst/>
                <a:latin typeface="+mn-lt"/>
                <a:ea typeface="+mn-ea"/>
                <a:cs typeface="+mn-cs"/>
              </a:defRPr>
            </a:lvl1pPr>
          </a:lstStyle>
          <a:p>
            <a:r>
              <a:rPr kumimoji="0" lang="en-US"/>
              <a:t>Click to edit Master title style</a:t>
            </a:r>
          </a:p>
        </p:txBody>
      </p:sp>
      <p:sp>
        <p:nvSpPr>
          <p:cNvPr id="3" name="Picture Placeholder 2"/>
          <p:cNvSpPr>
            <a:spLocks noGrp="1"/>
          </p:cNvSpPr>
          <p:nvPr>
            <p:ph type="pic" idx="1"/>
          </p:nvPr>
        </p:nvSpPr>
        <p:spPr>
          <a:xfrm>
            <a:off x="457200" y="457200"/>
            <a:ext cx="6019800" cy="5562600"/>
          </a:xfrm>
          <a:solidFill>
            <a:schemeClr val="tx2">
              <a:tint val="40000"/>
            </a:schemeClr>
          </a:solidFill>
          <a:effectLst>
            <a:outerShdw blurRad="88900" sx="103000" sy="103000" algn="ctr" rotWithShape="0">
              <a:prstClr val="black">
                <a:alpha val="32000"/>
              </a:prstClr>
            </a:outerShdw>
            <a:softEdge rad="127000"/>
          </a:effectLst>
        </p:spPr>
        <p:txBody>
          <a:bodyPr/>
          <a:lstStyle>
            <a:lvl1pPr marL="0" indent="0">
              <a:buNone/>
              <a:defRPr sz="3200">
                <a:solidFill>
                  <a:schemeClr val="bg1"/>
                </a:solidFill>
              </a:defRPr>
            </a:lvl1pPr>
          </a:lstStyle>
          <a:p>
            <a:r>
              <a:rPr kumimoji="0" lang="en-US"/>
              <a:t>Click icon to add picture</a:t>
            </a:r>
          </a:p>
        </p:txBody>
      </p:sp>
      <p:sp>
        <p:nvSpPr>
          <p:cNvPr id="4" name="Text Placeholder 3"/>
          <p:cNvSpPr>
            <a:spLocks noGrp="1"/>
          </p:cNvSpPr>
          <p:nvPr>
            <p:ph type="body" sz="half" idx="2"/>
          </p:nvPr>
        </p:nvSpPr>
        <p:spPr>
          <a:xfrm>
            <a:off x="6629400" y="1600200"/>
            <a:ext cx="2057400" cy="4419600"/>
          </a:xfrm>
        </p:spPr>
        <p:txBody>
          <a:bodyPr anchor="t" anchorCtr="0"/>
          <a:lstStyle>
            <a:lvl1pPr marL="0" indent="0">
              <a:lnSpc>
                <a:spcPct val="125000"/>
              </a:lnSpc>
              <a:spcAft>
                <a:spcPts val="1000"/>
              </a:spcAft>
              <a:buFontTx/>
              <a:buNone/>
              <a:defRPr sz="1600" b="0">
                <a:solidFill>
                  <a:schemeClr val="tx2"/>
                </a:solidFill>
              </a:defRPr>
            </a:lvl1pPr>
            <a:lvl2pPr>
              <a:defRPr sz="1200"/>
            </a:lvl2pPr>
            <a:lvl3pPr>
              <a:defRPr sz="1000"/>
            </a:lvl3pPr>
            <a:lvl4pPr>
              <a:defRPr sz="900"/>
            </a:lvl4pPr>
            <a:lvl5pPr>
              <a:defRPr sz="900"/>
            </a:lvl5pPr>
          </a:lstStyle>
          <a:p>
            <a:pPr lvl="0" eaLnBrk="1" latinLnBrk="0" hangingPunct="1"/>
            <a:r>
              <a:rPr kumimoji="0" lang="en-US"/>
              <a:t>Click to edit Master text styles</a:t>
            </a:r>
          </a:p>
        </p:txBody>
      </p:sp>
      <p:sp>
        <p:nvSpPr>
          <p:cNvPr id="8" name="Date Placeholder 7"/>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9" name="Slide Number Placeholder 8"/>
          <p:cNvSpPr>
            <a:spLocks noGrp="1"/>
          </p:cNvSpPr>
          <p:nvPr>
            <p:ph type="sldNum" sz="quarter" idx="11"/>
          </p:nvPr>
        </p:nvSpPr>
        <p:spPr/>
        <p:txBody>
          <a:bodyPr/>
          <a:lstStyle/>
          <a:p>
            <a:fld id="{9745AD90-1B9C-444D-BB8E-18C67BA241B4}" type="slidenum">
              <a:rPr lang="en-IN" smtClean="0"/>
              <a:pPr/>
              <a:t>‹#›</a:t>
            </a:fld>
            <a:endParaRPr lang="en-IN" dirty="0"/>
          </a:p>
        </p:txBody>
      </p:sp>
      <p:sp>
        <p:nvSpPr>
          <p:cNvPr id="10" name="Footer Placeholder 9"/>
          <p:cNvSpPr>
            <a:spLocks noGrp="1"/>
          </p:cNvSpPr>
          <p:nvPr>
            <p:ph type="ftr" sz="quarter" idx="12"/>
          </p:nvPr>
        </p:nvSpPr>
        <p:spPr/>
        <p:txBody>
          <a:bodyPr/>
          <a:lstStyle/>
          <a:p>
            <a:endParaRPr lang="en-IN"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Vertical Text Placeholder 2"/>
          <p:cNvSpPr>
            <a:spLocks noGrp="1"/>
          </p:cNvSpPr>
          <p:nvPr>
            <p:ph type="body" orient="vert" idx="1"/>
          </p:nvPr>
        </p:nvSpPr>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5" name="Footer Placeholder 4"/>
          <p:cNvSpPr>
            <a:spLocks noGrp="1"/>
          </p:cNvSpPr>
          <p:nvPr>
            <p:ph type="ftr" sz="quarter" idx="11"/>
          </p:nvPr>
        </p:nvSpPr>
        <p:spPr/>
        <p:txBody>
          <a:bodyPr/>
          <a:lstStyle/>
          <a:p>
            <a:endParaRPr lang="en-IN" dirty="0"/>
          </a:p>
        </p:txBody>
      </p:sp>
      <p:sp>
        <p:nvSpPr>
          <p:cNvPr id="6" name="Slide Number Placeholder 5"/>
          <p:cNvSpPr>
            <a:spLocks noGrp="1"/>
          </p:cNvSpPr>
          <p:nvPr>
            <p:ph type="sldNum" sz="quarter" idx="12"/>
          </p:nvPr>
        </p:nvSpPr>
        <p:spPr/>
        <p:txBody>
          <a:bodyPr/>
          <a:lstStyle/>
          <a:p>
            <a:fld id="{9745AD90-1B9C-444D-BB8E-18C67BA241B4}" type="slidenum">
              <a:rPr lang="en-IN" smtClean="0"/>
              <a:pPr/>
              <a:t>‹#›</a:t>
            </a:fld>
            <a:endParaRPr lang="en-IN"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kumimoji="0"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C70E985D-2921-45A8-A417-B63FC4DEA6BA}" type="datetimeFigureOut">
              <a:rPr lang="en-US" smtClean="0"/>
              <a:pPr/>
              <a:t>3/29/2020</a:t>
            </a:fld>
            <a:endParaRPr lang="en-IN" dirty="0"/>
          </a:p>
        </p:txBody>
      </p:sp>
      <p:sp>
        <p:nvSpPr>
          <p:cNvPr id="5" name="Footer Placeholder 4"/>
          <p:cNvSpPr>
            <a:spLocks noGrp="1"/>
          </p:cNvSpPr>
          <p:nvPr>
            <p:ph type="ftr" sz="quarter" idx="11"/>
          </p:nvPr>
        </p:nvSpPr>
        <p:spPr/>
        <p:txBody>
          <a:bodyPr/>
          <a:lstStyle/>
          <a:p>
            <a:endParaRPr lang="en-IN" dirty="0"/>
          </a:p>
        </p:txBody>
      </p:sp>
      <p:sp>
        <p:nvSpPr>
          <p:cNvPr id="6" name="Slide Number Placeholder 5"/>
          <p:cNvSpPr>
            <a:spLocks noGrp="1"/>
          </p:cNvSpPr>
          <p:nvPr>
            <p:ph type="sldNum" sz="quarter" idx="12"/>
          </p:nvPr>
        </p:nvSpPr>
        <p:spPr/>
        <p:txBody>
          <a:bodyPr/>
          <a:lstStyle/>
          <a:p>
            <a:fld id="{9745AD90-1B9C-444D-BB8E-18C67BA241B4}" type="slidenum">
              <a:rPr lang="en-IN" smtClean="0"/>
              <a:pPr/>
              <a:t>‹#›</a:t>
            </a:fld>
            <a:endParaRPr lang="en-IN"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9" name="Text Placeholder 8"/>
          <p:cNvSpPr>
            <a:spLocks noGrp="1"/>
          </p:cNvSpPr>
          <p:nvPr>
            <p:ph type="body" idx="1"/>
          </p:nvPr>
        </p:nvSpPr>
        <p:spPr>
          <a:xfrm>
            <a:off x="457200" y="1447800"/>
            <a:ext cx="8229600" cy="4678363"/>
          </a:xfrm>
          <a:prstGeom prst="rect">
            <a:avLst/>
          </a:prstGeom>
        </p:spPr>
        <p:txBody>
          <a:bodyPr vert="horz">
            <a:normAutofit/>
          </a:bodyPr>
          <a:lstStyle/>
          <a:p>
            <a:pPr lvl="0" eaLnBrk="1" latinLnBrk="0" hangingPunct="1"/>
            <a:r>
              <a:rPr kumimoji="0" lang="en-US"/>
              <a:t>Click to edit Master text styles</a:t>
            </a:r>
          </a:p>
          <a:p>
            <a:pPr lvl="1" eaLnBrk="1" latinLnBrk="0" hangingPunct="1"/>
            <a:r>
              <a:rPr kumimoji="0" lang="en-US"/>
              <a:t>Second level</a:t>
            </a:r>
          </a:p>
          <a:p>
            <a:pPr lvl="2" eaLnBrk="1" latinLnBrk="0" hangingPunct="1"/>
            <a:r>
              <a:rPr kumimoji="0" lang="en-US"/>
              <a:t>Third level</a:t>
            </a:r>
          </a:p>
          <a:p>
            <a:pPr lvl="3" eaLnBrk="1" latinLnBrk="0" hangingPunct="1"/>
            <a:r>
              <a:rPr kumimoji="0" lang="en-US"/>
              <a:t>Fourth level</a:t>
            </a:r>
          </a:p>
          <a:p>
            <a:pPr lvl="4" eaLnBrk="1" latinLnBrk="0" hangingPunct="1"/>
            <a:r>
              <a:rPr kumimoji="0" lang="en-US"/>
              <a:t>Fifth level</a:t>
            </a:r>
          </a:p>
        </p:txBody>
      </p:sp>
      <p:sp>
        <p:nvSpPr>
          <p:cNvPr id="24" name="Date Placeholder 23"/>
          <p:cNvSpPr>
            <a:spLocks noGrp="1"/>
          </p:cNvSpPr>
          <p:nvPr>
            <p:ph type="dt" sz="half" idx="2"/>
          </p:nvPr>
        </p:nvSpPr>
        <p:spPr>
          <a:xfrm>
            <a:off x="5791200" y="6203667"/>
            <a:ext cx="2590800" cy="384048"/>
          </a:xfrm>
          <a:prstGeom prst="rect">
            <a:avLst/>
          </a:prstGeom>
        </p:spPr>
        <p:txBody>
          <a:bodyPr vert="horz" anchor="ctr" anchorCtr="0"/>
          <a:lstStyle>
            <a:lvl1pPr algn="l" eaLnBrk="1" latinLnBrk="0" hangingPunct="1">
              <a:defRPr kumimoji="0" sz="1200">
                <a:solidFill>
                  <a:schemeClr val="tx2"/>
                </a:solidFill>
              </a:defRPr>
            </a:lvl1pPr>
          </a:lstStyle>
          <a:p>
            <a:fld id="{C70E985D-2921-45A8-A417-B63FC4DEA6BA}" type="datetimeFigureOut">
              <a:rPr lang="en-US" smtClean="0"/>
              <a:pPr/>
              <a:t>3/29/2020</a:t>
            </a:fld>
            <a:endParaRPr lang="en-IN" dirty="0"/>
          </a:p>
        </p:txBody>
      </p:sp>
      <p:sp>
        <p:nvSpPr>
          <p:cNvPr id="10" name="Footer Placeholder 9"/>
          <p:cNvSpPr>
            <a:spLocks noGrp="1"/>
          </p:cNvSpPr>
          <p:nvPr>
            <p:ph type="ftr" sz="quarter" idx="3"/>
          </p:nvPr>
        </p:nvSpPr>
        <p:spPr>
          <a:xfrm>
            <a:off x="2133600" y="6203667"/>
            <a:ext cx="3581400" cy="384048"/>
          </a:xfrm>
          <a:prstGeom prst="rect">
            <a:avLst/>
          </a:prstGeom>
        </p:spPr>
        <p:txBody>
          <a:bodyPr vert="horz" anchor="ctr" anchorCtr="0"/>
          <a:lstStyle>
            <a:lvl1pPr algn="r" eaLnBrk="1" latinLnBrk="0" hangingPunct="1">
              <a:defRPr kumimoji="0" sz="1200">
                <a:solidFill>
                  <a:schemeClr val="tx2"/>
                </a:solidFill>
              </a:defRPr>
            </a:lvl1pPr>
          </a:lstStyle>
          <a:p>
            <a:endParaRPr lang="en-IN" dirty="0"/>
          </a:p>
        </p:txBody>
      </p:sp>
      <p:sp>
        <p:nvSpPr>
          <p:cNvPr id="22" name="Slide Number Placeholder 21"/>
          <p:cNvSpPr>
            <a:spLocks noGrp="1"/>
          </p:cNvSpPr>
          <p:nvPr>
            <p:ph type="sldNum" sz="quarter" idx="4"/>
          </p:nvPr>
        </p:nvSpPr>
        <p:spPr>
          <a:xfrm>
            <a:off x="8410575" y="6181531"/>
            <a:ext cx="609600" cy="457200"/>
          </a:xfrm>
          <a:prstGeom prst="rect">
            <a:avLst/>
          </a:prstGeom>
          <a:noFill/>
        </p:spPr>
        <p:txBody>
          <a:bodyPr vert="horz" lIns="0" tIns="0" rIns="0" bIns="0" anchor="ctr" anchorCtr="0">
            <a:noAutofit/>
          </a:bodyPr>
          <a:lstStyle>
            <a:lvl1pPr algn="ctr" eaLnBrk="1" latinLnBrk="0" hangingPunct="1">
              <a:defRPr kumimoji="0" sz="1600" baseline="0">
                <a:solidFill>
                  <a:schemeClr val="tx2"/>
                </a:solidFill>
              </a:defRPr>
            </a:lvl1pPr>
          </a:lstStyle>
          <a:p>
            <a:fld id="{9745AD90-1B9C-444D-BB8E-18C67BA241B4}" type="slidenum">
              <a:rPr lang="en-IN" smtClean="0"/>
              <a:pPr/>
              <a:t>‹#›</a:t>
            </a:fld>
            <a:endParaRPr lang="en-IN" dirty="0"/>
          </a:p>
        </p:txBody>
      </p:sp>
      <p:sp>
        <p:nvSpPr>
          <p:cNvPr id="5" name="Title Placeholder 4"/>
          <p:cNvSpPr>
            <a:spLocks noGrp="1"/>
          </p:cNvSpPr>
          <p:nvPr>
            <p:ph type="title"/>
          </p:nvPr>
        </p:nvSpPr>
        <p:spPr>
          <a:xfrm>
            <a:off x="457200" y="152400"/>
            <a:ext cx="8229600" cy="1219200"/>
          </a:xfrm>
          <a:prstGeom prst="rect">
            <a:avLst/>
          </a:prstGeom>
          <a:ln w="6350" cap="rnd">
            <a:noFill/>
          </a:ln>
        </p:spPr>
        <p:txBody>
          <a:bodyPr vert="horz" anchor="b" anchorCtr="0">
            <a:normAutofit/>
          </a:bodyPr>
          <a:lstStyle/>
          <a:p>
            <a:r>
              <a:rPr kumimoji="0" lang="en-US"/>
              <a:t>Click to edit Master title style</a:t>
            </a:r>
          </a:p>
        </p:txBody>
      </p:sp>
    </p:spTree>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lang="en-US" sz="4200" b="0" kern="1200" spc="-100" baseline="0" dirty="0">
          <a:ln w="3200">
            <a:solidFill>
              <a:schemeClr val="bg2">
                <a:shade val="75000"/>
                <a:alpha val="25000"/>
              </a:schemeClr>
            </a:solidFill>
            <a:prstDash val="solid"/>
            <a:round/>
          </a:ln>
          <a:solidFill>
            <a:srgbClr val="F9F9F9"/>
          </a:solidFill>
          <a:effectLst>
            <a:innerShdw blurRad="50800" dist="25400" dir="13500000">
              <a:prstClr val="black">
                <a:alpha val="70000"/>
              </a:prstClr>
            </a:innerShdw>
          </a:effectLst>
          <a:latin typeface="+mj-lt"/>
          <a:ea typeface="+mj-ea"/>
          <a:cs typeface="+mj-cs"/>
        </a:defRPr>
      </a:lvl1pPr>
    </p:titleStyle>
    <p:bodyStyle>
      <a:lvl1pPr marL="274320" indent="-274320" algn="l" rtl="0" eaLnBrk="1" latinLnBrk="0" hangingPunct="1">
        <a:spcBef>
          <a:spcPts val="600"/>
        </a:spcBef>
        <a:buClr>
          <a:schemeClr val="accent2"/>
        </a:buClr>
        <a:buSzPct val="85000"/>
        <a:buFont typeface="Wingdings 2"/>
        <a:buChar char=""/>
        <a:defRPr kumimoji="0" sz="2600" kern="1200">
          <a:solidFill>
            <a:schemeClr val="tx1"/>
          </a:solidFill>
          <a:latin typeface="+mn-lt"/>
          <a:ea typeface="+mn-ea"/>
          <a:cs typeface="+mn-cs"/>
        </a:defRPr>
      </a:lvl1pPr>
      <a:lvl2pPr marL="640080" indent="-274320" algn="l" rtl="0" eaLnBrk="1" latinLnBrk="0" hangingPunct="1">
        <a:spcBef>
          <a:spcPts val="300"/>
        </a:spcBef>
        <a:buClr>
          <a:schemeClr val="accent2">
            <a:shade val="75000"/>
          </a:schemeClr>
        </a:buClr>
        <a:buSzPct val="85000"/>
        <a:buFont typeface="Wingdings 2"/>
        <a:buChar char=""/>
        <a:defRPr kumimoji="0" sz="2400" kern="1200">
          <a:solidFill>
            <a:schemeClr val="tx2"/>
          </a:solidFill>
          <a:latin typeface="+mn-lt"/>
          <a:ea typeface="+mn-ea"/>
          <a:cs typeface="+mn-cs"/>
        </a:defRPr>
      </a:lvl2pPr>
      <a:lvl3pPr marL="1005840" indent="-228600" algn="l" rtl="0" eaLnBrk="1" latinLnBrk="0" hangingPunct="1">
        <a:spcBef>
          <a:spcPts val="300"/>
        </a:spcBef>
        <a:buClr>
          <a:schemeClr val="accent2">
            <a:shade val="50000"/>
          </a:schemeClr>
        </a:buClr>
        <a:buSzPct val="85000"/>
        <a:buFont typeface="Wingdings 2"/>
        <a:buChar char=""/>
        <a:defRPr kumimoji="0" sz="2100" kern="1200">
          <a:solidFill>
            <a:schemeClr val="tx1"/>
          </a:solidFill>
          <a:latin typeface="+mn-lt"/>
          <a:ea typeface="+mn-ea"/>
          <a:cs typeface="+mn-cs"/>
        </a:defRPr>
      </a:lvl3pPr>
      <a:lvl4pPr marL="1280160" indent="-228600" algn="l" rtl="0" eaLnBrk="1" latinLnBrk="0" hangingPunct="1">
        <a:spcBef>
          <a:spcPts val="300"/>
        </a:spcBef>
        <a:buClr>
          <a:schemeClr val="accent2">
            <a:shade val="75000"/>
          </a:schemeClr>
        </a:buClr>
        <a:buSzPct val="85000"/>
        <a:buFont typeface="Wingdings 2" pitchFamily="18" charset="2"/>
        <a:buChar char=""/>
        <a:defRPr kumimoji="0" sz="1900" kern="1200">
          <a:solidFill>
            <a:schemeClr val="tx1"/>
          </a:solidFill>
          <a:latin typeface="+mn-lt"/>
          <a:ea typeface="+mn-ea"/>
          <a:cs typeface="+mn-cs"/>
        </a:defRPr>
      </a:lvl4pPr>
      <a:lvl5pPr marL="1554480" indent="-228600" algn="l" rtl="0" eaLnBrk="1" latinLnBrk="0" hangingPunct="1">
        <a:spcBef>
          <a:spcPts val="340"/>
        </a:spcBef>
        <a:buClr>
          <a:schemeClr val="accent2">
            <a:shade val="75000"/>
          </a:schemeClr>
        </a:buClr>
        <a:buSzPct val="85000"/>
        <a:buFont typeface="Wingdings 2" pitchFamily="18" charset="2"/>
        <a:buChar char=""/>
        <a:defRPr kumimoji="0" sz="1600" kern="1200">
          <a:solidFill>
            <a:schemeClr val="tx1"/>
          </a:solidFill>
          <a:latin typeface="+mn-lt"/>
          <a:ea typeface="+mn-ea"/>
          <a:cs typeface="+mn-cs"/>
        </a:defRPr>
      </a:lvl5pPr>
      <a:lvl6pPr marL="1828800" indent="-228600" algn="l" rtl="0" eaLnBrk="1" latinLnBrk="0" hangingPunct="1">
        <a:spcBef>
          <a:spcPts val="340"/>
        </a:spcBef>
        <a:buClr>
          <a:schemeClr val="accent2">
            <a:shade val="75000"/>
          </a:schemeClr>
        </a:buClr>
        <a:buSzPct val="85000"/>
        <a:buFont typeface="Wingdings 2" pitchFamily="18" charset="2"/>
        <a:buChar char="?"/>
        <a:defRPr kumimoji="0" sz="1700" kern="1200">
          <a:solidFill>
            <a:schemeClr val="tx1"/>
          </a:solidFill>
          <a:latin typeface="+mn-lt"/>
          <a:ea typeface="+mn-ea"/>
          <a:cs typeface="+mn-cs"/>
        </a:defRPr>
      </a:lvl6pPr>
      <a:lvl7pPr marL="2011680" indent="-182880" algn="l" rtl="0" eaLnBrk="1" latinLnBrk="0" hangingPunct="1">
        <a:spcBef>
          <a:spcPts val="340"/>
        </a:spcBef>
        <a:buClr>
          <a:schemeClr val="accent2">
            <a:shade val="75000"/>
          </a:schemeClr>
        </a:buClr>
        <a:buSzPct val="85000"/>
        <a:buFont typeface="Wingdings 2" pitchFamily="18" charset="2"/>
        <a:buChar char="?"/>
        <a:defRPr kumimoji="0" sz="1600" kern="1200" baseline="0">
          <a:solidFill>
            <a:schemeClr val="tx1"/>
          </a:solidFill>
          <a:latin typeface="+mn-lt"/>
          <a:ea typeface="+mn-ea"/>
          <a:cs typeface="+mn-cs"/>
        </a:defRPr>
      </a:lvl7pPr>
      <a:lvl8pPr marL="2286000" indent="-182880" algn="l" rtl="0" eaLnBrk="1" latinLnBrk="0" hangingPunct="1">
        <a:spcBef>
          <a:spcPts val="340"/>
        </a:spcBef>
        <a:buClr>
          <a:schemeClr val="accent2">
            <a:shade val="75000"/>
          </a:schemeClr>
        </a:buClr>
        <a:buSzPct val="85000"/>
        <a:buFont typeface="Wingdings 2" pitchFamily="18" charset="2"/>
        <a:buChar char="?"/>
        <a:defRPr kumimoji="0" sz="1500" kern="1200">
          <a:solidFill>
            <a:schemeClr val="tx1"/>
          </a:solidFill>
          <a:latin typeface="+mn-lt"/>
          <a:ea typeface="+mn-ea"/>
          <a:cs typeface="+mn-cs"/>
        </a:defRPr>
      </a:lvl8pPr>
      <a:lvl9pPr marL="2560320" indent="-182880" algn="l" rtl="0" eaLnBrk="1" latinLnBrk="0" hangingPunct="1">
        <a:spcBef>
          <a:spcPts val="340"/>
        </a:spcBef>
        <a:buClr>
          <a:schemeClr val="accent2">
            <a:shade val="75000"/>
          </a:schemeClr>
        </a:buClr>
        <a:buSzPct val="85000"/>
        <a:buFont typeface="Wingdings 2" pitchFamily="18" charset="2"/>
        <a:buChar char="?"/>
        <a:defRPr kumimoji="0" sz="1500" kern="120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4.gif"/><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ubtitle 5"/>
          <p:cNvSpPr>
            <a:spLocks noGrp="1"/>
          </p:cNvSpPr>
          <p:nvPr>
            <p:ph type="subTitle" idx="1"/>
          </p:nvPr>
        </p:nvSpPr>
        <p:spPr>
          <a:xfrm>
            <a:off x="419100" y="3705684"/>
            <a:ext cx="8305800" cy="1307492"/>
          </a:xfrm>
        </p:spPr>
        <p:txBody>
          <a:bodyPr/>
          <a:lstStyle/>
          <a:p>
            <a:r>
              <a:rPr lang="en-US" dirty="0"/>
              <a:t>             Presented by:-</a:t>
            </a:r>
          </a:p>
          <a:p>
            <a:r>
              <a:rPr lang="en-US" dirty="0"/>
              <a:t>                                                  Mr. </a:t>
            </a:r>
            <a:r>
              <a:rPr lang="en-US" dirty="0" err="1"/>
              <a:t>Bhartendu</a:t>
            </a:r>
            <a:r>
              <a:rPr lang="en-US" dirty="0"/>
              <a:t> </a:t>
            </a:r>
            <a:r>
              <a:rPr lang="en-US" dirty="0" err="1"/>
              <a:t>vimal</a:t>
            </a:r>
            <a:endParaRPr lang="en-US" dirty="0"/>
          </a:p>
          <a:p>
            <a:r>
              <a:rPr lang="en-US" dirty="0"/>
              <a:t>					Guest faculty-Asst. Prof.</a:t>
            </a:r>
          </a:p>
          <a:p>
            <a:r>
              <a:rPr lang="en-US" dirty="0"/>
              <a:t>                                                  </a:t>
            </a:r>
            <a:endParaRPr lang="en-IN" dirty="0"/>
          </a:p>
        </p:txBody>
      </p:sp>
      <p:sp>
        <p:nvSpPr>
          <p:cNvPr id="5" name="Title 4"/>
          <p:cNvSpPr>
            <a:spLocks noGrp="1"/>
          </p:cNvSpPr>
          <p:nvPr>
            <p:ph type="ctrTitle"/>
          </p:nvPr>
        </p:nvSpPr>
        <p:spPr/>
        <p:txBody>
          <a:bodyPr/>
          <a:lstStyle/>
          <a:p>
            <a:r>
              <a:rPr dirty="0">
                <a:latin typeface="AR CENA" pitchFamily="2" charset="0"/>
              </a:rPr>
              <a:t>Stress &amp; it's responses</a:t>
            </a:r>
            <a:endParaRPr lang="en-IN" dirty="0">
              <a:latin typeface="AR CENA" pitchFamily="2" charset="0"/>
            </a:endParaRPr>
          </a:p>
        </p:txBody>
      </p:sp>
      <p:pic>
        <p:nvPicPr>
          <p:cNvPr id="4" name="Picture 3" descr="http://stressfish.com/images/stressfish-cool.jpg"/>
          <p:cNvPicPr>
            <a:picLocks noChangeAspect="1" noChangeArrowheads="1"/>
          </p:cNvPicPr>
          <p:nvPr/>
        </p:nvPicPr>
        <p:blipFill>
          <a:blip r:embed="rId2"/>
          <a:srcRect/>
          <a:stretch>
            <a:fillRect/>
          </a:stretch>
        </p:blipFill>
        <p:spPr bwMode="auto">
          <a:xfrm>
            <a:off x="571472" y="571480"/>
            <a:ext cx="2286016" cy="2000264"/>
          </a:xfrm>
          <a:prstGeom prst="rect">
            <a:avLst/>
          </a:prstGeom>
          <a:noFill/>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lvl="0"/>
            <a:r>
              <a:rPr lang="en-IN" sz="2800" b="1" dirty="0"/>
              <a:t>Stress is the physiological, biochemical and behavioural response to a stimulus in an attempt to adapt that stimulus. Stress is defined as the response of the cell, or organism itself to any demand placed on it such that it causes an extension of a physiological state beyond the normal resting state (Barton, 1997).</a:t>
            </a:r>
          </a:p>
          <a:p>
            <a:endParaRPr lang="en-IN" dirty="0"/>
          </a:p>
        </p:txBody>
      </p:sp>
      <p:sp>
        <p:nvSpPr>
          <p:cNvPr id="2" name="Title 1"/>
          <p:cNvSpPr>
            <a:spLocks noGrp="1"/>
          </p:cNvSpPr>
          <p:nvPr>
            <p:ph type="title"/>
          </p:nvPr>
        </p:nvSpPr>
        <p:spPr/>
        <p:txBody>
          <a:bodyPr/>
          <a:lstStyle/>
          <a:p>
            <a:r>
              <a:rPr lang="en-US" u="sng" dirty="0"/>
              <a:t>What is stress </a:t>
            </a:r>
            <a:r>
              <a:rPr lang="en-US" dirty="0"/>
              <a:t>???</a:t>
            </a:r>
            <a:endParaRPr lang="en-IN"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714356"/>
            <a:ext cx="8229600" cy="5572164"/>
          </a:xfrm>
        </p:spPr>
        <p:txBody>
          <a:bodyPr>
            <a:normAutofit lnSpcReduction="10000"/>
          </a:bodyPr>
          <a:lstStyle/>
          <a:p>
            <a:pPr lvl="0">
              <a:buNone/>
            </a:pPr>
            <a:endParaRPr lang="en-IN" sz="2800" b="1" dirty="0"/>
          </a:p>
          <a:p>
            <a:pPr lvl="0"/>
            <a:r>
              <a:rPr lang="en-IN" sz="2800" b="1" dirty="0"/>
              <a:t>Stress is a state produced by an environmental or other factor which extends the adaptive response of an animal beyond the normal functioning to such an extent that, in either case, the chances of survival are significantly reduced (Brett, 1958).</a:t>
            </a:r>
          </a:p>
          <a:p>
            <a:pPr lvl="0"/>
            <a:endParaRPr lang="en-IN" sz="2800" b="1" dirty="0"/>
          </a:p>
          <a:p>
            <a:pPr lvl="0"/>
            <a:r>
              <a:rPr lang="en-IN" sz="2800" b="1" dirty="0"/>
              <a:t>Stress means the sum of the physiological responses by which an animal tries to maintain or establish a normal metabolism on the face of physical or chemical force (Selye, 1950)</a:t>
            </a:r>
            <a:endParaRPr lang="en-IN" sz="2800" dirty="0"/>
          </a:p>
        </p:txBody>
      </p:sp>
      <p:sp>
        <p:nvSpPr>
          <p:cNvPr id="2" name="Title 1"/>
          <p:cNvSpPr>
            <a:spLocks noGrp="1"/>
          </p:cNvSpPr>
          <p:nvPr>
            <p:ph type="title"/>
          </p:nvPr>
        </p:nvSpPr>
        <p:spPr>
          <a:xfrm>
            <a:off x="457200" y="274638"/>
            <a:ext cx="8229600" cy="582594"/>
          </a:xfrm>
        </p:spPr>
        <p:txBody>
          <a:bodyPr>
            <a:normAutofit fontScale="90000"/>
          </a:bodyPr>
          <a:lstStyle/>
          <a:p>
            <a:r>
              <a:rPr lang="en-US" sz="4000" dirty="0"/>
              <a:t>Cont…</a:t>
            </a:r>
            <a:endParaRPr lang="en-IN" sz="2800" dirty="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285860"/>
            <a:ext cx="8229600" cy="5072098"/>
          </a:xfrm>
        </p:spPr>
        <p:txBody>
          <a:bodyPr>
            <a:normAutofit fontScale="92500" lnSpcReduction="10000"/>
          </a:bodyPr>
          <a:lstStyle/>
          <a:p>
            <a:r>
              <a:rPr lang="en-US" sz="3000" dirty="0"/>
              <a:t>The word “stress” and its concept in common use is generally associated with a system that is severely challenged and often fatigued.</a:t>
            </a:r>
          </a:p>
          <a:p>
            <a:pPr>
              <a:buNone/>
            </a:pPr>
            <a:endParaRPr lang="en-US" sz="3000" dirty="0"/>
          </a:p>
          <a:p>
            <a:r>
              <a:rPr lang="en-US" sz="3000" dirty="0"/>
              <a:t>The stress response is intended to be adaptive in nature, so stress by itself is not a bad thing.</a:t>
            </a:r>
          </a:p>
          <a:p>
            <a:pPr>
              <a:buNone/>
            </a:pPr>
            <a:endParaRPr lang="en-US" sz="3000" dirty="0"/>
          </a:p>
          <a:p>
            <a:r>
              <a:rPr lang="en-US" sz="3000" dirty="0"/>
              <a:t>Stress is an unavoidable component of fish farming and its possible detrimental effects on important fish performance features such as metabolism and growth, disease resistance and reproductive capacity.</a:t>
            </a:r>
          </a:p>
          <a:p>
            <a:endParaRPr lang="en-IN" dirty="0"/>
          </a:p>
        </p:txBody>
      </p:sp>
      <p:sp>
        <p:nvSpPr>
          <p:cNvPr id="2" name="Title 1"/>
          <p:cNvSpPr>
            <a:spLocks noGrp="1"/>
          </p:cNvSpPr>
          <p:nvPr>
            <p:ph type="title"/>
          </p:nvPr>
        </p:nvSpPr>
        <p:spPr>
          <a:xfrm>
            <a:off x="457200" y="274638"/>
            <a:ext cx="8229600" cy="939784"/>
          </a:xfrm>
        </p:spPr>
        <p:txBody>
          <a:bodyPr/>
          <a:lstStyle/>
          <a:p>
            <a:r>
              <a:rPr lang="en-US" u="sng" dirty="0"/>
              <a:t>Why stress is important </a:t>
            </a:r>
            <a:r>
              <a:rPr lang="en-US" dirty="0"/>
              <a:t>???</a:t>
            </a:r>
            <a:endParaRPr lang="en-IN"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357298"/>
            <a:ext cx="8229600" cy="4768865"/>
          </a:xfrm>
        </p:spPr>
        <p:txBody>
          <a:bodyPr>
            <a:normAutofit fontScale="92500"/>
          </a:bodyPr>
          <a:lstStyle/>
          <a:p>
            <a:r>
              <a:rPr lang="en-US" sz="2800" dirty="0"/>
              <a:t>Any factor which causes fish to depart from a state of optimal functions is a stressor or stress factor.</a:t>
            </a:r>
          </a:p>
          <a:p>
            <a:pPr>
              <a:buNone/>
            </a:pPr>
            <a:endParaRPr lang="en-US" sz="2800" dirty="0"/>
          </a:p>
          <a:p>
            <a:r>
              <a:rPr lang="en-US" sz="2800" dirty="0"/>
              <a:t>Stress can be either acute or chronic in nature.</a:t>
            </a:r>
          </a:p>
          <a:p>
            <a:pPr>
              <a:buNone/>
            </a:pPr>
            <a:endParaRPr lang="en-US" sz="2800" dirty="0"/>
          </a:p>
          <a:p>
            <a:r>
              <a:rPr lang="en-US" sz="2800" dirty="0"/>
              <a:t>Stressor that induce a “fight or flight” response are considered acute while others are chronic stressors.</a:t>
            </a:r>
          </a:p>
          <a:p>
            <a:pPr>
              <a:buNone/>
            </a:pPr>
            <a:endParaRPr lang="en-US" sz="2800" dirty="0"/>
          </a:p>
          <a:p>
            <a:r>
              <a:rPr lang="en-US" sz="2800" dirty="0"/>
              <a:t>These stressors can be classified into four general categories. </a:t>
            </a:r>
            <a:endParaRPr lang="en-IN" sz="2800" dirty="0"/>
          </a:p>
        </p:txBody>
      </p:sp>
      <p:sp>
        <p:nvSpPr>
          <p:cNvPr id="2" name="Title 1"/>
          <p:cNvSpPr>
            <a:spLocks noGrp="1"/>
          </p:cNvSpPr>
          <p:nvPr>
            <p:ph type="title"/>
          </p:nvPr>
        </p:nvSpPr>
        <p:spPr>
          <a:xfrm>
            <a:off x="457200" y="274638"/>
            <a:ext cx="8229600" cy="868346"/>
          </a:xfrm>
        </p:spPr>
        <p:txBody>
          <a:bodyPr/>
          <a:lstStyle/>
          <a:p>
            <a:r>
              <a:rPr lang="en-US" u="sng" dirty="0"/>
              <a:t>When stress occurs </a:t>
            </a:r>
            <a:r>
              <a:rPr lang="en-US" dirty="0"/>
              <a:t>???</a:t>
            </a:r>
            <a:endParaRPr lang="en-IN"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nvPr>
        </p:nvGraphicFramePr>
        <p:xfrm>
          <a:off x="457200" y="1000110"/>
          <a:ext cx="8229600" cy="5500725"/>
        </p:xfrm>
        <a:graphic>
          <a:graphicData uri="http://schemas.openxmlformats.org/drawingml/2006/table">
            <a:tbl>
              <a:tblPr firstRow="1" bandRow="1">
                <a:tableStyleId>{F5AB1C69-6EDB-4FF4-983F-18BD219EF322}</a:tableStyleId>
              </a:tblPr>
              <a:tblGrid>
                <a:gridCol w="828652">
                  <a:extLst>
                    <a:ext uri="{9D8B030D-6E8A-4147-A177-3AD203B41FA5}">
                      <a16:colId xmlns:a16="http://schemas.microsoft.com/office/drawing/2014/main" val="20000"/>
                    </a:ext>
                  </a:extLst>
                </a:gridCol>
                <a:gridCol w="1285884">
                  <a:extLst>
                    <a:ext uri="{9D8B030D-6E8A-4147-A177-3AD203B41FA5}">
                      <a16:colId xmlns:a16="http://schemas.microsoft.com/office/drawing/2014/main" val="20001"/>
                    </a:ext>
                  </a:extLst>
                </a:gridCol>
                <a:gridCol w="6115064">
                  <a:extLst>
                    <a:ext uri="{9D8B030D-6E8A-4147-A177-3AD203B41FA5}">
                      <a16:colId xmlns:a16="http://schemas.microsoft.com/office/drawing/2014/main" val="20002"/>
                    </a:ext>
                  </a:extLst>
                </a:gridCol>
              </a:tblGrid>
              <a:tr h="1100145">
                <a:tc>
                  <a:txBody>
                    <a:bodyPr/>
                    <a:lstStyle/>
                    <a:p>
                      <a:pPr algn="just">
                        <a:spcBef>
                          <a:spcPts val="2400"/>
                        </a:spcBef>
                        <a:spcAft>
                          <a:spcPts val="0"/>
                        </a:spcAft>
                      </a:pPr>
                      <a:r>
                        <a:rPr lang="en-IN" sz="2000" b="0" kern="0" dirty="0">
                          <a:solidFill>
                            <a:srgbClr val="0D0D0D"/>
                          </a:solidFill>
                          <a:latin typeface="Calibri"/>
                          <a:ea typeface="Times New Roman"/>
                          <a:cs typeface="Times New Roman"/>
                        </a:rPr>
                        <a:t> Sl.</a:t>
                      </a:r>
                      <a:r>
                        <a:rPr lang="en-IN" sz="2000" b="0" kern="0" baseline="0" dirty="0">
                          <a:solidFill>
                            <a:srgbClr val="0D0D0D"/>
                          </a:solidFill>
                          <a:latin typeface="Calibri"/>
                          <a:ea typeface="Times New Roman"/>
                          <a:cs typeface="Times New Roman"/>
                        </a:rPr>
                        <a:t> </a:t>
                      </a:r>
                      <a:r>
                        <a:rPr lang="en-IN" sz="2000" b="0" kern="0" dirty="0">
                          <a:solidFill>
                            <a:srgbClr val="0D0D0D"/>
                          </a:solidFill>
                          <a:latin typeface="Calibri"/>
                          <a:ea typeface="Times New Roman"/>
                          <a:cs typeface="Times New Roman"/>
                        </a:rPr>
                        <a:t>no.</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0" kern="0" dirty="0">
                          <a:solidFill>
                            <a:srgbClr val="0D0D0D"/>
                          </a:solidFill>
                          <a:latin typeface="Calibri"/>
                          <a:ea typeface="Times New Roman"/>
                          <a:cs typeface="Times New Roman"/>
                        </a:rPr>
                        <a:t>Types of stressors                            </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0" kern="0" dirty="0">
                          <a:solidFill>
                            <a:srgbClr val="0D0D0D"/>
                          </a:solidFill>
                          <a:latin typeface="Calibri"/>
                          <a:ea typeface="Times New Roman"/>
                          <a:cs typeface="Times New Roman"/>
                        </a:rPr>
                        <a:t>Examples</a:t>
                      </a:r>
                      <a:endParaRPr lang="en-IN" sz="2000" b="1" kern="0" dirty="0">
                        <a:solidFill>
                          <a:srgbClr val="365F91"/>
                        </a:solidFill>
                        <a:latin typeface="Calibri"/>
                        <a:ea typeface="Times New Roman"/>
                        <a:cs typeface="Times New Roman"/>
                      </a:endParaRPr>
                    </a:p>
                  </a:txBody>
                  <a:tcPr marL="68580" marR="68580" marT="0" marB="0"/>
                </a:tc>
                <a:extLst>
                  <a:ext uri="{0D108BD9-81ED-4DB2-BD59-A6C34878D82A}">
                    <a16:rowId xmlns:a16="http://schemas.microsoft.com/office/drawing/2014/main" val="10000"/>
                  </a:ext>
                </a:extLst>
              </a:tr>
              <a:tr h="1100145">
                <a:tc>
                  <a:txBody>
                    <a:bodyPr/>
                    <a:lstStyle/>
                    <a:p>
                      <a:pPr algn="just">
                        <a:spcBef>
                          <a:spcPts val="2400"/>
                        </a:spcBef>
                        <a:spcAft>
                          <a:spcPts val="0"/>
                        </a:spcAft>
                      </a:pPr>
                      <a:r>
                        <a:rPr lang="en-IN" sz="2000" b="0" kern="0" dirty="0">
                          <a:solidFill>
                            <a:srgbClr val="0D0D0D"/>
                          </a:solidFill>
                          <a:latin typeface="Calibri"/>
                          <a:ea typeface="Times New Roman"/>
                          <a:cs typeface="Times New Roman"/>
                        </a:rPr>
                        <a:t>1.          </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1" kern="0" dirty="0">
                          <a:solidFill>
                            <a:srgbClr val="0D0D0D"/>
                          </a:solidFill>
                          <a:latin typeface="Calibri"/>
                          <a:ea typeface="Times New Roman"/>
                          <a:cs typeface="Times New Roman"/>
                        </a:rPr>
                        <a:t>Physical</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1" kern="0" dirty="0">
                          <a:solidFill>
                            <a:srgbClr val="0D0D0D"/>
                          </a:solidFill>
                          <a:latin typeface="Calibri"/>
                          <a:ea typeface="Times New Roman"/>
                          <a:cs typeface="Times New Roman"/>
                        </a:rPr>
                        <a:t>Temperature, turbidity, light, salinity, sound etc.</a:t>
                      </a:r>
                      <a:endParaRPr lang="en-IN" sz="2000" b="1" kern="0" dirty="0">
                        <a:solidFill>
                          <a:srgbClr val="365F91"/>
                        </a:solidFill>
                        <a:latin typeface="Calibri"/>
                        <a:ea typeface="Times New Roman"/>
                        <a:cs typeface="Times New Roman"/>
                      </a:endParaRPr>
                    </a:p>
                  </a:txBody>
                  <a:tcPr marL="68580" marR="68580" marT="0" marB="0"/>
                </a:tc>
                <a:extLst>
                  <a:ext uri="{0D108BD9-81ED-4DB2-BD59-A6C34878D82A}">
                    <a16:rowId xmlns:a16="http://schemas.microsoft.com/office/drawing/2014/main" val="10001"/>
                  </a:ext>
                </a:extLst>
              </a:tr>
              <a:tr h="1100145">
                <a:tc>
                  <a:txBody>
                    <a:bodyPr/>
                    <a:lstStyle/>
                    <a:p>
                      <a:pPr algn="just">
                        <a:spcBef>
                          <a:spcPts val="2400"/>
                        </a:spcBef>
                        <a:spcAft>
                          <a:spcPts val="0"/>
                        </a:spcAft>
                      </a:pPr>
                      <a:r>
                        <a:rPr lang="en-IN" sz="2000" b="0" kern="0" dirty="0">
                          <a:solidFill>
                            <a:srgbClr val="0D0D0D"/>
                          </a:solidFill>
                          <a:latin typeface="Calibri"/>
                          <a:ea typeface="Times New Roman"/>
                          <a:cs typeface="Times New Roman"/>
                        </a:rPr>
                        <a:t>2.          </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1" kern="0" dirty="0">
                          <a:solidFill>
                            <a:srgbClr val="0D0D0D"/>
                          </a:solidFill>
                          <a:latin typeface="Calibri"/>
                          <a:ea typeface="Times New Roman"/>
                          <a:cs typeface="Times New Roman"/>
                        </a:rPr>
                        <a:t>Chemical</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1" kern="0" dirty="0">
                          <a:solidFill>
                            <a:srgbClr val="0D0D0D"/>
                          </a:solidFill>
                          <a:latin typeface="Calibri"/>
                          <a:ea typeface="Times New Roman"/>
                          <a:cs typeface="Times New Roman"/>
                        </a:rPr>
                        <a:t>Dissolved o</a:t>
                      </a:r>
                      <a:r>
                        <a:rPr lang="en-IN" sz="2000" b="1" kern="0" baseline="-25000" dirty="0">
                          <a:solidFill>
                            <a:srgbClr val="0D0D0D"/>
                          </a:solidFill>
                          <a:latin typeface="Calibri"/>
                          <a:ea typeface="Times New Roman"/>
                          <a:cs typeface="Times New Roman"/>
                        </a:rPr>
                        <a:t>2</a:t>
                      </a:r>
                      <a:r>
                        <a:rPr lang="en-IN" sz="2000" b="1" kern="0" dirty="0">
                          <a:solidFill>
                            <a:srgbClr val="0D0D0D"/>
                          </a:solidFill>
                          <a:latin typeface="Calibri"/>
                          <a:ea typeface="Times New Roman"/>
                          <a:cs typeface="Times New Roman"/>
                        </a:rPr>
                        <a:t>, co</a:t>
                      </a:r>
                      <a:r>
                        <a:rPr lang="en-IN" sz="2000" b="1" kern="0" baseline="-25000" dirty="0">
                          <a:solidFill>
                            <a:srgbClr val="0D0D0D"/>
                          </a:solidFill>
                          <a:latin typeface="Calibri"/>
                          <a:ea typeface="Times New Roman"/>
                          <a:cs typeface="Times New Roman"/>
                        </a:rPr>
                        <a:t>2</a:t>
                      </a:r>
                      <a:r>
                        <a:rPr lang="en-IN" sz="2000" b="1" kern="0" dirty="0">
                          <a:solidFill>
                            <a:srgbClr val="0D0D0D"/>
                          </a:solidFill>
                          <a:latin typeface="Calibri"/>
                          <a:ea typeface="Times New Roman"/>
                          <a:cs typeface="Times New Roman"/>
                        </a:rPr>
                        <a:t>, pH, heavy metals, water pollution,  metabolic wastes etc.</a:t>
                      </a:r>
                      <a:endParaRPr lang="en-IN" sz="2000" b="1" kern="0" dirty="0">
                        <a:solidFill>
                          <a:srgbClr val="365F91"/>
                        </a:solidFill>
                        <a:latin typeface="Calibri"/>
                        <a:ea typeface="Times New Roman"/>
                        <a:cs typeface="Times New Roman"/>
                      </a:endParaRPr>
                    </a:p>
                  </a:txBody>
                  <a:tcPr marL="68580" marR="68580" marT="0" marB="0"/>
                </a:tc>
                <a:extLst>
                  <a:ext uri="{0D108BD9-81ED-4DB2-BD59-A6C34878D82A}">
                    <a16:rowId xmlns:a16="http://schemas.microsoft.com/office/drawing/2014/main" val="10002"/>
                  </a:ext>
                </a:extLst>
              </a:tr>
              <a:tr h="1100145">
                <a:tc>
                  <a:txBody>
                    <a:bodyPr/>
                    <a:lstStyle/>
                    <a:p>
                      <a:pPr algn="just">
                        <a:spcBef>
                          <a:spcPts val="2400"/>
                        </a:spcBef>
                        <a:spcAft>
                          <a:spcPts val="0"/>
                        </a:spcAft>
                      </a:pPr>
                      <a:r>
                        <a:rPr lang="en-IN" sz="2000" b="0" kern="0" dirty="0">
                          <a:solidFill>
                            <a:srgbClr val="0D0D0D"/>
                          </a:solidFill>
                          <a:latin typeface="Calibri"/>
                          <a:ea typeface="Times New Roman"/>
                          <a:cs typeface="Times New Roman"/>
                        </a:rPr>
                        <a:t>3</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1" kern="0" dirty="0">
                          <a:solidFill>
                            <a:srgbClr val="0D0D0D"/>
                          </a:solidFill>
                          <a:latin typeface="Calibri"/>
                          <a:ea typeface="Times New Roman"/>
                          <a:cs typeface="Times New Roman"/>
                        </a:rPr>
                        <a:t>Biological</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1" kern="0" dirty="0">
                          <a:solidFill>
                            <a:srgbClr val="0D0D0D"/>
                          </a:solidFill>
                          <a:latin typeface="Calibri"/>
                          <a:ea typeface="Times New Roman"/>
                          <a:cs typeface="Times New Roman"/>
                        </a:rPr>
                        <a:t>Higher stocking density, predators, parasites, pathogens or other mal interaction among aquatic animals</a:t>
                      </a:r>
                      <a:endParaRPr lang="en-IN" sz="2000" b="1" kern="0" dirty="0">
                        <a:solidFill>
                          <a:srgbClr val="365F91"/>
                        </a:solidFill>
                        <a:latin typeface="Calibri"/>
                        <a:ea typeface="Times New Roman"/>
                        <a:cs typeface="Times New Roman"/>
                      </a:endParaRPr>
                    </a:p>
                  </a:txBody>
                  <a:tcPr marL="68580" marR="68580" marT="0" marB="0"/>
                </a:tc>
                <a:extLst>
                  <a:ext uri="{0D108BD9-81ED-4DB2-BD59-A6C34878D82A}">
                    <a16:rowId xmlns:a16="http://schemas.microsoft.com/office/drawing/2014/main" val="10003"/>
                  </a:ext>
                </a:extLst>
              </a:tr>
              <a:tr h="1100145">
                <a:tc>
                  <a:txBody>
                    <a:bodyPr/>
                    <a:lstStyle/>
                    <a:p>
                      <a:pPr algn="just">
                        <a:spcBef>
                          <a:spcPts val="2400"/>
                        </a:spcBef>
                        <a:spcAft>
                          <a:spcPts val="0"/>
                        </a:spcAft>
                      </a:pPr>
                      <a:r>
                        <a:rPr lang="en-IN" sz="2000" b="0" kern="0" dirty="0">
                          <a:solidFill>
                            <a:srgbClr val="0D0D0D"/>
                          </a:solidFill>
                          <a:latin typeface="Calibri"/>
                          <a:ea typeface="Times New Roman"/>
                          <a:cs typeface="Times New Roman"/>
                        </a:rPr>
                        <a:t>4.          </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1" kern="0" dirty="0">
                          <a:solidFill>
                            <a:srgbClr val="0D0D0D"/>
                          </a:solidFill>
                          <a:latin typeface="Calibri"/>
                          <a:ea typeface="Times New Roman"/>
                          <a:cs typeface="Times New Roman"/>
                        </a:rPr>
                        <a:t>Procedural</a:t>
                      </a:r>
                      <a:endParaRPr lang="en-IN" sz="2000" b="1" kern="0" dirty="0">
                        <a:solidFill>
                          <a:srgbClr val="365F91"/>
                        </a:solidFill>
                        <a:latin typeface="Calibri"/>
                        <a:ea typeface="Times New Roman"/>
                        <a:cs typeface="Times New Roman"/>
                      </a:endParaRPr>
                    </a:p>
                  </a:txBody>
                  <a:tcPr marL="68580" marR="68580" marT="0" marB="0"/>
                </a:tc>
                <a:tc>
                  <a:txBody>
                    <a:bodyPr/>
                    <a:lstStyle/>
                    <a:p>
                      <a:pPr algn="just">
                        <a:spcBef>
                          <a:spcPts val="2400"/>
                        </a:spcBef>
                        <a:spcAft>
                          <a:spcPts val="0"/>
                        </a:spcAft>
                      </a:pPr>
                      <a:r>
                        <a:rPr lang="en-IN" sz="2000" b="1" kern="0" dirty="0">
                          <a:solidFill>
                            <a:srgbClr val="0D0D0D"/>
                          </a:solidFill>
                          <a:latin typeface="Calibri"/>
                          <a:ea typeface="Times New Roman"/>
                          <a:cs typeface="Times New Roman"/>
                        </a:rPr>
                        <a:t>handling, hauling, stocking, disease treatment and other manual operation.</a:t>
                      </a:r>
                      <a:endParaRPr lang="en-IN" sz="2000" b="1" kern="0" dirty="0">
                        <a:solidFill>
                          <a:srgbClr val="365F91"/>
                        </a:solidFill>
                        <a:latin typeface="Calibri"/>
                        <a:ea typeface="Times New Roman"/>
                        <a:cs typeface="Times New Roman"/>
                      </a:endParaRPr>
                    </a:p>
                  </a:txBody>
                  <a:tcPr marL="68580" marR="68580" marT="0" marB="0"/>
                </a:tc>
                <a:extLst>
                  <a:ext uri="{0D108BD9-81ED-4DB2-BD59-A6C34878D82A}">
                    <a16:rowId xmlns:a16="http://schemas.microsoft.com/office/drawing/2014/main" val="10004"/>
                  </a:ext>
                </a:extLst>
              </a:tr>
            </a:tbl>
          </a:graphicData>
        </a:graphic>
      </p:graphicFrame>
      <p:sp>
        <p:nvSpPr>
          <p:cNvPr id="2" name="Title 1"/>
          <p:cNvSpPr>
            <a:spLocks noGrp="1"/>
          </p:cNvSpPr>
          <p:nvPr>
            <p:ph type="title"/>
          </p:nvPr>
        </p:nvSpPr>
        <p:spPr>
          <a:xfrm>
            <a:off x="457200" y="274638"/>
            <a:ext cx="8229600" cy="654032"/>
          </a:xfrm>
        </p:spPr>
        <p:txBody>
          <a:bodyPr>
            <a:normAutofit fontScale="90000"/>
          </a:bodyPr>
          <a:lstStyle/>
          <a:p>
            <a:r>
              <a:rPr lang="en-US" dirty="0"/>
              <a:t>Cont…</a:t>
            </a:r>
            <a:endParaRPr lang="en-IN"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428736"/>
            <a:ext cx="8229600" cy="4929222"/>
          </a:xfrm>
        </p:spPr>
        <p:txBody>
          <a:bodyPr/>
          <a:lstStyle/>
          <a:p>
            <a:r>
              <a:rPr lang="en-US" sz="2800" dirty="0"/>
              <a:t>The sum of the physiological changes that occur as fish reacts to physical, chemical, biological or perceived challenges and attempts to compensate are commonly referred to as the stress response.</a:t>
            </a:r>
          </a:p>
          <a:p>
            <a:pPr>
              <a:buNone/>
            </a:pPr>
            <a:endParaRPr lang="en-US" sz="2800" dirty="0"/>
          </a:p>
          <a:p>
            <a:r>
              <a:rPr lang="en-US" sz="2800" dirty="0"/>
              <a:t>The stress response in fish has been broadly categorized into the primary, secondary and tertiary response.</a:t>
            </a:r>
          </a:p>
          <a:p>
            <a:endParaRPr lang="en-IN" dirty="0"/>
          </a:p>
        </p:txBody>
      </p:sp>
      <p:sp>
        <p:nvSpPr>
          <p:cNvPr id="2" name="Title 1"/>
          <p:cNvSpPr>
            <a:spLocks noGrp="1"/>
          </p:cNvSpPr>
          <p:nvPr>
            <p:ph type="title"/>
          </p:nvPr>
        </p:nvSpPr>
        <p:spPr>
          <a:xfrm>
            <a:off x="457200" y="274638"/>
            <a:ext cx="8229600" cy="654032"/>
          </a:xfrm>
        </p:spPr>
        <p:txBody>
          <a:bodyPr>
            <a:normAutofit fontScale="90000"/>
          </a:bodyPr>
          <a:lstStyle/>
          <a:p>
            <a:r>
              <a:rPr lang="en-US" u="sng" dirty="0"/>
              <a:t>Stress response </a:t>
            </a:r>
            <a:r>
              <a:rPr lang="en-US" dirty="0"/>
              <a:t>???</a:t>
            </a:r>
            <a:endParaRPr lang="en-IN"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357298"/>
            <a:ext cx="8229600" cy="5000660"/>
          </a:xfrm>
        </p:spPr>
        <p:txBody>
          <a:bodyPr>
            <a:normAutofit fontScale="92500" lnSpcReduction="20000"/>
          </a:bodyPr>
          <a:lstStyle/>
          <a:p>
            <a:r>
              <a:rPr lang="en-US" sz="3000" dirty="0"/>
              <a:t>Release of </a:t>
            </a:r>
            <a:r>
              <a:rPr lang="en-US" sz="3000" dirty="0" err="1"/>
              <a:t>adrenocorticotropic</a:t>
            </a:r>
            <a:r>
              <a:rPr lang="en-US" sz="3000" dirty="0"/>
              <a:t> hormones (ACTH) from the </a:t>
            </a:r>
            <a:r>
              <a:rPr lang="en-US" sz="3000" dirty="0" err="1"/>
              <a:t>adenohypophysis</a:t>
            </a:r>
            <a:r>
              <a:rPr lang="en-US" sz="3000" dirty="0"/>
              <a:t>.</a:t>
            </a:r>
          </a:p>
          <a:p>
            <a:pPr>
              <a:buNone/>
            </a:pPr>
            <a:endParaRPr lang="en-US" sz="3000" dirty="0"/>
          </a:p>
          <a:p>
            <a:r>
              <a:rPr lang="en-US" sz="3000" dirty="0"/>
              <a:t>Release of “stress hormones” (</a:t>
            </a:r>
            <a:r>
              <a:rPr lang="en-US" sz="3000" dirty="0" err="1"/>
              <a:t>catecholamines</a:t>
            </a:r>
            <a:r>
              <a:rPr lang="en-US" sz="3000" dirty="0"/>
              <a:t> and </a:t>
            </a:r>
            <a:r>
              <a:rPr lang="en-US" sz="3000" dirty="0" err="1"/>
              <a:t>corticosteroides</a:t>
            </a:r>
            <a:r>
              <a:rPr lang="en-US" sz="3000" dirty="0"/>
              <a:t>) from the head kidney.</a:t>
            </a:r>
          </a:p>
          <a:p>
            <a:pPr>
              <a:buNone/>
            </a:pPr>
            <a:endParaRPr lang="en-US" sz="3000" dirty="0"/>
          </a:p>
          <a:p>
            <a:r>
              <a:rPr lang="en-US" sz="3000" dirty="0"/>
              <a:t>In fish, an adverse condition stimulates the afferent neural pathway that runs in the sympathetic nervous system from the hypothalamus to the </a:t>
            </a:r>
            <a:r>
              <a:rPr lang="en-US" sz="3000" dirty="0" err="1"/>
              <a:t>chromaffin</a:t>
            </a:r>
            <a:r>
              <a:rPr lang="en-US" sz="3000" dirty="0"/>
              <a:t> tissue of the head kidney and stimulates the </a:t>
            </a:r>
            <a:r>
              <a:rPr lang="en-US" sz="3000" dirty="0" err="1"/>
              <a:t>chromaffin</a:t>
            </a:r>
            <a:r>
              <a:rPr lang="en-US" sz="3000" dirty="0"/>
              <a:t> tissue which results release of </a:t>
            </a:r>
            <a:r>
              <a:rPr lang="en-US" sz="3000" dirty="0" err="1"/>
              <a:t>catecholamines</a:t>
            </a:r>
            <a:r>
              <a:rPr lang="en-US" dirty="0"/>
              <a:t>.</a:t>
            </a:r>
            <a:endParaRPr lang="en-IN" dirty="0"/>
          </a:p>
        </p:txBody>
      </p:sp>
      <p:sp>
        <p:nvSpPr>
          <p:cNvPr id="2" name="Title 1"/>
          <p:cNvSpPr>
            <a:spLocks noGrp="1"/>
          </p:cNvSpPr>
          <p:nvPr>
            <p:ph type="title"/>
          </p:nvPr>
        </p:nvSpPr>
        <p:spPr>
          <a:xfrm>
            <a:off x="428596" y="142852"/>
            <a:ext cx="8229600" cy="928694"/>
          </a:xfrm>
        </p:spPr>
        <p:txBody>
          <a:bodyPr>
            <a:normAutofit/>
          </a:bodyPr>
          <a:lstStyle/>
          <a:p>
            <a:r>
              <a:rPr lang="en-US" sz="3200" dirty="0"/>
              <a:t>(</a:t>
            </a:r>
            <a:r>
              <a:rPr lang="en-US" sz="3200" dirty="0" err="1"/>
              <a:t>i</a:t>
            </a:r>
            <a:r>
              <a:rPr lang="en-US" sz="3200" dirty="0"/>
              <a:t>) </a:t>
            </a:r>
            <a:r>
              <a:rPr lang="en-US" sz="3200" u="sng" dirty="0"/>
              <a:t>Primary stress response</a:t>
            </a:r>
            <a:endParaRPr lang="en-IN" sz="3200" u="sng"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00034" y="1000108"/>
            <a:ext cx="8229600" cy="5340369"/>
          </a:xfrm>
        </p:spPr>
        <p:txBody>
          <a:bodyPr>
            <a:normAutofit fontScale="85000" lnSpcReduction="20000"/>
          </a:bodyPr>
          <a:lstStyle/>
          <a:p>
            <a:r>
              <a:rPr lang="en-US" sz="2800" dirty="0"/>
              <a:t>CRH released from hypothalamus stimulates </a:t>
            </a:r>
            <a:r>
              <a:rPr lang="en-US" sz="2800" dirty="0" err="1"/>
              <a:t>corticotropic</a:t>
            </a:r>
            <a:r>
              <a:rPr lang="en-US" sz="2800" dirty="0"/>
              <a:t> cells of </a:t>
            </a:r>
            <a:r>
              <a:rPr lang="en-US" sz="2800" dirty="0" err="1"/>
              <a:t>adenohypophysis</a:t>
            </a:r>
            <a:r>
              <a:rPr lang="en-US" sz="2800" dirty="0"/>
              <a:t> to secrete ACTH, which stimulates </a:t>
            </a:r>
            <a:r>
              <a:rPr lang="en-US" sz="2800" dirty="0" err="1"/>
              <a:t>interrenal</a:t>
            </a:r>
            <a:r>
              <a:rPr lang="en-US" sz="2800" dirty="0"/>
              <a:t> cells (adrenal cortex homologue) to synthesize and release corticosteroids, particularly </a:t>
            </a:r>
            <a:r>
              <a:rPr lang="en-US" sz="2800" dirty="0" err="1"/>
              <a:t>cortisol</a:t>
            </a:r>
            <a:r>
              <a:rPr lang="en-US" sz="2800" dirty="0"/>
              <a:t>.</a:t>
            </a:r>
          </a:p>
          <a:p>
            <a:pPr>
              <a:buNone/>
            </a:pPr>
            <a:endParaRPr lang="en-US" sz="2800" dirty="0"/>
          </a:p>
          <a:p>
            <a:r>
              <a:rPr lang="en-US" sz="2800" dirty="0"/>
              <a:t>Resting and unstressed levels of circulating levels corticosteroids in fish are less than 30-40 </a:t>
            </a:r>
            <a:r>
              <a:rPr lang="en-US" sz="2800" dirty="0" err="1"/>
              <a:t>ng</a:t>
            </a:r>
            <a:r>
              <a:rPr lang="en-US" sz="2800" dirty="0"/>
              <a:t>/ml (</a:t>
            </a:r>
            <a:r>
              <a:rPr lang="en-US" sz="2800" dirty="0" err="1"/>
              <a:t>wedemeyer</a:t>
            </a:r>
            <a:r>
              <a:rPr lang="en-US" sz="2800" dirty="0"/>
              <a:t> et al. 1990).</a:t>
            </a:r>
          </a:p>
          <a:p>
            <a:pPr>
              <a:buNone/>
            </a:pPr>
            <a:endParaRPr lang="en-US" sz="2800" dirty="0"/>
          </a:p>
          <a:p>
            <a:r>
              <a:rPr lang="en-US" sz="2800" dirty="0"/>
              <a:t>Characteristics </a:t>
            </a:r>
            <a:r>
              <a:rPr lang="en-US" sz="2800" dirty="0" err="1"/>
              <a:t>cortisol</a:t>
            </a:r>
            <a:r>
              <a:rPr lang="en-US" sz="2800" dirty="0"/>
              <a:t> elevation in fishes in response to acute stressors tends to range within about 30-300 </a:t>
            </a:r>
            <a:r>
              <a:rPr lang="en-US" sz="2800" dirty="0" err="1"/>
              <a:t>ng</a:t>
            </a:r>
            <a:r>
              <a:rPr lang="en-US" sz="2800" dirty="0"/>
              <a:t>/ml (Barton and </a:t>
            </a:r>
            <a:r>
              <a:rPr lang="en-US" sz="2800" dirty="0" err="1"/>
              <a:t>Iwama</a:t>
            </a:r>
            <a:r>
              <a:rPr lang="en-US" sz="2800" dirty="0"/>
              <a:t>, 1991).</a:t>
            </a:r>
          </a:p>
          <a:p>
            <a:pPr>
              <a:buNone/>
            </a:pPr>
            <a:endParaRPr lang="en-US" sz="2800" dirty="0"/>
          </a:p>
          <a:p>
            <a:r>
              <a:rPr lang="en-US" sz="2800" dirty="0"/>
              <a:t>Elevation of plasma </a:t>
            </a:r>
            <a:r>
              <a:rPr lang="en-US" sz="2800" dirty="0" err="1"/>
              <a:t>catecholamines</a:t>
            </a:r>
            <a:r>
              <a:rPr lang="en-US" sz="2800" dirty="0"/>
              <a:t> and </a:t>
            </a:r>
            <a:r>
              <a:rPr lang="en-US" sz="2800" dirty="0" err="1"/>
              <a:t>cortisol</a:t>
            </a:r>
            <a:r>
              <a:rPr lang="en-US" sz="2800" dirty="0"/>
              <a:t> due to primary stress  leads to secondary stress response.</a:t>
            </a:r>
          </a:p>
          <a:p>
            <a:endParaRPr lang="en-IN" sz="2800" dirty="0"/>
          </a:p>
        </p:txBody>
      </p:sp>
      <p:sp>
        <p:nvSpPr>
          <p:cNvPr id="2" name="Title 1"/>
          <p:cNvSpPr>
            <a:spLocks noGrp="1"/>
          </p:cNvSpPr>
          <p:nvPr>
            <p:ph type="title"/>
          </p:nvPr>
        </p:nvSpPr>
        <p:spPr>
          <a:xfrm>
            <a:off x="457200" y="274638"/>
            <a:ext cx="8229600" cy="511156"/>
          </a:xfrm>
        </p:spPr>
        <p:txBody>
          <a:bodyPr>
            <a:normAutofit fontScale="90000"/>
          </a:bodyPr>
          <a:lstStyle/>
          <a:p>
            <a:r>
              <a:rPr lang="en-US" dirty="0"/>
              <a:t>Cont…</a:t>
            </a:r>
            <a:endParaRPr lang="en-IN" dirty="0"/>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2"/>
          <p:cNvSpPr>
            <a:spLocks noChangeArrowheads="1"/>
          </p:cNvSpPr>
          <p:nvPr/>
        </p:nvSpPr>
        <p:spPr bwMode="auto">
          <a:xfrm>
            <a:off x="0" y="0"/>
            <a:ext cx="9144000" cy="200055"/>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spAutoFit/>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700" b="0" i="0" u="none" strike="noStrike" cap="none" normalizeH="0" baseline="0">
                <a:ln>
                  <a:noFill/>
                </a:ln>
                <a:solidFill>
                  <a:srgbClr val="000000"/>
                </a:solidFill>
                <a:effectLst/>
                <a:latin typeface="Verdana" pitchFamily="34" charset="0"/>
                <a:ea typeface="Times New Roman" pitchFamily="18" charset="0"/>
                <a:cs typeface="Arial" pitchFamily="34" charset="0"/>
              </a:rPr>
              <a:t>Figure 21. Disease-Host-Environmental Stress Diagram</a:t>
            </a:r>
            <a:endParaRPr kumimoji="0" lang="en-US" sz="1800" b="0" i="0" u="none" strike="noStrike" cap="none" normalizeH="0" baseline="0">
              <a:ln>
                <a:noFill/>
              </a:ln>
              <a:solidFill>
                <a:schemeClr val="tx1"/>
              </a:solidFill>
              <a:effectLst/>
              <a:latin typeface="Arial" pitchFamily="34" charset="0"/>
              <a:cs typeface="Arial" pitchFamily="34" charset="0"/>
            </a:endParaRPr>
          </a:p>
        </p:txBody>
      </p:sp>
      <p:sp>
        <p:nvSpPr>
          <p:cNvPr id="4" name="Text Box 2"/>
          <p:cNvSpPr txBox="1">
            <a:spLocks noChangeArrowheads="1"/>
          </p:cNvSpPr>
          <p:nvPr/>
        </p:nvSpPr>
        <p:spPr bwMode="auto">
          <a:xfrm>
            <a:off x="152400" y="152400"/>
            <a:ext cx="8763000" cy="1061829"/>
          </a:xfrm>
          <a:prstGeom prst="rect">
            <a:avLst/>
          </a:prstGeom>
          <a:noFill/>
          <a:ln w="9525">
            <a:noFill/>
            <a:miter lim="800000"/>
            <a:headEnd/>
            <a:tailEnd/>
          </a:ln>
          <a:effectLst/>
        </p:spPr>
        <p:txBody>
          <a:bodyPr>
            <a:spAutoFit/>
          </a:bodyPr>
          <a:lstStyle/>
          <a:p>
            <a:pPr marL="187325" indent="-187325">
              <a:spcBef>
                <a:spcPct val="50000"/>
              </a:spcBef>
            </a:pPr>
            <a:r>
              <a:rPr lang="fr-LU" b="1" dirty="0">
                <a:solidFill>
                  <a:schemeClr val="accent2"/>
                </a:solidFill>
              </a:rPr>
              <a:t>    </a:t>
            </a:r>
            <a:r>
              <a:rPr lang="fr-LU" b="1" dirty="0" err="1">
                <a:solidFill>
                  <a:schemeClr val="accent2"/>
                </a:solidFill>
              </a:rPr>
              <a:t>Physiological</a:t>
            </a:r>
            <a:r>
              <a:rPr lang="fr-LU" b="1" dirty="0">
                <a:solidFill>
                  <a:schemeClr val="accent2"/>
                </a:solidFill>
              </a:rPr>
              <a:t> </a:t>
            </a:r>
            <a:r>
              <a:rPr lang="fr-LU" b="1" dirty="0" err="1">
                <a:solidFill>
                  <a:schemeClr val="accent2"/>
                </a:solidFill>
              </a:rPr>
              <a:t>responses</a:t>
            </a:r>
            <a:r>
              <a:rPr lang="fr-LU" b="1" dirty="0">
                <a:solidFill>
                  <a:schemeClr val="accent2"/>
                </a:solidFill>
              </a:rPr>
              <a:t> to stress</a:t>
            </a:r>
          </a:p>
          <a:p>
            <a:pPr marL="187325" indent="-187325">
              <a:spcBef>
                <a:spcPct val="50000"/>
              </a:spcBef>
              <a:buFontTx/>
              <a:buChar char="-"/>
            </a:pPr>
            <a:r>
              <a:rPr lang="nl-BE" i="1" dirty="0">
                <a:solidFill>
                  <a:schemeClr val="accent2"/>
                </a:solidFill>
              </a:rPr>
              <a:t>primary stress response</a:t>
            </a:r>
            <a:r>
              <a:rPr lang="nl-BE" dirty="0">
                <a:solidFill>
                  <a:schemeClr val="accent2"/>
                </a:solidFill>
              </a:rPr>
              <a:t>: neuroendocrine response </a:t>
            </a:r>
            <a:r>
              <a:rPr lang="nl-BE" dirty="0">
                <a:solidFill>
                  <a:schemeClr val="accent2"/>
                </a:solidFill>
                <a:sym typeface="Symbol" pitchFamily="18" charset="2"/>
              </a:rPr>
              <a:t> release of stress hormones: catecholamines, cortisol</a:t>
            </a:r>
            <a:endParaRPr lang="en-GB" dirty="0">
              <a:solidFill>
                <a:schemeClr val="accent2"/>
              </a:solidFill>
            </a:endParaRPr>
          </a:p>
        </p:txBody>
      </p:sp>
      <p:sp>
        <p:nvSpPr>
          <p:cNvPr id="5" name="Oval 3"/>
          <p:cNvSpPr>
            <a:spLocks noChangeArrowheads="1"/>
          </p:cNvSpPr>
          <p:nvPr/>
        </p:nvSpPr>
        <p:spPr bwMode="auto">
          <a:xfrm>
            <a:off x="7264400" y="2768600"/>
            <a:ext cx="990600" cy="838200"/>
          </a:xfrm>
          <a:prstGeom prst="ellipse">
            <a:avLst/>
          </a:prstGeom>
          <a:solidFill>
            <a:srgbClr val="FFCCCC"/>
          </a:solidFill>
          <a:ln w="9525">
            <a:solidFill>
              <a:schemeClr val="tx1"/>
            </a:solidFill>
            <a:round/>
            <a:headEnd/>
            <a:tailEnd/>
          </a:ln>
          <a:effectLst/>
        </p:spPr>
        <p:txBody>
          <a:bodyPr wrap="none" anchor="ctr"/>
          <a:lstStyle/>
          <a:p>
            <a:endParaRPr lang="en-IN"/>
          </a:p>
        </p:txBody>
      </p:sp>
      <p:sp>
        <p:nvSpPr>
          <p:cNvPr id="6" name="AutoShape 4"/>
          <p:cNvSpPr>
            <a:spLocks noChangeArrowheads="1"/>
          </p:cNvSpPr>
          <p:nvPr/>
        </p:nvSpPr>
        <p:spPr bwMode="auto">
          <a:xfrm>
            <a:off x="7180263" y="1701800"/>
            <a:ext cx="1157287" cy="762000"/>
          </a:xfrm>
          <a:prstGeom prst="flowChartAlternateProcess">
            <a:avLst/>
          </a:prstGeom>
          <a:solidFill>
            <a:srgbClr val="FFFFCC"/>
          </a:solidFill>
          <a:ln w="9525">
            <a:solidFill>
              <a:schemeClr val="tx1"/>
            </a:solidFill>
            <a:miter lim="800000"/>
            <a:headEnd/>
            <a:tailEnd/>
          </a:ln>
          <a:effectLst/>
        </p:spPr>
        <p:txBody>
          <a:bodyPr wrap="none" anchor="ctr"/>
          <a:lstStyle/>
          <a:p>
            <a:endParaRPr lang="en-IN"/>
          </a:p>
        </p:txBody>
      </p:sp>
      <p:sp>
        <p:nvSpPr>
          <p:cNvPr id="7" name="Text Box 7"/>
          <p:cNvSpPr txBox="1">
            <a:spLocks noChangeArrowheads="1"/>
          </p:cNvSpPr>
          <p:nvPr/>
        </p:nvSpPr>
        <p:spPr bwMode="auto">
          <a:xfrm>
            <a:off x="2130425" y="5791200"/>
            <a:ext cx="2119313" cy="466725"/>
          </a:xfrm>
          <a:prstGeom prst="rect">
            <a:avLst/>
          </a:prstGeom>
          <a:noFill/>
          <a:ln w="9525">
            <a:solidFill>
              <a:schemeClr val="tx1"/>
            </a:solidFill>
            <a:miter lim="800000"/>
            <a:headEnd/>
            <a:tailEnd/>
          </a:ln>
          <a:effectLst/>
        </p:spPr>
        <p:txBody>
          <a:bodyPr wrap="none">
            <a:spAutoFit/>
          </a:bodyPr>
          <a:lstStyle/>
          <a:p>
            <a:pPr algn="ctr"/>
            <a:r>
              <a:rPr lang="nl-BE">
                <a:latin typeface="Century Gothic" pitchFamily="34" charset="0"/>
              </a:rPr>
              <a:t>Target tissues</a:t>
            </a:r>
          </a:p>
        </p:txBody>
      </p:sp>
      <p:sp>
        <p:nvSpPr>
          <p:cNvPr id="8" name="AutoShape 12"/>
          <p:cNvSpPr>
            <a:spLocks noChangeArrowheads="1"/>
          </p:cNvSpPr>
          <p:nvPr/>
        </p:nvSpPr>
        <p:spPr bwMode="auto">
          <a:xfrm rot="5356231" flipV="1">
            <a:off x="4225925" y="5810250"/>
            <a:ext cx="533400" cy="457200"/>
          </a:xfrm>
          <a:custGeom>
            <a:avLst/>
            <a:gdLst>
              <a:gd name="G0" fmla="+- 5400 0 0"/>
              <a:gd name="G1" fmla="+- 11796480 0 0"/>
              <a:gd name="G2" fmla="+- 0 0 11796480"/>
              <a:gd name="T0" fmla="*/ 0 256 1"/>
              <a:gd name="T1" fmla="*/ 180 256 1"/>
              <a:gd name="G3" fmla="+- 11796480 T0 T1"/>
              <a:gd name="T2" fmla="*/ 0 256 1"/>
              <a:gd name="T3" fmla="*/ 90 256 1"/>
              <a:gd name="G4" fmla="+- 11796480 T2 T3"/>
              <a:gd name="G5" fmla="*/ G4 2 1"/>
              <a:gd name="T4" fmla="*/ 90 256 1"/>
              <a:gd name="T5" fmla="*/ 0 256 1"/>
              <a:gd name="G6" fmla="+- 11796480 T4 T5"/>
              <a:gd name="G7" fmla="*/ G6 2 1"/>
              <a:gd name="G8" fmla="abs 11796480"/>
              <a:gd name="T6" fmla="*/ 0 256 1"/>
              <a:gd name="T7" fmla="*/ 90 256 1"/>
              <a:gd name="G9" fmla="+- G8 T6 T7"/>
              <a:gd name="G10" fmla="?: G9 G7 G5"/>
              <a:gd name="T8" fmla="*/ 0 256 1"/>
              <a:gd name="T9" fmla="*/ 360 256 1"/>
              <a:gd name="G11" fmla="+- G10 T8 T9"/>
              <a:gd name="G12" fmla="?: G10 G11 G10"/>
              <a:gd name="T10" fmla="*/ 0 256 1"/>
              <a:gd name="T11" fmla="*/ 360 256 1"/>
              <a:gd name="G13" fmla="+- G12 T10 T11"/>
              <a:gd name="G14" fmla="?: G12 G13 G12"/>
              <a:gd name="G15" fmla="+- 0 0 G14"/>
              <a:gd name="G16" fmla="+- 10800 0 0"/>
              <a:gd name="G17" fmla="+- 10800 0 5400"/>
              <a:gd name="G18" fmla="*/ 5400 1 2"/>
              <a:gd name="G19" fmla="+- G18 5400 0"/>
              <a:gd name="G20" fmla="cos G19 11796480"/>
              <a:gd name="G21" fmla="sin G19 11796480"/>
              <a:gd name="G22" fmla="+- G20 10800 0"/>
              <a:gd name="G23" fmla="+- G21 10800 0"/>
              <a:gd name="G24" fmla="+- 10800 0 G20"/>
              <a:gd name="G25" fmla="+- 5400 10800 0"/>
              <a:gd name="G26" fmla="?: G9 G17 G25"/>
              <a:gd name="G27" fmla="?: G9 0 21600"/>
              <a:gd name="G28" fmla="cos 10800 11796480"/>
              <a:gd name="G29" fmla="sin 10800 11796480"/>
              <a:gd name="G30" fmla="sin 5400 11796480"/>
              <a:gd name="G31" fmla="+- G28 10800 0"/>
              <a:gd name="G32" fmla="+- G29 10800 0"/>
              <a:gd name="G33" fmla="+- G30 10800 0"/>
              <a:gd name="G34" fmla="?: G4 0 G31"/>
              <a:gd name="G35" fmla="?: 11796480 G34 0"/>
              <a:gd name="G36" fmla="?: G6 G35 G31"/>
              <a:gd name="G37" fmla="+- 21600 0 G36"/>
              <a:gd name="G38" fmla="?: G4 0 G33"/>
              <a:gd name="G39" fmla="?: 11796480 G38 G32"/>
              <a:gd name="G40" fmla="?: G6 G39 0"/>
              <a:gd name="G41" fmla="?: G4 G32 21600"/>
              <a:gd name="G42" fmla="?: G6 G41 G33"/>
              <a:gd name="T12" fmla="*/ 10800 w 21600"/>
              <a:gd name="T13" fmla="*/ 0 h 21600"/>
              <a:gd name="T14" fmla="*/ 2700 w 21600"/>
              <a:gd name="T15" fmla="*/ 10800 h 21600"/>
              <a:gd name="T16" fmla="*/ 10800 w 21600"/>
              <a:gd name="T17" fmla="*/ 5400 h 21600"/>
              <a:gd name="T18" fmla="*/ 18900 w 21600"/>
              <a:gd name="T19" fmla="*/ 10800 h 21600"/>
              <a:gd name="T20" fmla="*/ G36 w 21600"/>
              <a:gd name="T21" fmla="*/ G40 h 21600"/>
              <a:gd name="T22" fmla="*/ G37 w 21600"/>
              <a:gd name="T23" fmla="*/ G42 h 21600"/>
            </a:gdLst>
            <a:ahLst/>
            <a:cxnLst>
              <a:cxn ang="0">
                <a:pos x="T12" y="T13"/>
              </a:cxn>
              <a:cxn ang="0">
                <a:pos x="T14" y="T15"/>
              </a:cxn>
              <a:cxn ang="0">
                <a:pos x="T16" y="T17"/>
              </a:cxn>
              <a:cxn ang="0">
                <a:pos x="T18" y="T19"/>
              </a:cxn>
            </a:cxnLst>
            <a:rect l="T20" t="T21" r="T22" b="T23"/>
            <a:pathLst>
              <a:path w="21600" h="21600">
                <a:moveTo>
                  <a:pt x="5400" y="10800"/>
                </a:moveTo>
                <a:cubicBezTo>
                  <a:pt x="5400" y="7817"/>
                  <a:pt x="7817" y="5400"/>
                  <a:pt x="10800" y="5400"/>
                </a:cubicBezTo>
                <a:cubicBezTo>
                  <a:pt x="13782" y="5399"/>
                  <a:pt x="16199" y="7817"/>
                  <a:pt x="16200" y="10799"/>
                </a:cubicBezTo>
                <a:lnTo>
                  <a:pt x="21600" y="10800"/>
                </a:lnTo>
                <a:cubicBezTo>
                  <a:pt x="21600" y="4835"/>
                  <a:pt x="16764" y="0"/>
                  <a:pt x="10800" y="0"/>
                </a:cubicBezTo>
                <a:cubicBezTo>
                  <a:pt x="4835" y="0"/>
                  <a:pt x="0" y="4835"/>
                  <a:pt x="0" y="10800"/>
                </a:cubicBezTo>
                <a:close/>
              </a:path>
            </a:pathLst>
          </a:custGeom>
          <a:solidFill>
            <a:schemeClr val="accent2"/>
          </a:solidFill>
          <a:ln w="9525">
            <a:solidFill>
              <a:schemeClr val="tx1"/>
            </a:solidFill>
            <a:miter lim="800000"/>
            <a:headEnd/>
            <a:tailEnd/>
          </a:ln>
          <a:effectLst/>
        </p:spPr>
        <p:txBody>
          <a:bodyPr wrap="none" anchor="ctr"/>
          <a:lstStyle/>
          <a:p>
            <a:endParaRPr lang="en-IN"/>
          </a:p>
        </p:txBody>
      </p:sp>
      <p:sp>
        <p:nvSpPr>
          <p:cNvPr id="9" name="Text Box 13"/>
          <p:cNvSpPr txBox="1">
            <a:spLocks noChangeArrowheads="1"/>
          </p:cNvSpPr>
          <p:nvPr/>
        </p:nvSpPr>
        <p:spPr bwMode="auto">
          <a:xfrm>
            <a:off x="4143375" y="5294313"/>
            <a:ext cx="635000" cy="457200"/>
          </a:xfrm>
          <a:prstGeom prst="rect">
            <a:avLst/>
          </a:prstGeom>
          <a:noFill/>
          <a:ln w="9525">
            <a:noFill/>
            <a:miter lim="800000"/>
            <a:headEnd/>
            <a:tailEnd/>
          </a:ln>
          <a:effectLst/>
        </p:spPr>
        <p:txBody>
          <a:bodyPr wrap="none">
            <a:spAutoFit/>
          </a:bodyPr>
          <a:lstStyle/>
          <a:p>
            <a:r>
              <a:rPr lang="nl-BE">
                <a:latin typeface="Century Gothic" pitchFamily="34" charset="0"/>
              </a:rPr>
              <a:t>GR</a:t>
            </a:r>
            <a:endParaRPr lang="en-US">
              <a:latin typeface="Century Gothic" pitchFamily="34" charset="0"/>
            </a:endParaRPr>
          </a:p>
        </p:txBody>
      </p:sp>
      <p:sp>
        <p:nvSpPr>
          <p:cNvPr id="10" name="Text Box 26"/>
          <p:cNvSpPr txBox="1">
            <a:spLocks noChangeArrowheads="1"/>
          </p:cNvSpPr>
          <p:nvPr/>
        </p:nvSpPr>
        <p:spPr bwMode="auto">
          <a:xfrm>
            <a:off x="4830763" y="1844675"/>
            <a:ext cx="2319337" cy="457200"/>
          </a:xfrm>
          <a:prstGeom prst="rect">
            <a:avLst/>
          </a:prstGeom>
          <a:noFill/>
          <a:ln w="9525">
            <a:noFill/>
            <a:miter lim="800000"/>
            <a:headEnd/>
            <a:tailEnd/>
          </a:ln>
          <a:effectLst/>
        </p:spPr>
        <p:txBody>
          <a:bodyPr wrap="none">
            <a:spAutoFit/>
          </a:bodyPr>
          <a:lstStyle/>
          <a:p>
            <a:r>
              <a:rPr lang="nl-BE">
                <a:latin typeface="Century Gothic" pitchFamily="34" charset="0"/>
              </a:rPr>
              <a:t>Hypothalamus</a:t>
            </a:r>
            <a:endParaRPr lang="en-GB">
              <a:latin typeface="Century Gothic" pitchFamily="34" charset="0"/>
            </a:endParaRPr>
          </a:p>
        </p:txBody>
      </p:sp>
      <p:sp>
        <p:nvSpPr>
          <p:cNvPr id="11" name="Text Box 27"/>
          <p:cNvSpPr txBox="1">
            <a:spLocks noChangeArrowheads="1"/>
          </p:cNvSpPr>
          <p:nvPr/>
        </p:nvSpPr>
        <p:spPr bwMode="auto">
          <a:xfrm>
            <a:off x="7343775" y="1849438"/>
            <a:ext cx="846138" cy="457200"/>
          </a:xfrm>
          <a:prstGeom prst="rect">
            <a:avLst/>
          </a:prstGeom>
          <a:noFill/>
          <a:ln w="9525">
            <a:noFill/>
            <a:miter lim="800000"/>
            <a:headEnd/>
            <a:tailEnd/>
          </a:ln>
          <a:effectLst/>
        </p:spPr>
        <p:txBody>
          <a:bodyPr wrap="none">
            <a:spAutoFit/>
          </a:bodyPr>
          <a:lstStyle/>
          <a:p>
            <a:r>
              <a:rPr lang="nl-BE" b="1">
                <a:solidFill>
                  <a:schemeClr val="accent2"/>
                </a:solidFill>
                <a:latin typeface="Arial" pitchFamily="34" charset="0"/>
              </a:rPr>
              <a:t>CRH</a:t>
            </a:r>
            <a:endParaRPr lang="en-GB" b="1">
              <a:solidFill>
                <a:schemeClr val="accent2"/>
              </a:solidFill>
              <a:latin typeface="Arial" pitchFamily="34" charset="0"/>
            </a:endParaRPr>
          </a:p>
        </p:txBody>
      </p:sp>
      <p:sp>
        <p:nvSpPr>
          <p:cNvPr id="12" name="Text Box 28"/>
          <p:cNvSpPr txBox="1">
            <a:spLocks noChangeArrowheads="1"/>
          </p:cNvSpPr>
          <p:nvPr/>
        </p:nvSpPr>
        <p:spPr bwMode="auto">
          <a:xfrm>
            <a:off x="7265988" y="2971800"/>
            <a:ext cx="1031875" cy="457200"/>
          </a:xfrm>
          <a:prstGeom prst="rect">
            <a:avLst/>
          </a:prstGeom>
          <a:noFill/>
          <a:ln w="9525">
            <a:noFill/>
            <a:miter lim="800000"/>
            <a:headEnd/>
            <a:tailEnd/>
          </a:ln>
          <a:effectLst/>
        </p:spPr>
        <p:txBody>
          <a:bodyPr wrap="none">
            <a:spAutoFit/>
          </a:bodyPr>
          <a:lstStyle/>
          <a:p>
            <a:r>
              <a:rPr lang="nl-BE" b="1">
                <a:solidFill>
                  <a:schemeClr val="accent2"/>
                </a:solidFill>
                <a:latin typeface="Arial" pitchFamily="34" charset="0"/>
              </a:rPr>
              <a:t>ACTH</a:t>
            </a:r>
            <a:endParaRPr lang="en-GB" b="1">
              <a:solidFill>
                <a:schemeClr val="accent2"/>
              </a:solidFill>
              <a:latin typeface="Arial" pitchFamily="34" charset="0"/>
            </a:endParaRPr>
          </a:p>
        </p:txBody>
      </p:sp>
      <p:sp>
        <p:nvSpPr>
          <p:cNvPr id="13" name="Line 29"/>
          <p:cNvSpPr>
            <a:spLocks noChangeShapeType="1"/>
          </p:cNvSpPr>
          <p:nvPr/>
        </p:nvSpPr>
        <p:spPr bwMode="auto">
          <a:xfrm>
            <a:off x="7761288" y="2314575"/>
            <a:ext cx="0" cy="463550"/>
          </a:xfrm>
          <a:prstGeom prst="line">
            <a:avLst/>
          </a:prstGeom>
          <a:noFill/>
          <a:ln w="38100">
            <a:solidFill>
              <a:schemeClr val="tx1"/>
            </a:solidFill>
            <a:round/>
            <a:headEnd/>
            <a:tailEnd type="triangle" w="med" len="med"/>
          </a:ln>
          <a:effectLst/>
        </p:spPr>
        <p:txBody>
          <a:bodyPr/>
          <a:lstStyle/>
          <a:p>
            <a:endParaRPr lang="en-IN"/>
          </a:p>
        </p:txBody>
      </p:sp>
      <p:sp>
        <p:nvSpPr>
          <p:cNvPr id="14" name="Text Box 30"/>
          <p:cNvSpPr txBox="1">
            <a:spLocks noChangeArrowheads="1"/>
          </p:cNvSpPr>
          <p:nvPr/>
        </p:nvSpPr>
        <p:spPr bwMode="auto">
          <a:xfrm>
            <a:off x="5765800" y="2959100"/>
            <a:ext cx="1341438" cy="457200"/>
          </a:xfrm>
          <a:prstGeom prst="rect">
            <a:avLst/>
          </a:prstGeom>
          <a:noFill/>
          <a:ln w="9525">
            <a:noFill/>
            <a:miter lim="800000"/>
            <a:headEnd/>
            <a:tailEnd/>
          </a:ln>
          <a:effectLst/>
        </p:spPr>
        <p:txBody>
          <a:bodyPr wrap="none">
            <a:spAutoFit/>
          </a:bodyPr>
          <a:lstStyle/>
          <a:p>
            <a:r>
              <a:rPr lang="nl-BE">
                <a:latin typeface="Century Gothic" pitchFamily="34" charset="0"/>
              </a:rPr>
              <a:t>Pituitary</a:t>
            </a:r>
            <a:endParaRPr lang="en-GB">
              <a:latin typeface="Century Gothic" pitchFamily="34" charset="0"/>
            </a:endParaRPr>
          </a:p>
        </p:txBody>
      </p:sp>
      <p:sp>
        <p:nvSpPr>
          <p:cNvPr id="15" name="Oval 31"/>
          <p:cNvSpPr>
            <a:spLocks noChangeArrowheads="1"/>
          </p:cNvSpPr>
          <p:nvPr/>
        </p:nvSpPr>
        <p:spPr bwMode="auto">
          <a:xfrm>
            <a:off x="7423150" y="4332288"/>
            <a:ext cx="161925" cy="238125"/>
          </a:xfrm>
          <a:prstGeom prst="ellipse">
            <a:avLst/>
          </a:prstGeom>
          <a:solidFill>
            <a:srgbClr val="FF3300"/>
          </a:solidFill>
          <a:ln w="9525">
            <a:solidFill>
              <a:schemeClr val="tx1"/>
            </a:solidFill>
            <a:round/>
            <a:headEnd/>
            <a:tailEnd/>
          </a:ln>
          <a:effectLst/>
        </p:spPr>
        <p:txBody>
          <a:bodyPr wrap="none" anchor="ctr"/>
          <a:lstStyle/>
          <a:p>
            <a:endParaRPr lang="en-IN"/>
          </a:p>
        </p:txBody>
      </p:sp>
      <p:sp>
        <p:nvSpPr>
          <p:cNvPr id="16" name="Oval 32"/>
          <p:cNvSpPr>
            <a:spLocks noChangeArrowheads="1"/>
          </p:cNvSpPr>
          <p:nvPr/>
        </p:nvSpPr>
        <p:spPr bwMode="auto">
          <a:xfrm>
            <a:off x="7575550" y="4559300"/>
            <a:ext cx="161925" cy="238125"/>
          </a:xfrm>
          <a:prstGeom prst="ellipse">
            <a:avLst/>
          </a:prstGeom>
          <a:solidFill>
            <a:srgbClr val="FF3300"/>
          </a:solidFill>
          <a:ln w="9525">
            <a:solidFill>
              <a:schemeClr val="tx1"/>
            </a:solidFill>
            <a:round/>
            <a:headEnd/>
            <a:tailEnd/>
          </a:ln>
          <a:effectLst/>
        </p:spPr>
        <p:txBody>
          <a:bodyPr wrap="none" anchor="ctr"/>
          <a:lstStyle/>
          <a:p>
            <a:endParaRPr lang="en-IN"/>
          </a:p>
        </p:txBody>
      </p:sp>
      <p:sp>
        <p:nvSpPr>
          <p:cNvPr id="17" name="Oval 33"/>
          <p:cNvSpPr>
            <a:spLocks noChangeArrowheads="1"/>
          </p:cNvSpPr>
          <p:nvPr/>
        </p:nvSpPr>
        <p:spPr bwMode="auto">
          <a:xfrm>
            <a:off x="7751763" y="4398963"/>
            <a:ext cx="161925" cy="238125"/>
          </a:xfrm>
          <a:prstGeom prst="ellipse">
            <a:avLst/>
          </a:prstGeom>
          <a:solidFill>
            <a:srgbClr val="FF3300"/>
          </a:solidFill>
          <a:ln w="9525">
            <a:solidFill>
              <a:schemeClr val="tx1"/>
            </a:solidFill>
            <a:round/>
            <a:headEnd/>
            <a:tailEnd/>
          </a:ln>
          <a:effectLst/>
        </p:spPr>
        <p:txBody>
          <a:bodyPr wrap="none" anchor="ctr"/>
          <a:lstStyle/>
          <a:p>
            <a:endParaRPr lang="en-IN"/>
          </a:p>
        </p:txBody>
      </p:sp>
      <p:sp>
        <p:nvSpPr>
          <p:cNvPr id="18" name="Oval 34"/>
          <p:cNvSpPr>
            <a:spLocks noChangeArrowheads="1"/>
          </p:cNvSpPr>
          <p:nvPr/>
        </p:nvSpPr>
        <p:spPr bwMode="auto">
          <a:xfrm>
            <a:off x="7942263" y="4262438"/>
            <a:ext cx="161925" cy="238125"/>
          </a:xfrm>
          <a:prstGeom prst="ellipse">
            <a:avLst/>
          </a:prstGeom>
          <a:solidFill>
            <a:srgbClr val="FF3300"/>
          </a:solidFill>
          <a:ln w="9525">
            <a:solidFill>
              <a:schemeClr val="tx1"/>
            </a:solidFill>
            <a:round/>
            <a:headEnd/>
            <a:tailEnd/>
          </a:ln>
          <a:effectLst/>
        </p:spPr>
        <p:txBody>
          <a:bodyPr wrap="none" anchor="ctr"/>
          <a:lstStyle/>
          <a:p>
            <a:endParaRPr lang="en-IN"/>
          </a:p>
        </p:txBody>
      </p:sp>
      <p:sp>
        <p:nvSpPr>
          <p:cNvPr id="19" name="Oval 35"/>
          <p:cNvSpPr>
            <a:spLocks noChangeArrowheads="1"/>
          </p:cNvSpPr>
          <p:nvPr/>
        </p:nvSpPr>
        <p:spPr bwMode="auto">
          <a:xfrm>
            <a:off x="7769225" y="4702175"/>
            <a:ext cx="161925" cy="238125"/>
          </a:xfrm>
          <a:prstGeom prst="ellipse">
            <a:avLst/>
          </a:prstGeom>
          <a:solidFill>
            <a:srgbClr val="FF3300"/>
          </a:solidFill>
          <a:ln w="9525">
            <a:solidFill>
              <a:schemeClr val="tx1"/>
            </a:solidFill>
            <a:round/>
            <a:headEnd/>
            <a:tailEnd/>
          </a:ln>
          <a:effectLst/>
        </p:spPr>
        <p:txBody>
          <a:bodyPr wrap="none" anchor="ctr"/>
          <a:lstStyle/>
          <a:p>
            <a:endParaRPr lang="en-IN"/>
          </a:p>
        </p:txBody>
      </p:sp>
      <p:sp>
        <p:nvSpPr>
          <p:cNvPr id="20" name="Oval 36"/>
          <p:cNvSpPr>
            <a:spLocks noChangeArrowheads="1"/>
          </p:cNvSpPr>
          <p:nvPr/>
        </p:nvSpPr>
        <p:spPr bwMode="auto">
          <a:xfrm>
            <a:off x="8008938" y="4805363"/>
            <a:ext cx="161925" cy="238125"/>
          </a:xfrm>
          <a:prstGeom prst="ellipse">
            <a:avLst/>
          </a:prstGeom>
          <a:solidFill>
            <a:srgbClr val="FF3300"/>
          </a:solidFill>
          <a:ln w="9525">
            <a:solidFill>
              <a:schemeClr val="tx1"/>
            </a:solidFill>
            <a:round/>
            <a:headEnd/>
            <a:tailEnd/>
          </a:ln>
          <a:effectLst/>
        </p:spPr>
        <p:txBody>
          <a:bodyPr wrap="none" anchor="ctr"/>
          <a:lstStyle/>
          <a:p>
            <a:endParaRPr lang="en-IN"/>
          </a:p>
        </p:txBody>
      </p:sp>
      <p:sp>
        <p:nvSpPr>
          <p:cNvPr id="21" name="Oval 37"/>
          <p:cNvSpPr>
            <a:spLocks noChangeArrowheads="1"/>
          </p:cNvSpPr>
          <p:nvPr/>
        </p:nvSpPr>
        <p:spPr bwMode="auto">
          <a:xfrm>
            <a:off x="7548563" y="4856163"/>
            <a:ext cx="161925" cy="238125"/>
          </a:xfrm>
          <a:prstGeom prst="ellipse">
            <a:avLst/>
          </a:prstGeom>
          <a:solidFill>
            <a:srgbClr val="FF3300"/>
          </a:solidFill>
          <a:ln w="9525">
            <a:solidFill>
              <a:schemeClr val="tx1"/>
            </a:solidFill>
            <a:round/>
            <a:headEnd/>
            <a:tailEnd/>
          </a:ln>
          <a:effectLst/>
        </p:spPr>
        <p:txBody>
          <a:bodyPr wrap="none" anchor="ctr"/>
          <a:lstStyle/>
          <a:p>
            <a:endParaRPr lang="en-IN"/>
          </a:p>
        </p:txBody>
      </p:sp>
      <p:sp>
        <p:nvSpPr>
          <p:cNvPr id="22" name="Line 38"/>
          <p:cNvSpPr>
            <a:spLocks noChangeShapeType="1"/>
          </p:cNvSpPr>
          <p:nvPr/>
        </p:nvSpPr>
        <p:spPr bwMode="auto">
          <a:xfrm>
            <a:off x="7748588" y="3479800"/>
            <a:ext cx="0" cy="801688"/>
          </a:xfrm>
          <a:prstGeom prst="line">
            <a:avLst/>
          </a:prstGeom>
          <a:noFill/>
          <a:ln w="38100">
            <a:solidFill>
              <a:schemeClr val="tx1"/>
            </a:solidFill>
            <a:round/>
            <a:headEnd/>
            <a:tailEnd type="triangle" w="med" len="med"/>
          </a:ln>
          <a:effectLst/>
        </p:spPr>
        <p:txBody>
          <a:bodyPr/>
          <a:lstStyle/>
          <a:p>
            <a:endParaRPr lang="en-IN"/>
          </a:p>
        </p:txBody>
      </p:sp>
      <p:sp>
        <p:nvSpPr>
          <p:cNvPr id="23" name="Text Box 39"/>
          <p:cNvSpPr txBox="1">
            <a:spLocks noChangeArrowheads="1"/>
          </p:cNvSpPr>
          <p:nvPr/>
        </p:nvSpPr>
        <p:spPr bwMode="auto">
          <a:xfrm>
            <a:off x="4919663" y="4325938"/>
            <a:ext cx="2446337" cy="822325"/>
          </a:xfrm>
          <a:prstGeom prst="rect">
            <a:avLst/>
          </a:prstGeom>
          <a:noFill/>
          <a:ln w="9525">
            <a:noFill/>
            <a:miter lim="800000"/>
            <a:headEnd/>
            <a:tailEnd/>
          </a:ln>
          <a:effectLst/>
        </p:spPr>
        <p:txBody>
          <a:bodyPr wrap="none">
            <a:spAutoFit/>
          </a:bodyPr>
          <a:lstStyle/>
          <a:p>
            <a:pPr algn="ctr"/>
            <a:r>
              <a:rPr lang="nl-BE">
                <a:latin typeface="Century Gothic" pitchFamily="34" charset="0"/>
              </a:rPr>
              <a:t>Interrenal tissue</a:t>
            </a:r>
          </a:p>
          <a:p>
            <a:pPr algn="ctr"/>
            <a:r>
              <a:rPr lang="nl-BE">
                <a:latin typeface="Century Gothic" pitchFamily="34" charset="0"/>
              </a:rPr>
              <a:t>in headkidney</a:t>
            </a:r>
            <a:endParaRPr lang="en-GB">
              <a:latin typeface="Century Gothic" pitchFamily="34" charset="0"/>
            </a:endParaRPr>
          </a:p>
        </p:txBody>
      </p:sp>
      <p:sp>
        <p:nvSpPr>
          <p:cNvPr id="24" name="Line 40"/>
          <p:cNvSpPr>
            <a:spLocks noChangeShapeType="1"/>
          </p:cNvSpPr>
          <p:nvPr/>
        </p:nvSpPr>
        <p:spPr bwMode="auto">
          <a:xfrm>
            <a:off x="7772400" y="5057775"/>
            <a:ext cx="0" cy="639763"/>
          </a:xfrm>
          <a:prstGeom prst="line">
            <a:avLst/>
          </a:prstGeom>
          <a:noFill/>
          <a:ln w="38100">
            <a:solidFill>
              <a:schemeClr val="tx1"/>
            </a:solidFill>
            <a:round/>
            <a:headEnd/>
            <a:tailEnd type="triangle" w="med" len="med"/>
          </a:ln>
          <a:effectLst/>
        </p:spPr>
        <p:txBody>
          <a:bodyPr/>
          <a:lstStyle/>
          <a:p>
            <a:endParaRPr lang="en-IN"/>
          </a:p>
        </p:txBody>
      </p:sp>
      <p:sp>
        <p:nvSpPr>
          <p:cNvPr id="25" name="Text Box 41"/>
          <p:cNvSpPr txBox="1">
            <a:spLocks noChangeArrowheads="1"/>
          </p:cNvSpPr>
          <p:nvPr/>
        </p:nvSpPr>
        <p:spPr bwMode="auto">
          <a:xfrm>
            <a:off x="7143750" y="5768975"/>
            <a:ext cx="1284288" cy="457200"/>
          </a:xfrm>
          <a:prstGeom prst="rect">
            <a:avLst/>
          </a:prstGeom>
          <a:noFill/>
          <a:ln w="9525">
            <a:noFill/>
            <a:miter lim="800000"/>
            <a:headEnd/>
            <a:tailEnd/>
          </a:ln>
          <a:effectLst/>
        </p:spPr>
        <p:txBody>
          <a:bodyPr wrap="none">
            <a:spAutoFit/>
          </a:bodyPr>
          <a:lstStyle/>
          <a:p>
            <a:r>
              <a:rPr lang="nl-BE" b="1">
                <a:solidFill>
                  <a:schemeClr val="accent2"/>
                </a:solidFill>
                <a:latin typeface="Arial" pitchFamily="34" charset="0"/>
              </a:rPr>
              <a:t>cortisol</a:t>
            </a:r>
            <a:endParaRPr lang="en-GB" b="1">
              <a:solidFill>
                <a:schemeClr val="accent2"/>
              </a:solidFill>
              <a:latin typeface="Arial" pitchFamily="34" charset="0"/>
            </a:endParaRPr>
          </a:p>
        </p:txBody>
      </p:sp>
      <p:sp>
        <p:nvSpPr>
          <p:cNvPr id="26" name="Line 42"/>
          <p:cNvSpPr>
            <a:spLocks noChangeShapeType="1"/>
          </p:cNvSpPr>
          <p:nvPr/>
        </p:nvSpPr>
        <p:spPr bwMode="auto">
          <a:xfrm flipH="1">
            <a:off x="4541838" y="6022975"/>
            <a:ext cx="2530475" cy="0"/>
          </a:xfrm>
          <a:prstGeom prst="line">
            <a:avLst/>
          </a:prstGeom>
          <a:noFill/>
          <a:ln w="38100">
            <a:solidFill>
              <a:schemeClr val="tx1"/>
            </a:solidFill>
            <a:round/>
            <a:headEnd/>
            <a:tailEnd type="triangle" w="med" len="med"/>
          </a:ln>
          <a:effectLst/>
        </p:spPr>
        <p:txBody>
          <a:bodyPr/>
          <a:lstStyle/>
          <a:p>
            <a:endParaRPr lang="en-IN"/>
          </a:p>
        </p:txBody>
      </p:sp>
      <p:sp>
        <p:nvSpPr>
          <p:cNvPr id="27" name="AutoShape 43"/>
          <p:cNvSpPr>
            <a:spLocks noChangeArrowheads="1"/>
          </p:cNvSpPr>
          <p:nvPr/>
        </p:nvSpPr>
        <p:spPr bwMode="auto">
          <a:xfrm>
            <a:off x="703263" y="1701800"/>
            <a:ext cx="1157287" cy="762000"/>
          </a:xfrm>
          <a:prstGeom prst="flowChartAlternateProcess">
            <a:avLst/>
          </a:prstGeom>
          <a:solidFill>
            <a:srgbClr val="FFFFCC"/>
          </a:solidFill>
          <a:ln w="9525">
            <a:solidFill>
              <a:schemeClr val="tx1"/>
            </a:solidFill>
            <a:miter lim="800000"/>
            <a:headEnd/>
            <a:tailEnd/>
          </a:ln>
          <a:effectLst/>
        </p:spPr>
        <p:txBody>
          <a:bodyPr wrap="none" anchor="ctr"/>
          <a:lstStyle/>
          <a:p>
            <a:endParaRPr lang="en-IN"/>
          </a:p>
        </p:txBody>
      </p:sp>
      <p:sp>
        <p:nvSpPr>
          <p:cNvPr id="28" name="Text Box 44"/>
          <p:cNvSpPr txBox="1">
            <a:spLocks noChangeArrowheads="1"/>
          </p:cNvSpPr>
          <p:nvPr/>
        </p:nvSpPr>
        <p:spPr bwMode="auto">
          <a:xfrm>
            <a:off x="1916113" y="1831975"/>
            <a:ext cx="904875" cy="457200"/>
          </a:xfrm>
          <a:prstGeom prst="rect">
            <a:avLst/>
          </a:prstGeom>
          <a:noFill/>
          <a:ln w="9525">
            <a:noFill/>
            <a:miter lim="800000"/>
            <a:headEnd/>
            <a:tailEnd/>
          </a:ln>
          <a:effectLst/>
        </p:spPr>
        <p:txBody>
          <a:bodyPr wrap="none">
            <a:spAutoFit/>
          </a:bodyPr>
          <a:lstStyle/>
          <a:p>
            <a:r>
              <a:rPr lang="nl-BE">
                <a:latin typeface="Century Gothic" pitchFamily="34" charset="0"/>
              </a:rPr>
              <a:t>Brain</a:t>
            </a:r>
            <a:endParaRPr lang="en-GB">
              <a:latin typeface="Century Gothic" pitchFamily="34" charset="0"/>
            </a:endParaRPr>
          </a:p>
        </p:txBody>
      </p:sp>
      <p:sp>
        <p:nvSpPr>
          <p:cNvPr id="29" name="Oval 45"/>
          <p:cNvSpPr>
            <a:spLocks noChangeArrowheads="1"/>
          </p:cNvSpPr>
          <p:nvPr/>
        </p:nvSpPr>
        <p:spPr bwMode="auto">
          <a:xfrm>
            <a:off x="911225" y="3435350"/>
            <a:ext cx="161925" cy="238125"/>
          </a:xfrm>
          <a:prstGeom prst="ellipse">
            <a:avLst/>
          </a:prstGeom>
          <a:solidFill>
            <a:srgbClr val="FF9933"/>
          </a:solidFill>
          <a:ln w="9525">
            <a:solidFill>
              <a:schemeClr val="tx1"/>
            </a:solidFill>
            <a:round/>
            <a:headEnd/>
            <a:tailEnd/>
          </a:ln>
          <a:effectLst/>
        </p:spPr>
        <p:txBody>
          <a:bodyPr wrap="none" anchor="ctr"/>
          <a:lstStyle/>
          <a:p>
            <a:endParaRPr lang="en-IN"/>
          </a:p>
        </p:txBody>
      </p:sp>
      <p:sp>
        <p:nvSpPr>
          <p:cNvPr id="30" name="Oval 46"/>
          <p:cNvSpPr>
            <a:spLocks noChangeArrowheads="1"/>
          </p:cNvSpPr>
          <p:nvPr/>
        </p:nvSpPr>
        <p:spPr bwMode="auto">
          <a:xfrm>
            <a:off x="1063625" y="3662363"/>
            <a:ext cx="161925" cy="238125"/>
          </a:xfrm>
          <a:prstGeom prst="ellipse">
            <a:avLst/>
          </a:prstGeom>
          <a:solidFill>
            <a:srgbClr val="FF9933"/>
          </a:solidFill>
          <a:ln w="9525">
            <a:solidFill>
              <a:schemeClr val="tx1"/>
            </a:solidFill>
            <a:round/>
            <a:headEnd/>
            <a:tailEnd/>
          </a:ln>
          <a:effectLst/>
        </p:spPr>
        <p:txBody>
          <a:bodyPr wrap="none" anchor="ctr"/>
          <a:lstStyle/>
          <a:p>
            <a:endParaRPr lang="en-IN"/>
          </a:p>
        </p:txBody>
      </p:sp>
      <p:sp>
        <p:nvSpPr>
          <p:cNvPr id="31" name="Oval 47"/>
          <p:cNvSpPr>
            <a:spLocks noChangeArrowheads="1"/>
          </p:cNvSpPr>
          <p:nvPr/>
        </p:nvSpPr>
        <p:spPr bwMode="auto">
          <a:xfrm>
            <a:off x="1239838" y="3502025"/>
            <a:ext cx="161925" cy="238125"/>
          </a:xfrm>
          <a:prstGeom prst="ellipse">
            <a:avLst/>
          </a:prstGeom>
          <a:solidFill>
            <a:srgbClr val="FF9933"/>
          </a:solidFill>
          <a:ln w="9525">
            <a:solidFill>
              <a:schemeClr val="tx1"/>
            </a:solidFill>
            <a:round/>
            <a:headEnd/>
            <a:tailEnd/>
          </a:ln>
          <a:effectLst/>
        </p:spPr>
        <p:txBody>
          <a:bodyPr wrap="none" anchor="ctr"/>
          <a:lstStyle/>
          <a:p>
            <a:endParaRPr lang="en-IN"/>
          </a:p>
        </p:txBody>
      </p:sp>
      <p:sp>
        <p:nvSpPr>
          <p:cNvPr id="32" name="Oval 48"/>
          <p:cNvSpPr>
            <a:spLocks noChangeArrowheads="1"/>
          </p:cNvSpPr>
          <p:nvPr/>
        </p:nvSpPr>
        <p:spPr bwMode="auto">
          <a:xfrm>
            <a:off x="1430338" y="3365500"/>
            <a:ext cx="161925" cy="238125"/>
          </a:xfrm>
          <a:prstGeom prst="ellipse">
            <a:avLst/>
          </a:prstGeom>
          <a:solidFill>
            <a:srgbClr val="FF9933"/>
          </a:solidFill>
          <a:ln w="9525">
            <a:solidFill>
              <a:schemeClr val="tx1"/>
            </a:solidFill>
            <a:round/>
            <a:headEnd/>
            <a:tailEnd/>
          </a:ln>
          <a:effectLst/>
        </p:spPr>
        <p:txBody>
          <a:bodyPr wrap="none" anchor="ctr"/>
          <a:lstStyle/>
          <a:p>
            <a:endParaRPr lang="en-IN"/>
          </a:p>
        </p:txBody>
      </p:sp>
      <p:sp>
        <p:nvSpPr>
          <p:cNvPr id="33" name="Oval 49"/>
          <p:cNvSpPr>
            <a:spLocks noChangeArrowheads="1"/>
          </p:cNvSpPr>
          <p:nvPr/>
        </p:nvSpPr>
        <p:spPr bwMode="auto">
          <a:xfrm>
            <a:off x="1257300" y="3805238"/>
            <a:ext cx="161925" cy="238125"/>
          </a:xfrm>
          <a:prstGeom prst="ellipse">
            <a:avLst/>
          </a:prstGeom>
          <a:solidFill>
            <a:srgbClr val="FF9933"/>
          </a:solidFill>
          <a:ln w="9525">
            <a:solidFill>
              <a:schemeClr val="tx1"/>
            </a:solidFill>
            <a:round/>
            <a:headEnd/>
            <a:tailEnd/>
          </a:ln>
          <a:effectLst/>
        </p:spPr>
        <p:txBody>
          <a:bodyPr wrap="none" anchor="ctr"/>
          <a:lstStyle/>
          <a:p>
            <a:endParaRPr lang="en-IN"/>
          </a:p>
        </p:txBody>
      </p:sp>
      <p:sp>
        <p:nvSpPr>
          <p:cNvPr id="34" name="Oval 50"/>
          <p:cNvSpPr>
            <a:spLocks noChangeArrowheads="1"/>
          </p:cNvSpPr>
          <p:nvPr/>
        </p:nvSpPr>
        <p:spPr bwMode="auto">
          <a:xfrm>
            <a:off x="1497013" y="3908425"/>
            <a:ext cx="161925" cy="238125"/>
          </a:xfrm>
          <a:prstGeom prst="ellipse">
            <a:avLst/>
          </a:prstGeom>
          <a:solidFill>
            <a:srgbClr val="FF9933"/>
          </a:solidFill>
          <a:ln w="9525">
            <a:solidFill>
              <a:schemeClr val="tx1"/>
            </a:solidFill>
            <a:round/>
            <a:headEnd/>
            <a:tailEnd/>
          </a:ln>
          <a:effectLst/>
        </p:spPr>
        <p:txBody>
          <a:bodyPr wrap="none" anchor="ctr"/>
          <a:lstStyle/>
          <a:p>
            <a:endParaRPr lang="en-IN"/>
          </a:p>
        </p:txBody>
      </p:sp>
      <p:sp>
        <p:nvSpPr>
          <p:cNvPr id="35" name="Oval 51"/>
          <p:cNvSpPr>
            <a:spLocks noChangeArrowheads="1"/>
          </p:cNvSpPr>
          <p:nvPr/>
        </p:nvSpPr>
        <p:spPr bwMode="auto">
          <a:xfrm>
            <a:off x="1036638" y="3959225"/>
            <a:ext cx="161925" cy="238125"/>
          </a:xfrm>
          <a:prstGeom prst="ellipse">
            <a:avLst/>
          </a:prstGeom>
          <a:solidFill>
            <a:srgbClr val="FF9933"/>
          </a:solidFill>
          <a:ln w="9525">
            <a:solidFill>
              <a:schemeClr val="tx1"/>
            </a:solidFill>
            <a:round/>
            <a:headEnd/>
            <a:tailEnd/>
          </a:ln>
          <a:effectLst/>
        </p:spPr>
        <p:txBody>
          <a:bodyPr wrap="none" anchor="ctr"/>
          <a:lstStyle/>
          <a:p>
            <a:endParaRPr lang="en-IN"/>
          </a:p>
        </p:txBody>
      </p:sp>
      <p:sp>
        <p:nvSpPr>
          <p:cNvPr id="36" name="Text Box 52"/>
          <p:cNvSpPr txBox="1">
            <a:spLocks noChangeArrowheads="1"/>
          </p:cNvSpPr>
          <p:nvPr/>
        </p:nvSpPr>
        <p:spPr bwMode="auto">
          <a:xfrm>
            <a:off x="1647825" y="3463925"/>
            <a:ext cx="2709863" cy="822325"/>
          </a:xfrm>
          <a:prstGeom prst="rect">
            <a:avLst/>
          </a:prstGeom>
          <a:noFill/>
          <a:ln w="9525">
            <a:noFill/>
            <a:miter lim="800000"/>
            <a:headEnd/>
            <a:tailEnd/>
          </a:ln>
          <a:effectLst/>
        </p:spPr>
        <p:txBody>
          <a:bodyPr wrap="none">
            <a:spAutoFit/>
          </a:bodyPr>
          <a:lstStyle/>
          <a:p>
            <a:pPr algn="ctr"/>
            <a:r>
              <a:rPr lang="nl-BE" dirty="0">
                <a:latin typeface="Century Gothic" pitchFamily="34" charset="0"/>
              </a:rPr>
              <a:t>Chromaffin tissue</a:t>
            </a:r>
          </a:p>
          <a:p>
            <a:pPr algn="ctr"/>
            <a:r>
              <a:rPr lang="nl-BE" dirty="0">
                <a:latin typeface="Century Gothic" pitchFamily="34" charset="0"/>
              </a:rPr>
              <a:t>in headkidney</a:t>
            </a:r>
            <a:endParaRPr lang="en-GB" dirty="0">
              <a:latin typeface="Century Gothic" pitchFamily="34" charset="0"/>
            </a:endParaRPr>
          </a:p>
        </p:txBody>
      </p:sp>
      <p:sp>
        <p:nvSpPr>
          <p:cNvPr id="37" name="Oval 54"/>
          <p:cNvSpPr>
            <a:spLocks noChangeArrowheads="1"/>
          </p:cNvSpPr>
          <p:nvPr/>
        </p:nvSpPr>
        <p:spPr bwMode="auto">
          <a:xfrm>
            <a:off x="1166813" y="1989138"/>
            <a:ext cx="112712" cy="187325"/>
          </a:xfrm>
          <a:prstGeom prst="ellipse">
            <a:avLst/>
          </a:prstGeom>
          <a:solidFill>
            <a:srgbClr val="FF3300"/>
          </a:solidFill>
          <a:ln w="9525">
            <a:solidFill>
              <a:srgbClr val="FF3300"/>
            </a:solidFill>
            <a:round/>
            <a:headEnd/>
            <a:tailEnd/>
          </a:ln>
          <a:effectLst/>
        </p:spPr>
        <p:txBody>
          <a:bodyPr wrap="none" anchor="ctr"/>
          <a:lstStyle/>
          <a:p>
            <a:endParaRPr lang="en-IN"/>
          </a:p>
        </p:txBody>
      </p:sp>
      <p:sp>
        <p:nvSpPr>
          <p:cNvPr id="38" name="Oval 55"/>
          <p:cNvSpPr>
            <a:spLocks noChangeArrowheads="1"/>
          </p:cNvSpPr>
          <p:nvPr/>
        </p:nvSpPr>
        <p:spPr bwMode="auto">
          <a:xfrm>
            <a:off x="1166813" y="2801938"/>
            <a:ext cx="112712" cy="187325"/>
          </a:xfrm>
          <a:prstGeom prst="ellipse">
            <a:avLst/>
          </a:prstGeom>
          <a:solidFill>
            <a:srgbClr val="FF3300"/>
          </a:solidFill>
          <a:ln w="9525">
            <a:solidFill>
              <a:srgbClr val="FF3300"/>
            </a:solidFill>
            <a:round/>
            <a:headEnd/>
            <a:tailEnd/>
          </a:ln>
          <a:effectLst/>
        </p:spPr>
        <p:txBody>
          <a:bodyPr wrap="none" anchor="ctr"/>
          <a:lstStyle/>
          <a:p>
            <a:endParaRPr lang="en-IN"/>
          </a:p>
        </p:txBody>
      </p:sp>
      <p:sp>
        <p:nvSpPr>
          <p:cNvPr id="39" name="Freeform 56"/>
          <p:cNvSpPr>
            <a:spLocks/>
          </p:cNvSpPr>
          <p:nvPr/>
        </p:nvSpPr>
        <p:spPr bwMode="auto">
          <a:xfrm>
            <a:off x="1195388" y="2178050"/>
            <a:ext cx="47625" cy="538163"/>
          </a:xfrm>
          <a:custGeom>
            <a:avLst/>
            <a:gdLst/>
            <a:ahLst/>
            <a:cxnLst>
              <a:cxn ang="0">
                <a:pos x="14" y="0"/>
              </a:cxn>
              <a:cxn ang="0">
                <a:pos x="30" y="197"/>
              </a:cxn>
              <a:cxn ang="0">
                <a:pos x="22" y="339"/>
              </a:cxn>
            </a:cxnLst>
            <a:rect l="0" t="0" r="r" b="b"/>
            <a:pathLst>
              <a:path w="30" h="339">
                <a:moveTo>
                  <a:pt x="14" y="0"/>
                </a:moveTo>
                <a:cubicBezTo>
                  <a:pt x="0" y="61"/>
                  <a:pt x="24" y="135"/>
                  <a:pt x="30" y="197"/>
                </a:cubicBezTo>
                <a:cubicBezTo>
                  <a:pt x="22" y="328"/>
                  <a:pt x="22" y="281"/>
                  <a:pt x="22" y="339"/>
                </a:cubicBezTo>
              </a:path>
            </a:pathLst>
          </a:custGeom>
          <a:noFill/>
          <a:ln w="38100" cmpd="sng">
            <a:solidFill>
              <a:srgbClr val="FF3300"/>
            </a:solidFill>
            <a:round/>
            <a:headEnd/>
            <a:tailEnd/>
          </a:ln>
          <a:effectLst/>
        </p:spPr>
        <p:txBody>
          <a:bodyPr/>
          <a:lstStyle/>
          <a:p>
            <a:endParaRPr lang="en-IN"/>
          </a:p>
        </p:txBody>
      </p:sp>
      <p:sp>
        <p:nvSpPr>
          <p:cNvPr id="40" name="Line 57"/>
          <p:cNvSpPr>
            <a:spLocks noChangeShapeType="1"/>
          </p:cNvSpPr>
          <p:nvPr/>
        </p:nvSpPr>
        <p:spPr bwMode="auto">
          <a:xfrm flipH="1">
            <a:off x="1143000" y="2690813"/>
            <a:ext cx="74613" cy="87312"/>
          </a:xfrm>
          <a:prstGeom prst="line">
            <a:avLst/>
          </a:prstGeom>
          <a:noFill/>
          <a:ln w="38100">
            <a:solidFill>
              <a:srgbClr val="FF3300"/>
            </a:solidFill>
            <a:round/>
            <a:headEnd/>
            <a:tailEnd/>
          </a:ln>
          <a:effectLst/>
        </p:spPr>
        <p:txBody>
          <a:bodyPr/>
          <a:lstStyle/>
          <a:p>
            <a:endParaRPr lang="en-IN"/>
          </a:p>
        </p:txBody>
      </p:sp>
      <p:sp>
        <p:nvSpPr>
          <p:cNvPr id="41" name="Line 58"/>
          <p:cNvSpPr>
            <a:spLocks noChangeShapeType="1"/>
          </p:cNvSpPr>
          <p:nvPr/>
        </p:nvSpPr>
        <p:spPr bwMode="auto">
          <a:xfrm>
            <a:off x="1217613" y="2703513"/>
            <a:ext cx="101600" cy="74612"/>
          </a:xfrm>
          <a:prstGeom prst="line">
            <a:avLst/>
          </a:prstGeom>
          <a:noFill/>
          <a:ln w="38100">
            <a:solidFill>
              <a:srgbClr val="FF3300"/>
            </a:solidFill>
            <a:round/>
            <a:headEnd/>
            <a:tailEnd/>
          </a:ln>
          <a:effectLst/>
        </p:spPr>
        <p:txBody>
          <a:bodyPr/>
          <a:lstStyle/>
          <a:p>
            <a:endParaRPr lang="en-IN"/>
          </a:p>
        </p:txBody>
      </p:sp>
      <p:sp>
        <p:nvSpPr>
          <p:cNvPr id="42" name="Freeform 59"/>
          <p:cNvSpPr>
            <a:spLocks/>
          </p:cNvSpPr>
          <p:nvPr/>
        </p:nvSpPr>
        <p:spPr bwMode="auto">
          <a:xfrm>
            <a:off x="1195388" y="2813050"/>
            <a:ext cx="47625" cy="538163"/>
          </a:xfrm>
          <a:custGeom>
            <a:avLst/>
            <a:gdLst/>
            <a:ahLst/>
            <a:cxnLst>
              <a:cxn ang="0">
                <a:pos x="14" y="0"/>
              </a:cxn>
              <a:cxn ang="0">
                <a:pos x="30" y="197"/>
              </a:cxn>
              <a:cxn ang="0">
                <a:pos x="22" y="339"/>
              </a:cxn>
            </a:cxnLst>
            <a:rect l="0" t="0" r="r" b="b"/>
            <a:pathLst>
              <a:path w="30" h="339">
                <a:moveTo>
                  <a:pt x="14" y="0"/>
                </a:moveTo>
                <a:cubicBezTo>
                  <a:pt x="0" y="61"/>
                  <a:pt x="24" y="135"/>
                  <a:pt x="30" y="197"/>
                </a:cubicBezTo>
                <a:cubicBezTo>
                  <a:pt x="22" y="328"/>
                  <a:pt x="22" y="281"/>
                  <a:pt x="22" y="339"/>
                </a:cubicBezTo>
              </a:path>
            </a:pathLst>
          </a:custGeom>
          <a:noFill/>
          <a:ln w="38100" cmpd="sng">
            <a:solidFill>
              <a:srgbClr val="FF3300"/>
            </a:solidFill>
            <a:round/>
            <a:headEnd/>
            <a:tailEnd/>
          </a:ln>
          <a:effectLst/>
        </p:spPr>
        <p:txBody>
          <a:bodyPr/>
          <a:lstStyle/>
          <a:p>
            <a:endParaRPr lang="en-IN"/>
          </a:p>
        </p:txBody>
      </p:sp>
      <p:sp>
        <p:nvSpPr>
          <p:cNvPr id="43" name="Line 60"/>
          <p:cNvSpPr>
            <a:spLocks noChangeShapeType="1"/>
          </p:cNvSpPr>
          <p:nvPr/>
        </p:nvSpPr>
        <p:spPr bwMode="auto">
          <a:xfrm flipH="1">
            <a:off x="1143000" y="3325813"/>
            <a:ext cx="74613" cy="87312"/>
          </a:xfrm>
          <a:prstGeom prst="line">
            <a:avLst/>
          </a:prstGeom>
          <a:noFill/>
          <a:ln w="38100">
            <a:solidFill>
              <a:srgbClr val="FF3300"/>
            </a:solidFill>
            <a:round/>
            <a:headEnd/>
            <a:tailEnd/>
          </a:ln>
          <a:effectLst/>
        </p:spPr>
        <p:txBody>
          <a:bodyPr/>
          <a:lstStyle/>
          <a:p>
            <a:endParaRPr lang="en-IN"/>
          </a:p>
        </p:txBody>
      </p:sp>
      <p:sp>
        <p:nvSpPr>
          <p:cNvPr id="44" name="Line 61"/>
          <p:cNvSpPr>
            <a:spLocks noChangeShapeType="1"/>
          </p:cNvSpPr>
          <p:nvPr/>
        </p:nvSpPr>
        <p:spPr bwMode="auto">
          <a:xfrm>
            <a:off x="1217613" y="3338513"/>
            <a:ext cx="101600" cy="74612"/>
          </a:xfrm>
          <a:prstGeom prst="line">
            <a:avLst/>
          </a:prstGeom>
          <a:noFill/>
          <a:ln w="38100">
            <a:solidFill>
              <a:srgbClr val="FF3300"/>
            </a:solidFill>
            <a:round/>
            <a:headEnd/>
            <a:tailEnd/>
          </a:ln>
          <a:effectLst/>
        </p:spPr>
        <p:txBody>
          <a:bodyPr/>
          <a:lstStyle/>
          <a:p>
            <a:endParaRPr lang="en-IN"/>
          </a:p>
        </p:txBody>
      </p:sp>
      <p:sp>
        <p:nvSpPr>
          <p:cNvPr id="45" name="Line 62"/>
          <p:cNvSpPr>
            <a:spLocks noChangeShapeType="1"/>
          </p:cNvSpPr>
          <p:nvPr/>
        </p:nvSpPr>
        <p:spPr bwMode="auto">
          <a:xfrm>
            <a:off x="1255713" y="4143375"/>
            <a:ext cx="0" cy="588963"/>
          </a:xfrm>
          <a:prstGeom prst="line">
            <a:avLst/>
          </a:prstGeom>
          <a:noFill/>
          <a:ln w="38100">
            <a:solidFill>
              <a:schemeClr val="tx1"/>
            </a:solidFill>
            <a:round/>
            <a:headEnd/>
            <a:tailEnd type="triangle" w="med" len="med"/>
          </a:ln>
          <a:effectLst/>
        </p:spPr>
        <p:txBody>
          <a:bodyPr/>
          <a:lstStyle/>
          <a:p>
            <a:endParaRPr lang="en-IN"/>
          </a:p>
        </p:txBody>
      </p:sp>
      <p:sp>
        <p:nvSpPr>
          <p:cNvPr id="46" name="Text Box 63"/>
          <p:cNvSpPr txBox="1">
            <a:spLocks noChangeArrowheads="1"/>
          </p:cNvSpPr>
          <p:nvPr/>
        </p:nvSpPr>
        <p:spPr bwMode="auto">
          <a:xfrm>
            <a:off x="927100" y="4754563"/>
            <a:ext cx="2198688" cy="822325"/>
          </a:xfrm>
          <a:prstGeom prst="rect">
            <a:avLst/>
          </a:prstGeom>
          <a:noFill/>
          <a:ln w="9525">
            <a:noFill/>
            <a:miter lim="800000"/>
            <a:headEnd/>
            <a:tailEnd/>
          </a:ln>
          <a:effectLst/>
        </p:spPr>
        <p:txBody>
          <a:bodyPr wrap="none">
            <a:spAutoFit/>
          </a:bodyPr>
          <a:lstStyle/>
          <a:p>
            <a:r>
              <a:rPr lang="nl-BE" b="1">
                <a:solidFill>
                  <a:schemeClr val="accent2"/>
                </a:solidFill>
                <a:latin typeface="Arial" pitchFamily="34" charset="0"/>
              </a:rPr>
              <a:t>adrenaline</a:t>
            </a:r>
          </a:p>
          <a:p>
            <a:r>
              <a:rPr lang="nl-BE" b="1">
                <a:solidFill>
                  <a:schemeClr val="accent2"/>
                </a:solidFill>
                <a:latin typeface="Arial" pitchFamily="34" charset="0"/>
              </a:rPr>
              <a:t>noradrenaline</a:t>
            </a:r>
            <a:endParaRPr lang="en-GB" b="1">
              <a:solidFill>
                <a:schemeClr val="accent2"/>
              </a:solidFill>
              <a:latin typeface="Arial" pitchFamily="34" charset="0"/>
            </a:endParaRPr>
          </a:p>
        </p:txBody>
      </p:sp>
      <p:sp>
        <p:nvSpPr>
          <p:cNvPr id="47" name="AutoShape 64"/>
          <p:cNvSpPr>
            <a:spLocks noChangeArrowheads="1"/>
          </p:cNvSpPr>
          <p:nvPr/>
        </p:nvSpPr>
        <p:spPr bwMode="auto">
          <a:xfrm rot="16243769" flipH="1" flipV="1">
            <a:off x="1635125" y="5784850"/>
            <a:ext cx="533400" cy="457200"/>
          </a:xfrm>
          <a:custGeom>
            <a:avLst/>
            <a:gdLst>
              <a:gd name="G0" fmla="+- 5400 0 0"/>
              <a:gd name="G1" fmla="+- 11796480 0 0"/>
              <a:gd name="G2" fmla="+- 0 0 11796480"/>
              <a:gd name="T0" fmla="*/ 0 256 1"/>
              <a:gd name="T1" fmla="*/ 180 256 1"/>
              <a:gd name="G3" fmla="+- 11796480 T0 T1"/>
              <a:gd name="T2" fmla="*/ 0 256 1"/>
              <a:gd name="T3" fmla="*/ 90 256 1"/>
              <a:gd name="G4" fmla="+- 11796480 T2 T3"/>
              <a:gd name="G5" fmla="*/ G4 2 1"/>
              <a:gd name="T4" fmla="*/ 90 256 1"/>
              <a:gd name="T5" fmla="*/ 0 256 1"/>
              <a:gd name="G6" fmla="+- 11796480 T4 T5"/>
              <a:gd name="G7" fmla="*/ G6 2 1"/>
              <a:gd name="G8" fmla="abs 11796480"/>
              <a:gd name="T6" fmla="*/ 0 256 1"/>
              <a:gd name="T7" fmla="*/ 90 256 1"/>
              <a:gd name="G9" fmla="+- G8 T6 T7"/>
              <a:gd name="G10" fmla="?: G9 G7 G5"/>
              <a:gd name="T8" fmla="*/ 0 256 1"/>
              <a:gd name="T9" fmla="*/ 360 256 1"/>
              <a:gd name="G11" fmla="+- G10 T8 T9"/>
              <a:gd name="G12" fmla="?: G10 G11 G10"/>
              <a:gd name="T10" fmla="*/ 0 256 1"/>
              <a:gd name="T11" fmla="*/ 360 256 1"/>
              <a:gd name="G13" fmla="+- G12 T10 T11"/>
              <a:gd name="G14" fmla="?: G12 G13 G12"/>
              <a:gd name="G15" fmla="+- 0 0 G14"/>
              <a:gd name="G16" fmla="+- 10800 0 0"/>
              <a:gd name="G17" fmla="+- 10800 0 5400"/>
              <a:gd name="G18" fmla="*/ 5400 1 2"/>
              <a:gd name="G19" fmla="+- G18 5400 0"/>
              <a:gd name="G20" fmla="cos G19 11796480"/>
              <a:gd name="G21" fmla="sin G19 11796480"/>
              <a:gd name="G22" fmla="+- G20 10800 0"/>
              <a:gd name="G23" fmla="+- G21 10800 0"/>
              <a:gd name="G24" fmla="+- 10800 0 G20"/>
              <a:gd name="G25" fmla="+- 5400 10800 0"/>
              <a:gd name="G26" fmla="?: G9 G17 G25"/>
              <a:gd name="G27" fmla="?: G9 0 21600"/>
              <a:gd name="G28" fmla="cos 10800 11796480"/>
              <a:gd name="G29" fmla="sin 10800 11796480"/>
              <a:gd name="G30" fmla="sin 5400 11796480"/>
              <a:gd name="G31" fmla="+- G28 10800 0"/>
              <a:gd name="G32" fmla="+- G29 10800 0"/>
              <a:gd name="G33" fmla="+- G30 10800 0"/>
              <a:gd name="G34" fmla="?: G4 0 G31"/>
              <a:gd name="G35" fmla="?: 11796480 G34 0"/>
              <a:gd name="G36" fmla="?: G6 G35 G31"/>
              <a:gd name="G37" fmla="+- 21600 0 G36"/>
              <a:gd name="G38" fmla="?: G4 0 G33"/>
              <a:gd name="G39" fmla="?: 11796480 G38 G32"/>
              <a:gd name="G40" fmla="?: G6 G39 0"/>
              <a:gd name="G41" fmla="?: G4 G32 21600"/>
              <a:gd name="G42" fmla="?: G6 G41 G33"/>
              <a:gd name="T12" fmla="*/ 10800 w 21600"/>
              <a:gd name="T13" fmla="*/ 0 h 21600"/>
              <a:gd name="T14" fmla="*/ 2700 w 21600"/>
              <a:gd name="T15" fmla="*/ 10800 h 21600"/>
              <a:gd name="T16" fmla="*/ 10800 w 21600"/>
              <a:gd name="T17" fmla="*/ 5400 h 21600"/>
              <a:gd name="T18" fmla="*/ 18900 w 21600"/>
              <a:gd name="T19" fmla="*/ 10800 h 21600"/>
              <a:gd name="T20" fmla="*/ G36 w 21600"/>
              <a:gd name="T21" fmla="*/ G40 h 21600"/>
              <a:gd name="T22" fmla="*/ G37 w 21600"/>
              <a:gd name="T23" fmla="*/ G42 h 21600"/>
            </a:gdLst>
            <a:ahLst/>
            <a:cxnLst>
              <a:cxn ang="0">
                <a:pos x="T12" y="T13"/>
              </a:cxn>
              <a:cxn ang="0">
                <a:pos x="T14" y="T15"/>
              </a:cxn>
              <a:cxn ang="0">
                <a:pos x="T16" y="T17"/>
              </a:cxn>
              <a:cxn ang="0">
                <a:pos x="T18" y="T19"/>
              </a:cxn>
            </a:cxnLst>
            <a:rect l="T20" t="T21" r="T22" b="T23"/>
            <a:pathLst>
              <a:path w="21600" h="21600">
                <a:moveTo>
                  <a:pt x="5400" y="10800"/>
                </a:moveTo>
                <a:cubicBezTo>
                  <a:pt x="5400" y="7817"/>
                  <a:pt x="7817" y="5400"/>
                  <a:pt x="10800" y="5400"/>
                </a:cubicBezTo>
                <a:cubicBezTo>
                  <a:pt x="13782" y="5399"/>
                  <a:pt x="16199" y="7817"/>
                  <a:pt x="16200" y="10799"/>
                </a:cubicBezTo>
                <a:lnTo>
                  <a:pt x="21600" y="10800"/>
                </a:lnTo>
                <a:cubicBezTo>
                  <a:pt x="21600" y="4835"/>
                  <a:pt x="16764" y="0"/>
                  <a:pt x="10800" y="0"/>
                </a:cubicBezTo>
                <a:cubicBezTo>
                  <a:pt x="4835" y="0"/>
                  <a:pt x="0" y="4835"/>
                  <a:pt x="0" y="10800"/>
                </a:cubicBezTo>
                <a:close/>
              </a:path>
            </a:pathLst>
          </a:custGeom>
          <a:solidFill>
            <a:srgbClr val="FF3300"/>
          </a:solidFill>
          <a:ln w="9525">
            <a:solidFill>
              <a:schemeClr val="tx1"/>
            </a:solidFill>
            <a:miter lim="800000"/>
            <a:headEnd/>
            <a:tailEnd/>
          </a:ln>
          <a:effectLst/>
        </p:spPr>
        <p:txBody>
          <a:bodyPr wrap="none" anchor="ctr"/>
          <a:lstStyle/>
          <a:p>
            <a:endParaRPr lang="en-IN"/>
          </a:p>
        </p:txBody>
      </p:sp>
      <p:sp>
        <p:nvSpPr>
          <p:cNvPr id="49" name="Line 66"/>
          <p:cNvSpPr>
            <a:spLocks noChangeShapeType="1"/>
          </p:cNvSpPr>
          <p:nvPr/>
        </p:nvSpPr>
        <p:spPr bwMode="auto">
          <a:xfrm>
            <a:off x="1268413" y="5584825"/>
            <a:ext cx="0" cy="412750"/>
          </a:xfrm>
          <a:prstGeom prst="line">
            <a:avLst/>
          </a:prstGeom>
          <a:noFill/>
          <a:ln w="38100">
            <a:solidFill>
              <a:schemeClr val="tx1"/>
            </a:solidFill>
            <a:round/>
            <a:headEnd/>
            <a:tailEnd/>
          </a:ln>
          <a:effectLst/>
        </p:spPr>
        <p:txBody>
          <a:bodyPr/>
          <a:lstStyle/>
          <a:p>
            <a:endParaRPr lang="en-IN"/>
          </a:p>
        </p:txBody>
      </p:sp>
      <p:sp>
        <p:nvSpPr>
          <p:cNvPr id="50" name="Line 67"/>
          <p:cNvSpPr>
            <a:spLocks noChangeShapeType="1"/>
          </p:cNvSpPr>
          <p:nvPr/>
        </p:nvSpPr>
        <p:spPr bwMode="auto">
          <a:xfrm>
            <a:off x="1255713" y="6010275"/>
            <a:ext cx="627062" cy="0"/>
          </a:xfrm>
          <a:prstGeom prst="line">
            <a:avLst/>
          </a:prstGeom>
          <a:noFill/>
          <a:ln w="38100">
            <a:solidFill>
              <a:schemeClr val="tx1"/>
            </a:solidFill>
            <a:round/>
            <a:headEnd/>
            <a:tailEnd type="triangle" w="med" len="med"/>
          </a:ln>
          <a:effectLst/>
        </p:spPr>
        <p:txBody>
          <a:bodyPr/>
          <a:lstStyle/>
          <a:p>
            <a:endParaRPr lang="en-IN"/>
          </a:p>
        </p:txBody>
      </p:sp>
      <p:sp>
        <p:nvSpPr>
          <p:cNvPr id="51" name="Text Box 68"/>
          <p:cNvSpPr txBox="1">
            <a:spLocks noChangeArrowheads="1"/>
          </p:cNvSpPr>
          <p:nvPr/>
        </p:nvSpPr>
        <p:spPr bwMode="auto">
          <a:xfrm>
            <a:off x="1389063" y="2659063"/>
            <a:ext cx="2611437" cy="396875"/>
          </a:xfrm>
          <a:prstGeom prst="rect">
            <a:avLst/>
          </a:prstGeom>
          <a:noFill/>
          <a:ln w="9525">
            <a:noFill/>
            <a:miter lim="800000"/>
            <a:headEnd/>
            <a:tailEnd/>
          </a:ln>
          <a:effectLst/>
        </p:spPr>
        <p:txBody>
          <a:bodyPr wrap="none">
            <a:spAutoFit/>
          </a:bodyPr>
          <a:lstStyle/>
          <a:p>
            <a:r>
              <a:rPr lang="nl-BE" sz="2000">
                <a:latin typeface="Century Gothic" pitchFamily="34" charset="0"/>
              </a:rPr>
              <a:t>Sympathetic nerves</a:t>
            </a:r>
            <a:endParaRPr lang="en-GB" sz="2000">
              <a:latin typeface="Century Gothic" pitchFamily="34" charset="0"/>
            </a:endParaRPr>
          </a:p>
        </p:txBody>
      </p:sp>
      <p:sp>
        <p:nvSpPr>
          <p:cNvPr id="52" name="Oval 69"/>
          <p:cNvSpPr>
            <a:spLocks noChangeArrowheads="1"/>
          </p:cNvSpPr>
          <p:nvPr/>
        </p:nvSpPr>
        <p:spPr bwMode="auto">
          <a:xfrm>
            <a:off x="798513" y="2141538"/>
            <a:ext cx="112712" cy="187325"/>
          </a:xfrm>
          <a:prstGeom prst="ellipse">
            <a:avLst/>
          </a:prstGeom>
          <a:solidFill>
            <a:srgbClr val="FF3300"/>
          </a:solidFill>
          <a:ln w="9525">
            <a:solidFill>
              <a:srgbClr val="FF3300"/>
            </a:solidFill>
            <a:round/>
            <a:headEnd/>
            <a:tailEnd/>
          </a:ln>
          <a:effectLst/>
        </p:spPr>
        <p:txBody>
          <a:bodyPr wrap="none" anchor="ctr"/>
          <a:lstStyle/>
          <a:p>
            <a:endParaRPr lang="en-IN"/>
          </a:p>
        </p:txBody>
      </p:sp>
      <p:sp>
        <p:nvSpPr>
          <p:cNvPr id="53" name="Freeform 70"/>
          <p:cNvSpPr>
            <a:spLocks/>
          </p:cNvSpPr>
          <p:nvPr/>
        </p:nvSpPr>
        <p:spPr bwMode="auto">
          <a:xfrm>
            <a:off x="827088" y="2330450"/>
            <a:ext cx="47625" cy="538163"/>
          </a:xfrm>
          <a:custGeom>
            <a:avLst/>
            <a:gdLst/>
            <a:ahLst/>
            <a:cxnLst>
              <a:cxn ang="0">
                <a:pos x="14" y="0"/>
              </a:cxn>
              <a:cxn ang="0">
                <a:pos x="30" y="197"/>
              </a:cxn>
              <a:cxn ang="0">
                <a:pos x="22" y="339"/>
              </a:cxn>
            </a:cxnLst>
            <a:rect l="0" t="0" r="r" b="b"/>
            <a:pathLst>
              <a:path w="30" h="339">
                <a:moveTo>
                  <a:pt x="14" y="0"/>
                </a:moveTo>
                <a:cubicBezTo>
                  <a:pt x="0" y="61"/>
                  <a:pt x="24" y="135"/>
                  <a:pt x="30" y="197"/>
                </a:cubicBezTo>
                <a:cubicBezTo>
                  <a:pt x="22" y="328"/>
                  <a:pt x="22" y="281"/>
                  <a:pt x="22" y="339"/>
                </a:cubicBezTo>
              </a:path>
            </a:pathLst>
          </a:custGeom>
          <a:noFill/>
          <a:ln w="38100" cmpd="sng">
            <a:solidFill>
              <a:srgbClr val="FF3300"/>
            </a:solidFill>
            <a:round/>
            <a:headEnd/>
            <a:tailEnd/>
          </a:ln>
          <a:effectLst/>
        </p:spPr>
        <p:txBody>
          <a:bodyPr/>
          <a:lstStyle/>
          <a:p>
            <a:endParaRPr lang="en-IN"/>
          </a:p>
        </p:txBody>
      </p:sp>
      <p:sp>
        <p:nvSpPr>
          <p:cNvPr id="54" name="Line 71"/>
          <p:cNvSpPr>
            <a:spLocks noChangeShapeType="1"/>
          </p:cNvSpPr>
          <p:nvPr/>
        </p:nvSpPr>
        <p:spPr bwMode="auto">
          <a:xfrm flipH="1">
            <a:off x="774700" y="2843213"/>
            <a:ext cx="74613" cy="87312"/>
          </a:xfrm>
          <a:prstGeom prst="line">
            <a:avLst/>
          </a:prstGeom>
          <a:noFill/>
          <a:ln w="38100">
            <a:solidFill>
              <a:srgbClr val="FF3300"/>
            </a:solidFill>
            <a:round/>
            <a:headEnd/>
            <a:tailEnd/>
          </a:ln>
          <a:effectLst/>
        </p:spPr>
        <p:txBody>
          <a:bodyPr/>
          <a:lstStyle/>
          <a:p>
            <a:endParaRPr lang="en-IN"/>
          </a:p>
        </p:txBody>
      </p:sp>
      <p:sp>
        <p:nvSpPr>
          <p:cNvPr id="55" name="Line 72"/>
          <p:cNvSpPr>
            <a:spLocks noChangeShapeType="1"/>
          </p:cNvSpPr>
          <p:nvPr/>
        </p:nvSpPr>
        <p:spPr bwMode="auto">
          <a:xfrm>
            <a:off x="849313" y="2855913"/>
            <a:ext cx="101600" cy="74612"/>
          </a:xfrm>
          <a:prstGeom prst="line">
            <a:avLst/>
          </a:prstGeom>
          <a:noFill/>
          <a:ln w="38100">
            <a:solidFill>
              <a:srgbClr val="FF3300"/>
            </a:solidFill>
            <a:round/>
            <a:headEnd/>
            <a:tailEnd/>
          </a:ln>
          <a:effectLst/>
        </p:spPr>
        <p:txBody>
          <a:bodyPr/>
          <a:lstStyle/>
          <a:p>
            <a:endParaRPr lang="en-IN"/>
          </a:p>
        </p:txBody>
      </p:sp>
      <p:sp>
        <p:nvSpPr>
          <p:cNvPr id="56" name="Oval 73"/>
          <p:cNvSpPr>
            <a:spLocks noChangeArrowheads="1"/>
          </p:cNvSpPr>
          <p:nvPr/>
        </p:nvSpPr>
        <p:spPr bwMode="auto">
          <a:xfrm>
            <a:off x="798513" y="2941638"/>
            <a:ext cx="112712" cy="187325"/>
          </a:xfrm>
          <a:prstGeom prst="ellipse">
            <a:avLst/>
          </a:prstGeom>
          <a:solidFill>
            <a:srgbClr val="FF3300"/>
          </a:solidFill>
          <a:ln w="9525">
            <a:solidFill>
              <a:srgbClr val="FF3300"/>
            </a:solidFill>
            <a:round/>
            <a:headEnd/>
            <a:tailEnd/>
          </a:ln>
          <a:effectLst/>
        </p:spPr>
        <p:txBody>
          <a:bodyPr wrap="none" anchor="ctr"/>
          <a:lstStyle/>
          <a:p>
            <a:endParaRPr lang="en-IN"/>
          </a:p>
        </p:txBody>
      </p:sp>
      <p:sp>
        <p:nvSpPr>
          <p:cNvPr id="57" name="Freeform 74"/>
          <p:cNvSpPr>
            <a:spLocks/>
          </p:cNvSpPr>
          <p:nvPr/>
        </p:nvSpPr>
        <p:spPr bwMode="auto">
          <a:xfrm>
            <a:off x="714375" y="3132138"/>
            <a:ext cx="976313" cy="3194050"/>
          </a:xfrm>
          <a:custGeom>
            <a:avLst/>
            <a:gdLst/>
            <a:ahLst/>
            <a:cxnLst>
              <a:cxn ang="0">
                <a:pos x="79" y="0"/>
              </a:cxn>
              <a:cxn ang="0">
                <a:pos x="55" y="197"/>
              </a:cxn>
              <a:cxn ang="0">
                <a:pos x="39" y="244"/>
              </a:cxn>
              <a:cxn ang="0">
                <a:pos x="31" y="268"/>
              </a:cxn>
              <a:cxn ang="0">
                <a:pos x="63" y="655"/>
              </a:cxn>
              <a:cxn ang="0">
                <a:pos x="0" y="1112"/>
              </a:cxn>
              <a:cxn ang="0">
                <a:pos x="55" y="1546"/>
              </a:cxn>
              <a:cxn ang="0">
                <a:pos x="189" y="1980"/>
              </a:cxn>
              <a:cxn ang="0">
                <a:pos x="315" y="2012"/>
              </a:cxn>
              <a:cxn ang="0">
                <a:pos x="442" y="1996"/>
              </a:cxn>
              <a:cxn ang="0">
                <a:pos x="615" y="1949"/>
              </a:cxn>
            </a:cxnLst>
            <a:rect l="0" t="0" r="r" b="b"/>
            <a:pathLst>
              <a:path w="615" h="2012">
                <a:moveTo>
                  <a:pt x="79" y="0"/>
                </a:moveTo>
                <a:cubicBezTo>
                  <a:pt x="74" y="88"/>
                  <a:pt x="80" y="123"/>
                  <a:pt x="55" y="197"/>
                </a:cubicBezTo>
                <a:cubicBezTo>
                  <a:pt x="50" y="213"/>
                  <a:pt x="44" y="228"/>
                  <a:pt x="39" y="244"/>
                </a:cubicBezTo>
                <a:cubicBezTo>
                  <a:pt x="36" y="252"/>
                  <a:pt x="31" y="268"/>
                  <a:pt x="31" y="268"/>
                </a:cubicBezTo>
                <a:cubicBezTo>
                  <a:pt x="12" y="398"/>
                  <a:pt x="45" y="527"/>
                  <a:pt x="63" y="655"/>
                </a:cubicBezTo>
                <a:cubicBezTo>
                  <a:pt x="54" y="810"/>
                  <a:pt x="20" y="958"/>
                  <a:pt x="0" y="1112"/>
                </a:cubicBezTo>
                <a:cubicBezTo>
                  <a:pt x="8" y="1260"/>
                  <a:pt x="34" y="1400"/>
                  <a:pt x="55" y="1546"/>
                </a:cubicBezTo>
                <a:cubicBezTo>
                  <a:pt x="46" y="1683"/>
                  <a:pt x="47" y="1899"/>
                  <a:pt x="189" y="1980"/>
                </a:cubicBezTo>
                <a:cubicBezTo>
                  <a:pt x="229" y="2003"/>
                  <a:pt x="270" y="2005"/>
                  <a:pt x="315" y="2012"/>
                </a:cubicBezTo>
                <a:cubicBezTo>
                  <a:pt x="376" y="2007"/>
                  <a:pt x="395" y="2010"/>
                  <a:pt x="442" y="1996"/>
                </a:cubicBezTo>
                <a:cubicBezTo>
                  <a:pt x="499" y="1979"/>
                  <a:pt x="555" y="1949"/>
                  <a:pt x="615" y="1949"/>
                </a:cubicBezTo>
              </a:path>
            </a:pathLst>
          </a:custGeom>
          <a:noFill/>
          <a:ln w="38100" cmpd="sng">
            <a:solidFill>
              <a:srgbClr val="FF3300"/>
            </a:solidFill>
            <a:round/>
            <a:headEnd/>
            <a:tailEnd/>
          </a:ln>
          <a:effectLst/>
        </p:spPr>
        <p:txBody>
          <a:bodyPr/>
          <a:lstStyle/>
          <a:p>
            <a:endParaRPr lang="en-IN"/>
          </a:p>
        </p:txBody>
      </p:sp>
      <p:sp>
        <p:nvSpPr>
          <p:cNvPr id="58" name="Line 75"/>
          <p:cNvSpPr>
            <a:spLocks noChangeShapeType="1"/>
          </p:cNvSpPr>
          <p:nvPr/>
        </p:nvSpPr>
        <p:spPr bwMode="auto">
          <a:xfrm flipV="1">
            <a:off x="1690688" y="6137275"/>
            <a:ext cx="76200" cy="76200"/>
          </a:xfrm>
          <a:prstGeom prst="line">
            <a:avLst/>
          </a:prstGeom>
          <a:noFill/>
          <a:ln w="38100">
            <a:solidFill>
              <a:srgbClr val="FF3300"/>
            </a:solidFill>
            <a:round/>
            <a:headEnd/>
            <a:tailEnd/>
          </a:ln>
          <a:effectLst/>
        </p:spPr>
        <p:txBody>
          <a:bodyPr/>
          <a:lstStyle/>
          <a:p>
            <a:endParaRPr lang="en-IN"/>
          </a:p>
        </p:txBody>
      </p:sp>
      <p:sp>
        <p:nvSpPr>
          <p:cNvPr id="59" name="Line 76"/>
          <p:cNvSpPr>
            <a:spLocks noChangeShapeType="1"/>
          </p:cNvSpPr>
          <p:nvPr/>
        </p:nvSpPr>
        <p:spPr bwMode="auto">
          <a:xfrm>
            <a:off x="1654175" y="6249988"/>
            <a:ext cx="136525" cy="50800"/>
          </a:xfrm>
          <a:prstGeom prst="line">
            <a:avLst/>
          </a:prstGeom>
          <a:noFill/>
          <a:ln w="38100">
            <a:solidFill>
              <a:srgbClr val="FF3300"/>
            </a:solidFill>
            <a:round/>
            <a:headEnd/>
            <a:tailEnd/>
          </a:ln>
          <a:effectLst/>
        </p:spPr>
        <p:txBody>
          <a:bodyPr/>
          <a:lstStyle/>
          <a:p>
            <a:endParaRPr lang="en-IN"/>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214422"/>
            <a:ext cx="8229600" cy="4911741"/>
          </a:xfrm>
        </p:spPr>
        <p:txBody>
          <a:bodyPr>
            <a:normAutofit fontScale="92500" lnSpcReduction="10000"/>
          </a:bodyPr>
          <a:lstStyle/>
          <a:p>
            <a:r>
              <a:rPr lang="en-US" sz="3000" dirty="0"/>
              <a:t>The stress hormones activate a number of metabolic pathways  that result in alterations in blood chemistry and </a:t>
            </a:r>
            <a:r>
              <a:rPr lang="en-US" sz="3000" dirty="0" err="1"/>
              <a:t>haematology</a:t>
            </a:r>
            <a:r>
              <a:rPr lang="en-US" sz="3000" dirty="0"/>
              <a:t>.</a:t>
            </a:r>
          </a:p>
          <a:p>
            <a:pPr>
              <a:buNone/>
            </a:pPr>
            <a:endParaRPr lang="en-US" sz="3000" dirty="0"/>
          </a:p>
          <a:p>
            <a:r>
              <a:rPr lang="en-US" sz="3000" dirty="0"/>
              <a:t>The measurement of plasma glucose concentration has been used as an indicator of stressed state.</a:t>
            </a:r>
          </a:p>
          <a:p>
            <a:pPr>
              <a:buNone/>
            </a:pPr>
            <a:endParaRPr lang="en-US" sz="3000" dirty="0"/>
          </a:p>
          <a:p>
            <a:r>
              <a:rPr lang="en-US" sz="3000" dirty="0"/>
              <a:t>In </a:t>
            </a:r>
            <a:r>
              <a:rPr lang="en-US" sz="3000" dirty="0" err="1"/>
              <a:t>teleost</a:t>
            </a:r>
            <a:r>
              <a:rPr lang="en-US" sz="3000" dirty="0"/>
              <a:t> fish, </a:t>
            </a:r>
            <a:r>
              <a:rPr lang="en-US" sz="3000" dirty="0" err="1"/>
              <a:t>cortisol</a:t>
            </a:r>
            <a:r>
              <a:rPr lang="en-US" sz="3000" dirty="0"/>
              <a:t> enters liver cells where it binds to nuclear receptor, resulting in activation of genes that produce a series of enzymes that  have a range of metabolic effects.</a:t>
            </a:r>
          </a:p>
          <a:p>
            <a:endParaRPr lang="en-IN" dirty="0"/>
          </a:p>
        </p:txBody>
      </p:sp>
      <p:sp>
        <p:nvSpPr>
          <p:cNvPr id="2" name="Title 1"/>
          <p:cNvSpPr>
            <a:spLocks noGrp="1"/>
          </p:cNvSpPr>
          <p:nvPr>
            <p:ph type="title"/>
          </p:nvPr>
        </p:nvSpPr>
        <p:spPr>
          <a:xfrm>
            <a:off x="457200" y="274638"/>
            <a:ext cx="8229600" cy="725470"/>
          </a:xfrm>
        </p:spPr>
        <p:txBody>
          <a:bodyPr>
            <a:normAutofit/>
          </a:bodyPr>
          <a:lstStyle/>
          <a:p>
            <a:r>
              <a:rPr lang="en-US" sz="3200" dirty="0"/>
              <a:t>(ii) </a:t>
            </a:r>
            <a:r>
              <a:rPr lang="en-US" sz="3200" u="sng" dirty="0"/>
              <a:t>Secondary stress response</a:t>
            </a:r>
            <a:endParaRPr lang="en-IN" sz="3200" u="sng" dirty="0"/>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071546"/>
            <a:ext cx="8229600" cy="5054617"/>
          </a:xfrm>
        </p:spPr>
        <p:txBody>
          <a:bodyPr>
            <a:normAutofit fontScale="92500" lnSpcReduction="20000"/>
          </a:bodyPr>
          <a:lstStyle/>
          <a:p>
            <a:r>
              <a:rPr lang="en-US" sz="2800" dirty="0"/>
              <a:t>This results in a suite of biochemical and physiological changes which may include </a:t>
            </a:r>
            <a:r>
              <a:rPr lang="en-US" sz="2800" dirty="0" err="1"/>
              <a:t>hyperglycaemia</a:t>
            </a:r>
            <a:r>
              <a:rPr lang="en-US" sz="2800" dirty="0"/>
              <a:t>, </a:t>
            </a:r>
            <a:r>
              <a:rPr lang="en-US" sz="2800" dirty="0" err="1"/>
              <a:t>hyperlacticaemia</a:t>
            </a:r>
            <a:r>
              <a:rPr lang="en-US" sz="2800" dirty="0"/>
              <a:t>, depletion of tissue glycogen reserves, </a:t>
            </a:r>
            <a:r>
              <a:rPr lang="en-US" sz="2800" dirty="0" err="1"/>
              <a:t>lipolysis</a:t>
            </a:r>
            <a:r>
              <a:rPr lang="en-US" sz="2800" dirty="0"/>
              <a:t> and inhibition of protein synthesis.</a:t>
            </a:r>
          </a:p>
          <a:p>
            <a:pPr>
              <a:buNone/>
            </a:pPr>
            <a:endParaRPr lang="en-US" sz="2800" dirty="0"/>
          </a:p>
          <a:p>
            <a:r>
              <a:rPr lang="en-US" sz="2800" dirty="0"/>
              <a:t>Other changes may include the osmotic and ionic disturbances due to </a:t>
            </a:r>
            <a:r>
              <a:rPr lang="en-US" sz="2800" dirty="0" err="1"/>
              <a:t>diuresis</a:t>
            </a:r>
            <a:r>
              <a:rPr lang="en-US" sz="2800" dirty="0"/>
              <a:t> and loss of electrolyte from the blood and change in </a:t>
            </a:r>
            <a:r>
              <a:rPr lang="en-US" sz="2800" dirty="0" err="1"/>
              <a:t>haematology</a:t>
            </a:r>
            <a:r>
              <a:rPr lang="en-US" sz="2800" dirty="0"/>
              <a:t>.</a:t>
            </a:r>
          </a:p>
          <a:p>
            <a:pPr>
              <a:buNone/>
            </a:pPr>
            <a:endParaRPr lang="en-US" sz="2800" dirty="0"/>
          </a:p>
          <a:p>
            <a:r>
              <a:rPr lang="en-US" sz="2800" dirty="0"/>
              <a:t>The stress hormones adrenalin and </a:t>
            </a:r>
            <a:r>
              <a:rPr lang="en-US" sz="2800" dirty="0" err="1"/>
              <a:t>cortisol</a:t>
            </a:r>
            <a:r>
              <a:rPr lang="en-US" sz="2800" dirty="0"/>
              <a:t> shown to increase plasma glucose production in fish by both </a:t>
            </a:r>
            <a:r>
              <a:rPr lang="en-US" sz="2800" dirty="0" err="1"/>
              <a:t>gluconeogenesis</a:t>
            </a:r>
            <a:r>
              <a:rPr lang="en-US" sz="2800" dirty="0"/>
              <a:t> and </a:t>
            </a:r>
            <a:r>
              <a:rPr lang="en-US" sz="2800" dirty="0" err="1"/>
              <a:t>glycogenolysis</a:t>
            </a:r>
            <a:r>
              <a:rPr lang="en-US" sz="2800" dirty="0"/>
              <a:t>.</a:t>
            </a:r>
          </a:p>
          <a:p>
            <a:pPr>
              <a:buNone/>
            </a:pPr>
            <a:r>
              <a:rPr lang="en-US" sz="2800" dirty="0"/>
              <a:t> </a:t>
            </a:r>
            <a:endParaRPr lang="en-IN" sz="2800" dirty="0"/>
          </a:p>
        </p:txBody>
      </p:sp>
      <p:sp>
        <p:nvSpPr>
          <p:cNvPr id="2" name="Title 1"/>
          <p:cNvSpPr>
            <a:spLocks noGrp="1"/>
          </p:cNvSpPr>
          <p:nvPr>
            <p:ph type="title"/>
          </p:nvPr>
        </p:nvSpPr>
        <p:spPr>
          <a:xfrm>
            <a:off x="457200" y="274638"/>
            <a:ext cx="8229600" cy="654032"/>
          </a:xfrm>
        </p:spPr>
        <p:txBody>
          <a:bodyPr>
            <a:normAutofit fontScale="90000"/>
          </a:bodyPr>
          <a:lstStyle/>
          <a:p>
            <a:r>
              <a:rPr lang="en-US" dirty="0"/>
              <a:t>Cont…</a:t>
            </a:r>
            <a:endParaRPr lang="en-IN" dirty="0"/>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000108"/>
            <a:ext cx="8229600" cy="5643602"/>
          </a:xfrm>
        </p:spPr>
        <p:txBody>
          <a:bodyPr>
            <a:normAutofit fontScale="92500" lnSpcReduction="20000"/>
          </a:bodyPr>
          <a:lstStyle/>
          <a:p>
            <a:r>
              <a:rPr lang="en-US" dirty="0"/>
              <a:t>Catecholamine, in particular, have marked influence on cardiovascular functions leading to change of blood circulation, gill perfusion and oxygen carrying capacity of blood.</a:t>
            </a:r>
          </a:p>
          <a:p>
            <a:pPr>
              <a:buNone/>
            </a:pPr>
            <a:endParaRPr lang="en-US" dirty="0"/>
          </a:p>
          <a:p>
            <a:r>
              <a:rPr lang="en-US" dirty="0"/>
              <a:t>Corticosteroids on the other hand are known to stimulate the ion-transport mechanism in the gill and kidney.</a:t>
            </a:r>
          </a:p>
          <a:p>
            <a:pPr>
              <a:buNone/>
            </a:pPr>
            <a:endParaRPr lang="en-US" dirty="0"/>
          </a:p>
          <a:p>
            <a:r>
              <a:rPr lang="en-US" dirty="0"/>
              <a:t>These secondary stress responses are believed to be adaptive mechanisms and are particularly important for fish to recover from stress by maintaining oxygen supply to the tissues , to regain osmotic and ionic equilibrium.</a:t>
            </a:r>
          </a:p>
          <a:p>
            <a:pPr>
              <a:buNone/>
            </a:pPr>
            <a:endParaRPr lang="en-US" dirty="0"/>
          </a:p>
          <a:p>
            <a:r>
              <a:rPr lang="en-US" dirty="0"/>
              <a:t>Intracellular stress response is characterized by the production of a family of proteins known as heat shock proteins (HSP).</a:t>
            </a:r>
          </a:p>
          <a:p>
            <a:endParaRPr lang="en-US" dirty="0"/>
          </a:p>
        </p:txBody>
      </p:sp>
      <p:sp>
        <p:nvSpPr>
          <p:cNvPr id="2" name="Title 1"/>
          <p:cNvSpPr>
            <a:spLocks noGrp="1"/>
          </p:cNvSpPr>
          <p:nvPr>
            <p:ph type="title"/>
          </p:nvPr>
        </p:nvSpPr>
        <p:spPr>
          <a:xfrm>
            <a:off x="457200" y="274638"/>
            <a:ext cx="8229600" cy="582594"/>
          </a:xfrm>
        </p:spPr>
        <p:txBody>
          <a:bodyPr>
            <a:normAutofit fontScale="90000"/>
          </a:bodyPr>
          <a:lstStyle/>
          <a:p>
            <a:r>
              <a:rPr lang="en-US" dirty="0"/>
              <a:t>Cont…</a:t>
            </a:r>
            <a:endParaRPr lang="en-IN"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000108"/>
            <a:ext cx="8229600" cy="5126055"/>
          </a:xfrm>
        </p:spPr>
        <p:txBody>
          <a:bodyPr>
            <a:normAutofit lnSpcReduction="10000"/>
          </a:bodyPr>
          <a:lstStyle/>
          <a:p>
            <a:r>
              <a:rPr lang="en-US" dirty="0"/>
              <a:t>Exposure of cells or whole organisms to heat shock results in a reversible increase in the synthesis of some acute phase proteins against subsequent shock known as HSP, which plays an important role in homeostasis.</a:t>
            </a:r>
          </a:p>
          <a:p>
            <a:pPr>
              <a:buNone/>
            </a:pPr>
            <a:endParaRPr lang="en-US" dirty="0"/>
          </a:p>
          <a:p>
            <a:r>
              <a:rPr lang="en-US" dirty="0"/>
              <a:t>HSPs are a family of highly conserved cellular proteins which are essential for folding and translocation of newly formed proteins and </a:t>
            </a:r>
            <a:r>
              <a:rPr lang="en-US" dirty="0" err="1"/>
              <a:t>renaturation</a:t>
            </a:r>
            <a:r>
              <a:rPr lang="en-US" dirty="0"/>
              <a:t> of denatured proteins.</a:t>
            </a:r>
          </a:p>
          <a:p>
            <a:endParaRPr lang="en-US" dirty="0"/>
          </a:p>
          <a:p>
            <a:r>
              <a:rPr lang="en-US" dirty="0"/>
              <a:t>The expression of these proteins increases manifold in the cells during stress. </a:t>
            </a:r>
          </a:p>
        </p:txBody>
      </p:sp>
      <p:sp>
        <p:nvSpPr>
          <p:cNvPr id="2" name="Title 1"/>
          <p:cNvSpPr>
            <a:spLocks noGrp="1"/>
          </p:cNvSpPr>
          <p:nvPr>
            <p:ph type="title"/>
          </p:nvPr>
        </p:nvSpPr>
        <p:spPr>
          <a:xfrm>
            <a:off x="457200" y="274638"/>
            <a:ext cx="8229600" cy="511156"/>
          </a:xfrm>
        </p:spPr>
        <p:txBody>
          <a:bodyPr>
            <a:normAutofit fontScale="90000"/>
          </a:bodyPr>
          <a:lstStyle/>
          <a:p>
            <a:r>
              <a:rPr lang="en-US" dirty="0"/>
              <a:t>Cont…</a:t>
            </a:r>
            <a:endParaRPr lang="en-IN" dirty="0"/>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357298"/>
            <a:ext cx="8229600" cy="4929222"/>
          </a:xfrm>
        </p:spPr>
        <p:txBody>
          <a:bodyPr>
            <a:normAutofit fontScale="92500" lnSpcReduction="20000"/>
          </a:bodyPr>
          <a:lstStyle/>
          <a:p>
            <a:r>
              <a:rPr lang="en-US" sz="2800" dirty="0"/>
              <a:t>chronic exposure to stressors provokes tertiary stress responses that results in a number of pathological changes.</a:t>
            </a:r>
          </a:p>
          <a:p>
            <a:pPr>
              <a:buNone/>
            </a:pPr>
            <a:endParaRPr lang="en-US" sz="2800" dirty="0"/>
          </a:p>
          <a:p>
            <a:r>
              <a:rPr lang="en-US" sz="2800" dirty="0"/>
              <a:t>This response represents whole animal and population level changes associated with stress including  reduction in reproductive success, impaired growth rate and decreased disease  resistance. </a:t>
            </a:r>
          </a:p>
          <a:p>
            <a:endParaRPr lang="en-US" sz="2800" dirty="0"/>
          </a:p>
          <a:p>
            <a:r>
              <a:rPr lang="en-US" sz="2800" dirty="0"/>
              <a:t>This might be stress mediated energy repartitioning that diverts energy substrates away from vital life processes in order to cope up with the enhanced energy demand associated with stress.</a:t>
            </a:r>
            <a:endParaRPr lang="en-IN" sz="2800" dirty="0"/>
          </a:p>
          <a:p>
            <a:endParaRPr lang="en-US" sz="2800" dirty="0"/>
          </a:p>
          <a:p>
            <a:endParaRPr lang="en-US" sz="2800" dirty="0"/>
          </a:p>
          <a:p>
            <a:endParaRPr lang="en-IN" sz="2800" dirty="0"/>
          </a:p>
        </p:txBody>
      </p:sp>
      <p:sp>
        <p:nvSpPr>
          <p:cNvPr id="2" name="Title 1"/>
          <p:cNvSpPr>
            <a:spLocks noGrp="1"/>
          </p:cNvSpPr>
          <p:nvPr>
            <p:ph type="title"/>
          </p:nvPr>
        </p:nvSpPr>
        <p:spPr>
          <a:xfrm>
            <a:off x="457200" y="274638"/>
            <a:ext cx="8229600" cy="725470"/>
          </a:xfrm>
        </p:spPr>
        <p:txBody>
          <a:bodyPr>
            <a:normAutofit fontScale="90000"/>
          </a:bodyPr>
          <a:lstStyle/>
          <a:p>
            <a:r>
              <a:rPr sz="3600"/>
              <a:t>(iii)  </a:t>
            </a:r>
            <a:r>
              <a:rPr sz="4400" u="sng"/>
              <a:t>Tertiary stress response</a:t>
            </a:r>
            <a:endParaRPr lang="en-IN" dirty="0"/>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142984"/>
            <a:ext cx="8229600" cy="5715016"/>
          </a:xfrm>
        </p:spPr>
        <p:txBody>
          <a:bodyPr>
            <a:noAutofit/>
          </a:bodyPr>
          <a:lstStyle/>
          <a:p>
            <a:r>
              <a:rPr lang="en-US" sz="2400" dirty="0"/>
              <a:t>When fish and other  aquatic  animals experience environmental disturbances, a series of physiological changes occur  following stressful challenges, which are adaptive in nature.</a:t>
            </a:r>
          </a:p>
          <a:p>
            <a:r>
              <a:rPr lang="en-US" sz="2400" dirty="0"/>
              <a:t>These physiological responses are termed as ‘general adaptive syndrome’ (GAS), </a:t>
            </a:r>
            <a:r>
              <a:rPr lang="en-US" sz="2400" dirty="0" err="1"/>
              <a:t>Selye</a:t>
            </a:r>
            <a:r>
              <a:rPr lang="en-US" sz="2400" dirty="0"/>
              <a:t>, 1950.</a:t>
            </a:r>
          </a:p>
          <a:p>
            <a:pPr>
              <a:buNone/>
            </a:pPr>
            <a:endParaRPr lang="en-US" sz="2400" dirty="0"/>
          </a:p>
          <a:p>
            <a:r>
              <a:rPr lang="en-US" sz="2400" dirty="0"/>
              <a:t>It consists of…</a:t>
            </a:r>
          </a:p>
          <a:p>
            <a:pPr>
              <a:buFont typeface="Wingdings" pitchFamily="2" charset="2"/>
              <a:buChar char="ü"/>
            </a:pPr>
            <a:r>
              <a:rPr lang="en-US" sz="2400" dirty="0"/>
              <a:t>An </a:t>
            </a:r>
            <a:r>
              <a:rPr lang="en-US" sz="2400" i="1" dirty="0"/>
              <a:t>alarming reaction </a:t>
            </a:r>
            <a:r>
              <a:rPr lang="en-US" sz="2400" dirty="0"/>
              <a:t>in which “stress hormones”  (catecholamine and corticosteroids) are released.</a:t>
            </a:r>
          </a:p>
          <a:p>
            <a:pPr>
              <a:buFont typeface="Wingdings" pitchFamily="2" charset="2"/>
              <a:buChar char="ü"/>
            </a:pPr>
            <a:r>
              <a:rPr lang="en-US" sz="2400" dirty="0"/>
              <a:t>A </a:t>
            </a:r>
            <a:r>
              <a:rPr lang="en-US" sz="2400" i="1" dirty="0"/>
              <a:t>stage of resistance </a:t>
            </a:r>
            <a:r>
              <a:rPr lang="en-US" sz="2400" dirty="0"/>
              <a:t>during which adaptation occurs.</a:t>
            </a:r>
          </a:p>
          <a:p>
            <a:pPr>
              <a:buFont typeface="Wingdings" pitchFamily="2" charset="2"/>
              <a:buChar char="ü"/>
            </a:pPr>
            <a:r>
              <a:rPr lang="en-US" sz="2400" dirty="0"/>
              <a:t>A </a:t>
            </a:r>
            <a:r>
              <a:rPr lang="en-US" sz="2400" i="1" dirty="0"/>
              <a:t>stage of exhaustion </a:t>
            </a:r>
            <a:r>
              <a:rPr lang="en-US" sz="2400" dirty="0"/>
              <a:t>in which adaptation is lost because the stress was too severe or long lasting.</a:t>
            </a:r>
            <a:endParaRPr lang="en-IN" sz="2400" dirty="0"/>
          </a:p>
        </p:txBody>
      </p:sp>
      <p:sp>
        <p:nvSpPr>
          <p:cNvPr id="2" name="Title 1"/>
          <p:cNvSpPr>
            <a:spLocks noGrp="1"/>
          </p:cNvSpPr>
          <p:nvPr>
            <p:ph type="title"/>
          </p:nvPr>
        </p:nvSpPr>
        <p:spPr>
          <a:xfrm>
            <a:off x="457200" y="274638"/>
            <a:ext cx="8229600" cy="725470"/>
          </a:xfrm>
        </p:spPr>
        <p:txBody>
          <a:bodyPr>
            <a:normAutofit fontScale="90000"/>
          </a:bodyPr>
          <a:lstStyle/>
          <a:p>
            <a:r>
              <a:rPr lang="en-US" u="sng" dirty="0"/>
              <a:t>How stress 0ccurs </a:t>
            </a:r>
            <a:r>
              <a:rPr lang="en-US" dirty="0"/>
              <a:t>???</a:t>
            </a:r>
            <a:endParaRPr lang="en-IN" dirty="0"/>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571472" y="642918"/>
            <a:ext cx="8229600" cy="714380"/>
          </a:xfrm>
          <a:solidFill>
            <a:schemeClr val="accent1">
              <a:lumMod val="75000"/>
            </a:schemeClr>
          </a:solidFill>
          <a:effectLst>
            <a:glow rad="228600">
              <a:schemeClr val="accent4">
                <a:satMod val="175000"/>
                <a:alpha val="40000"/>
              </a:schemeClr>
            </a:glow>
          </a:effectLst>
        </p:spPr>
        <p:txBody>
          <a:bodyPr>
            <a:normAutofit/>
          </a:bodyPr>
          <a:lstStyle/>
          <a:p>
            <a:r>
              <a:rPr lang="en-IN" sz="3200" dirty="0"/>
              <a:t>     Disease-Host-Environmental Stress diagram</a:t>
            </a:r>
          </a:p>
        </p:txBody>
      </p:sp>
      <p:pic>
        <p:nvPicPr>
          <p:cNvPr id="4" name="Content Placeholder 3" descr="http://www.thefishsite.com/articles/contents/07-07LSUAg.gif"/>
          <p:cNvPicPr>
            <a:picLocks noGrp="1"/>
          </p:cNvPicPr>
          <p:nvPr>
            <p:ph idx="1"/>
          </p:nvPr>
        </p:nvPicPr>
        <p:blipFill>
          <a:blip r:embed="rId2"/>
          <a:srcRect/>
          <a:stretch>
            <a:fillRect/>
          </a:stretch>
        </p:blipFill>
        <p:spPr bwMode="auto">
          <a:xfrm>
            <a:off x="714348" y="1714488"/>
            <a:ext cx="7858180" cy="4429156"/>
          </a:xfrm>
          <a:prstGeom prst="rect">
            <a:avLst/>
          </a:prstGeom>
          <a:solidFill>
            <a:srgbClr val="C00000"/>
          </a:solidFill>
          <a:ln w="9525">
            <a:solidFill>
              <a:schemeClr val="accent3"/>
            </a:solidFill>
            <a:miter lim="800000"/>
            <a:headEnd/>
            <a:tailEnd/>
          </a:ln>
          <a:effectLst>
            <a:glow rad="228600">
              <a:schemeClr val="accent4">
                <a:satMod val="175000"/>
                <a:alpha val="40000"/>
              </a:schemeClr>
            </a:glow>
          </a:effectLst>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457200" y="1000108"/>
            <a:ext cx="8229600" cy="5357850"/>
          </a:xfrm>
        </p:spPr>
        <p:txBody>
          <a:bodyPr>
            <a:normAutofit fontScale="85000" lnSpcReduction="10000"/>
          </a:bodyPr>
          <a:lstStyle/>
          <a:p>
            <a:r>
              <a:rPr lang="en-US" sz="2800" dirty="0"/>
              <a:t>When fish are exposed to a stressor or stressful event, the stress response is initiated by the perception of a real or perceived threat by CNS.</a:t>
            </a:r>
          </a:p>
          <a:p>
            <a:pPr>
              <a:buNone/>
            </a:pPr>
            <a:endParaRPr lang="en-US" sz="2800" dirty="0"/>
          </a:p>
          <a:p>
            <a:r>
              <a:rPr lang="en-US" sz="2800" dirty="0"/>
              <a:t>The response of the HPI axis begins with the release of CRH or CRF , chiefly from the hypothalamus in the brain.</a:t>
            </a:r>
          </a:p>
          <a:p>
            <a:pPr>
              <a:buNone/>
            </a:pPr>
            <a:endParaRPr lang="en-US" sz="2800" dirty="0"/>
          </a:p>
          <a:p>
            <a:r>
              <a:rPr lang="en-US" sz="2800" dirty="0"/>
              <a:t>CRF stimulates the </a:t>
            </a:r>
            <a:r>
              <a:rPr lang="en-US" sz="2800" dirty="0" err="1"/>
              <a:t>corticotrophic</a:t>
            </a:r>
            <a:r>
              <a:rPr lang="en-US" sz="2800" dirty="0"/>
              <a:t> cells of the </a:t>
            </a:r>
            <a:r>
              <a:rPr lang="en-US" sz="2800" dirty="0" err="1"/>
              <a:t>adenohypophysis</a:t>
            </a:r>
            <a:r>
              <a:rPr lang="en-US" sz="2800" dirty="0"/>
              <a:t> and secrete ACTH.</a:t>
            </a:r>
          </a:p>
          <a:p>
            <a:pPr>
              <a:buNone/>
            </a:pPr>
            <a:endParaRPr lang="en-US" sz="2800" dirty="0"/>
          </a:p>
          <a:p>
            <a:r>
              <a:rPr lang="en-US" sz="2800" dirty="0"/>
              <a:t>Circulating  ACTH stimulates the inter renal tissue (ACH)  to synthesize and release corticosteroids, mainly </a:t>
            </a:r>
            <a:r>
              <a:rPr lang="en-US" sz="2800" dirty="0" err="1"/>
              <a:t>cortisol</a:t>
            </a:r>
            <a:r>
              <a:rPr lang="en-US" sz="2800" dirty="0"/>
              <a:t>, into circulation.</a:t>
            </a:r>
          </a:p>
          <a:p>
            <a:pPr>
              <a:buNone/>
            </a:pPr>
            <a:r>
              <a:rPr lang="en-US" sz="2800" dirty="0"/>
              <a:t> </a:t>
            </a:r>
          </a:p>
          <a:p>
            <a:endParaRPr lang="en-US" sz="2800" dirty="0"/>
          </a:p>
          <a:p>
            <a:endParaRPr lang="en-IN" sz="2800" dirty="0"/>
          </a:p>
        </p:txBody>
      </p:sp>
      <p:sp>
        <p:nvSpPr>
          <p:cNvPr id="3" name="Title 2"/>
          <p:cNvSpPr>
            <a:spLocks noGrp="1"/>
          </p:cNvSpPr>
          <p:nvPr>
            <p:ph type="title"/>
          </p:nvPr>
        </p:nvSpPr>
        <p:spPr>
          <a:xfrm>
            <a:off x="457200" y="152400"/>
            <a:ext cx="8229600" cy="704832"/>
          </a:xfrm>
        </p:spPr>
        <p:txBody>
          <a:bodyPr>
            <a:normAutofit fontScale="90000"/>
          </a:bodyPr>
          <a:lstStyle/>
          <a:p>
            <a:r>
              <a:rPr lang="en-IN" dirty="0"/>
              <a:t>C</a:t>
            </a:r>
            <a:r>
              <a:t>ont</a:t>
            </a:r>
            <a:r>
              <a:rPr lang="en-IN" dirty="0"/>
              <a:t>…</a:t>
            </a: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214422"/>
            <a:ext cx="8229600" cy="5286412"/>
          </a:xfrm>
        </p:spPr>
        <p:txBody>
          <a:bodyPr>
            <a:normAutofit/>
          </a:bodyPr>
          <a:lstStyle/>
          <a:p>
            <a:r>
              <a:rPr lang="en-US" dirty="0"/>
              <a:t>Concurrent with the elevation of circulating corticosteroids during stress is the release of </a:t>
            </a:r>
            <a:r>
              <a:rPr lang="en-US" dirty="0" err="1"/>
              <a:t>catecholamines</a:t>
            </a:r>
            <a:r>
              <a:rPr lang="en-US" dirty="0"/>
              <a:t>, mainly epinephrine and nor epinephrine.</a:t>
            </a:r>
          </a:p>
          <a:p>
            <a:pPr>
              <a:buNone/>
            </a:pPr>
            <a:endParaRPr lang="en-US" dirty="0"/>
          </a:p>
          <a:p>
            <a:r>
              <a:rPr lang="en-US" dirty="0"/>
              <a:t>Following sympathetic stimulation of the </a:t>
            </a:r>
            <a:r>
              <a:rPr lang="en-US" dirty="0" err="1"/>
              <a:t>chromaffin</a:t>
            </a:r>
            <a:r>
              <a:rPr lang="en-US" dirty="0"/>
              <a:t> tissue (AMH) in the kidney.</a:t>
            </a:r>
          </a:p>
          <a:p>
            <a:pPr>
              <a:buNone/>
            </a:pPr>
            <a:endParaRPr lang="en-US" dirty="0"/>
          </a:p>
          <a:p>
            <a:r>
              <a:rPr lang="en-US" dirty="0"/>
              <a:t>Other hormones including </a:t>
            </a:r>
            <a:r>
              <a:rPr lang="en-US" dirty="0" err="1"/>
              <a:t>thyroxine</a:t>
            </a:r>
            <a:r>
              <a:rPr lang="en-US" dirty="0"/>
              <a:t>, </a:t>
            </a:r>
            <a:r>
              <a:rPr lang="en-US" dirty="0" err="1"/>
              <a:t>somatolactin</a:t>
            </a:r>
            <a:r>
              <a:rPr lang="en-US" dirty="0"/>
              <a:t>, </a:t>
            </a:r>
            <a:r>
              <a:rPr lang="en-US" dirty="0" err="1"/>
              <a:t>gonadotropins</a:t>
            </a:r>
            <a:r>
              <a:rPr lang="en-US" dirty="0"/>
              <a:t> and reproductive steroids in circulation and serotonin and its derivatives in the brain can become either elevated or suppressed during stress.  </a:t>
            </a:r>
            <a:endParaRPr lang="en-IN" dirty="0"/>
          </a:p>
        </p:txBody>
      </p:sp>
      <p:sp>
        <p:nvSpPr>
          <p:cNvPr id="2" name="Title 1"/>
          <p:cNvSpPr>
            <a:spLocks noGrp="1"/>
          </p:cNvSpPr>
          <p:nvPr>
            <p:ph type="title"/>
          </p:nvPr>
        </p:nvSpPr>
        <p:spPr>
          <a:xfrm>
            <a:off x="457200" y="285728"/>
            <a:ext cx="8229600" cy="785818"/>
          </a:xfrm>
        </p:spPr>
        <p:txBody>
          <a:bodyPr/>
          <a:lstStyle/>
          <a:p>
            <a:r>
              <a:rPr lang="en-US" dirty="0"/>
              <a:t>Cont…</a:t>
            </a:r>
            <a:endParaRPr lang="en-IN" dirty="0"/>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071546"/>
            <a:ext cx="8229600" cy="5500726"/>
          </a:xfrm>
        </p:spPr>
        <p:txBody>
          <a:bodyPr>
            <a:normAutofit lnSpcReduction="10000"/>
          </a:bodyPr>
          <a:lstStyle/>
          <a:p>
            <a:r>
              <a:rPr lang="en-US" sz="2400" dirty="0"/>
              <a:t>Mucus: Any stress causes chemical changes in mucus which decrease its effectiveness as a chemical barrier against invading organisms.</a:t>
            </a:r>
          </a:p>
          <a:p>
            <a:pPr>
              <a:buNone/>
            </a:pPr>
            <a:endParaRPr lang="en-US" sz="2400" dirty="0"/>
          </a:p>
          <a:p>
            <a:r>
              <a:rPr lang="en-US" sz="2400" dirty="0"/>
              <a:t>Stress upsets the normal electrolyte (sodium, potassium and chloride) balance which results in excessive uptake of water in freshwater fish and dehydration in marine water fish.</a:t>
            </a:r>
          </a:p>
          <a:p>
            <a:pPr>
              <a:buNone/>
            </a:pPr>
            <a:endParaRPr lang="en-US" sz="2400" dirty="0"/>
          </a:p>
          <a:p>
            <a:r>
              <a:rPr lang="en-US" sz="2400" dirty="0"/>
              <a:t>Scales and skin are the most commonly damaged because of handling stress. </a:t>
            </a:r>
          </a:p>
          <a:p>
            <a:pPr>
              <a:buNone/>
            </a:pPr>
            <a:endParaRPr lang="en-US" sz="2400" dirty="0"/>
          </a:p>
          <a:p>
            <a:r>
              <a:rPr lang="en-US" sz="2400" dirty="0"/>
              <a:t>Any stress causes hormonal changes which decrease the effectiveness of an inflammatory response.</a:t>
            </a:r>
            <a:endParaRPr lang="en-IN" sz="2400" dirty="0"/>
          </a:p>
        </p:txBody>
      </p:sp>
      <p:sp>
        <p:nvSpPr>
          <p:cNvPr id="2" name="Title 1"/>
          <p:cNvSpPr>
            <a:spLocks noGrp="1"/>
          </p:cNvSpPr>
          <p:nvPr>
            <p:ph type="title"/>
          </p:nvPr>
        </p:nvSpPr>
        <p:spPr>
          <a:xfrm>
            <a:off x="457200" y="274638"/>
            <a:ext cx="8229600" cy="654032"/>
          </a:xfrm>
        </p:spPr>
        <p:txBody>
          <a:bodyPr>
            <a:normAutofit fontScale="90000"/>
          </a:bodyPr>
          <a:lstStyle/>
          <a:p>
            <a:r>
              <a:rPr lang="en-US" u="sng" dirty="0"/>
              <a:t>Effects of stress on protective barriers</a:t>
            </a:r>
            <a:endParaRPr lang="en-IN" u="sng" dirty="0"/>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000108"/>
            <a:ext cx="8229600" cy="5126055"/>
          </a:xfrm>
        </p:spPr>
        <p:txBody>
          <a:bodyPr>
            <a:normAutofit/>
          </a:bodyPr>
          <a:lstStyle/>
          <a:p>
            <a:r>
              <a:rPr lang="en-US" sz="2400" dirty="0"/>
              <a:t>Temperature stress can completely halt the activity of immune system and severely impairs the ability of the fish to quickly release antibody production.</a:t>
            </a:r>
          </a:p>
          <a:p>
            <a:pPr>
              <a:buNone/>
            </a:pPr>
            <a:endParaRPr lang="en-US" sz="2400" dirty="0"/>
          </a:p>
          <a:p>
            <a:r>
              <a:rPr lang="en-US" sz="2400" dirty="0"/>
              <a:t> prolonged stress severely limits the effectiveness of the immune system, thereby increasing the opportunities for an invader to cause disease. </a:t>
            </a:r>
          </a:p>
          <a:p>
            <a:endParaRPr lang="en-IN" sz="2400" dirty="0"/>
          </a:p>
        </p:txBody>
      </p:sp>
      <p:sp>
        <p:nvSpPr>
          <p:cNvPr id="2" name="Title 1"/>
          <p:cNvSpPr>
            <a:spLocks noGrp="1"/>
          </p:cNvSpPr>
          <p:nvPr>
            <p:ph type="title"/>
          </p:nvPr>
        </p:nvSpPr>
        <p:spPr>
          <a:xfrm>
            <a:off x="457200" y="274638"/>
            <a:ext cx="8229600" cy="582594"/>
          </a:xfrm>
        </p:spPr>
        <p:txBody>
          <a:bodyPr>
            <a:normAutofit fontScale="90000"/>
          </a:bodyPr>
          <a:lstStyle/>
          <a:p>
            <a:r>
              <a:rPr lang="en-US" dirty="0"/>
              <a:t>Cont…</a:t>
            </a:r>
            <a:endParaRPr lang="en-IN" dirty="0"/>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428736"/>
            <a:ext cx="8229600" cy="5072098"/>
          </a:xfrm>
        </p:spPr>
        <p:txBody>
          <a:bodyPr>
            <a:normAutofit/>
          </a:bodyPr>
          <a:lstStyle/>
          <a:p>
            <a:r>
              <a:rPr lang="en-US" dirty="0"/>
              <a:t>In short term, practical approaches for mitigating the detrimental effects of stress include:</a:t>
            </a:r>
          </a:p>
          <a:p>
            <a:r>
              <a:rPr lang="en-US" dirty="0"/>
              <a:t>Maintaining optimum water quality.</a:t>
            </a:r>
          </a:p>
          <a:p>
            <a:r>
              <a:rPr lang="en-US" dirty="0"/>
              <a:t>Feed given has to be of high quality that meets the nutritional requirements of the fish.</a:t>
            </a:r>
          </a:p>
          <a:p>
            <a:r>
              <a:rPr lang="en-US" dirty="0"/>
              <a:t>Proper sanitation implies routine removal of debris from fish tanks and disinfection of containers, nets and other equipments.</a:t>
            </a:r>
          </a:p>
          <a:p>
            <a:r>
              <a:rPr lang="en-US" dirty="0"/>
              <a:t>Adhering to recommended stocking densities. </a:t>
            </a:r>
            <a:endParaRPr lang="en-IN" dirty="0"/>
          </a:p>
        </p:txBody>
      </p:sp>
      <p:sp>
        <p:nvSpPr>
          <p:cNvPr id="2" name="Title 1"/>
          <p:cNvSpPr>
            <a:spLocks noGrp="1"/>
          </p:cNvSpPr>
          <p:nvPr>
            <p:ph type="title"/>
          </p:nvPr>
        </p:nvSpPr>
        <p:spPr>
          <a:xfrm>
            <a:off x="642910" y="285728"/>
            <a:ext cx="8043890" cy="1143008"/>
          </a:xfrm>
        </p:spPr>
        <p:txBody>
          <a:bodyPr>
            <a:normAutofit fontScale="90000"/>
          </a:bodyPr>
          <a:lstStyle/>
          <a:p>
            <a:br>
              <a:rPr lang="en-US" dirty="0"/>
            </a:br>
            <a:br>
              <a:rPr/>
            </a:br>
            <a:br>
              <a:rPr/>
            </a:br>
            <a:br>
              <a:rPr/>
            </a:br>
            <a:br>
              <a:rPr/>
            </a:br>
            <a:br>
              <a:rPr/>
            </a:br>
            <a:br>
              <a:rPr/>
            </a:br>
            <a:br>
              <a:rPr/>
            </a:br>
            <a:br>
              <a:rPr/>
            </a:br>
            <a:br>
              <a:rPr/>
            </a:br>
            <a:br>
              <a:rPr/>
            </a:br>
            <a:br>
              <a:rPr/>
            </a:br>
            <a:br>
              <a:rPr/>
            </a:br>
            <a:br>
              <a:rPr/>
            </a:br>
            <a:br>
              <a:rPr/>
            </a:br>
            <a:br>
              <a:rPr/>
            </a:br>
            <a:br>
              <a:rPr/>
            </a:br>
            <a:br>
              <a:rPr/>
            </a:br>
            <a:br>
              <a:rPr/>
            </a:br>
            <a:r>
              <a:rPr lang="en-US" u="sng" dirty="0"/>
              <a:t>Approaches for stress mitigation in farmed fish</a:t>
            </a:r>
            <a:endParaRPr lang="en-IN" u="sng" dirty="0"/>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http://www.aqui-s.com/assets/stress%20management/stress-management-flow.jpg"/>
          <p:cNvPicPr/>
          <p:nvPr/>
        </p:nvPicPr>
        <p:blipFill>
          <a:blip r:embed="rId2"/>
          <a:srcRect/>
          <a:stretch>
            <a:fillRect/>
          </a:stretch>
        </p:blipFill>
        <p:spPr bwMode="auto">
          <a:xfrm>
            <a:off x="142844" y="214290"/>
            <a:ext cx="8858312" cy="6500858"/>
          </a:xfrm>
          <a:prstGeom prst="rect">
            <a:avLst/>
          </a:prstGeom>
          <a:noFill/>
          <a:ln w="9525">
            <a:noFill/>
            <a:miter lim="800000"/>
            <a:headEnd/>
            <a:tailEnd/>
          </a:ln>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ubtitle 1"/>
          <p:cNvSpPr>
            <a:spLocks noGrp="1"/>
          </p:cNvSpPr>
          <p:nvPr>
            <p:ph type="subTitle" idx="1"/>
          </p:nvPr>
        </p:nvSpPr>
        <p:spPr/>
        <p:txBody>
          <a:bodyPr/>
          <a:lstStyle/>
          <a:p>
            <a:r>
              <a:rPr lang="en-US" sz="2800" dirty="0">
                <a:latin typeface="AR CARTER" pitchFamily="2" charset="0"/>
              </a:rPr>
              <a:t>                              For being with stress……</a:t>
            </a:r>
            <a:endParaRPr lang="en-IN" sz="2800" dirty="0">
              <a:latin typeface="AR CARTER" pitchFamily="2" charset="0"/>
            </a:endParaRPr>
          </a:p>
        </p:txBody>
      </p:sp>
      <p:sp>
        <p:nvSpPr>
          <p:cNvPr id="3" name="Title 2"/>
          <p:cNvSpPr>
            <a:spLocks noGrp="1"/>
          </p:cNvSpPr>
          <p:nvPr>
            <p:ph type="ctrTitle"/>
          </p:nvPr>
        </p:nvSpPr>
        <p:spPr/>
        <p:txBody>
          <a:bodyPr/>
          <a:lstStyle/>
          <a:p>
            <a:r>
              <a:rPr lang="en-IN" sz="8000" dirty="0">
                <a:latin typeface="AR CENA" pitchFamily="2" charset="0"/>
              </a:rPr>
              <a:t>T</a:t>
            </a:r>
            <a:r>
              <a:rPr sz="8000">
                <a:latin typeface="AR CENA" pitchFamily="2" charset="0"/>
              </a:rPr>
              <a:t>hank you !</a:t>
            </a:r>
            <a:endParaRPr lang="en-IN" sz="8000" dirty="0">
              <a:latin typeface="AR CENA" pitchFamily="2" charset="0"/>
            </a:endParaRPr>
          </a:p>
        </p:txBody>
      </p:sp>
    </p:spTree>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Paper">
  <a:themeElements>
    <a:clrScheme name="Paper">
      <a:dk1>
        <a:sysClr val="windowText" lastClr="000000"/>
      </a:dk1>
      <a:lt1>
        <a:sysClr val="window" lastClr="FFFFFF"/>
      </a:lt1>
      <a:dk2>
        <a:srgbClr val="444D26"/>
      </a:dk2>
      <a:lt2>
        <a:srgbClr val="FEFAC9"/>
      </a:lt2>
      <a:accent1>
        <a:srgbClr val="A5B592"/>
      </a:accent1>
      <a:accent2>
        <a:srgbClr val="F3A447"/>
      </a:accent2>
      <a:accent3>
        <a:srgbClr val="E7BC29"/>
      </a:accent3>
      <a:accent4>
        <a:srgbClr val="D092A7"/>
      </a:accent4>
      <a:accent5>
        <a:srgbClr val="9C85C0"/>
      </a:accent5>
      <a:accent6>
        <a:srgbClr val="809EC2"/>
      </a:accent6>
      <a:hlink>
        <a:srgbClr val="8E58B6"/>
      </a:hlink>
      <a:folHlink>
        <a:srgbClr val="7F6F6F"/>
      </a:folHlink>
    </a:clrScheme>
    <a:fontScheme name="Paper">
      <a:majorFont>
        <a:latin typeface="Constantia"/>
        <a:ea typeface=""/>
        <a:cs typeface=""/>
        <a:font script="Jpan" typeface="HG明朝E"/>
        <a:font script="Hang" typeface="궁서"/>
        <a:font script="Hans" typeface="华文新魏"/>
        <a:font script="Hant" typeface="標楷體"/>
        <a:font script="Arab" typeface="Times New Roman"/>
        <a:font script="Hebr" typeface="Times New Roman"/>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onstantia"/>
        <a:ea typeface=""/>
        <a:cs typeface=""/>
        <a:font script="Jpan" typeface="HG明朝E"/>
        <a:font script="Hang" typeface="궁서"/>
        <a:font script="Hans" typeface="华文新魏"/>
        <a:font script="Hant" typeface="標楷體"/>
        <a:font script="Arab" typeface="Times New Roman"/>
        <a:font script="Hebr" typeface="Times New Roman"/>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Paper">
      <a:fillStyleLst>
        <a:solidFill>
          <a:schemeClr val="phClr"/>
        </a:solidFill>
        <a:blipFill>
          <a:blip xmlns:r="http://schemas.openxmlformats.org/officeDocument/2006/relationships" r:embed="rId1">
            <a:duotone>
              <a:schemeClr val="phClr">
                <a:shade val="63000"/>
                <a:tint val="82000"/>
              </a:schemeClr>
              <a:schemeClr val="phClr">
                <a:tint val="10000"/>
                <a:satMod val="400000"/>
              </a:schemeClr>
            </a:duotone>
          </a:blip>
          <a:tile tx="0" ty="0" sx="40000" sy="40000" flip="none" algn="tl"/>
        </a:blipFill>
        <a:blipFill>
          <a:blip xmlns:r="http://schemas.openxmlformats.org/officeDocument/2006/relationships" r:embed="rId1">
            <a:duotone>
              <a:schemeClr val="phClr">
                <a:shade val="40000"/>
              </a:schemeClr>
              <a:schemeClr val="phClr">
                <a:tint val="42000"/>
              </a:schemeClr>
            </a:duotone>
          </a:blip>
          <a:tile tx="0" ty="0" sx="40000" sy="40000" flip="none" algn="tl"/>
        </a:blipFill>
      </a:fillStyleLst>
      <a:lnStyleLst>
        <a:ln w="12700" cap="flat" cmpd="sng" algn="ctr">
          <a:solidFill>
            <a:schemeClr val="phClr"/>
          </a:solidFill>
          <a:prstDash val="solid"/>
        </a:ln>
        <a:ln w="38100" cap="flat" cmpd="sng" algn="ctr">
          <a:solidFill>
            <a:schemeClr val="phClr"/>
          </a:solidFill>
          <a:prstDash val="solid"/>
        </a:ln>
        <a:ln w="63500" cap="flat" cmpd="sng" algn="ctr">
          <a:solidFill>
            <a:schemeClr val="phClr"/>
          </a:solidFill>
          <a:prstDash val="solid"/>
        </a:ln>
      </a:lnStyleLst>
      <a:effectStyleLst>
        <a:effectStyle>
          <a:effectLst>
            <a:outerShdw blurRad="95000" rotWithShape="0">
              <a:srgbClr val="000000">
                <a:alpha val="50000"/>
              </a:srgbClr>
            </a:outerShdw>
            <a:softEdge rad="12700"/>
          </a:effectLst>
        </a:effectStyle>
        <a:effectStyle>
          <a:effectLst>
            <a:outerShdw blurRad="95000" rotWithShape="0">
              <a:srgbClr val="000000">
                <a:alpha val="50000"/>
              </a:srgbClr>
            </a:outerShdw>
            <a:softEdge rad="12700"/>
          </a:effectLst>
        </a:effectStyle>
        <a:effectStyle>
          <a:effectLst>
            <a:outerShdw blurRad="95000" algn="tl" rotWithShape="0">
              <a:srgbClr val="000000">
                <a:alpha val="50000"/>
              </a:srgbClr>
            </a:outerShdw>
          </a:effectLst>
          <a:scene3d>
            <a:camera prst="orthographicFront"/>
            <a:lightRig rig="soft" dir="t">
              <a:rot lat="0" lon="0" rev="18000000"/>
            </a:lightRig>
          </a:scene3d>
          <a:sp3d prstMaterial="dkEdge">
            <a:bevelT w="73660" h="44450" prst="riblet"/>
          </a:sp3d>
        </a:effectStyle>
      </a:effectStyleLst>
      <a:bgFillStyleLst>
        <a:solidFill>
          <a:schemeClr val="phClr"/>
        </a:solidFill>
        <a:blipFill>
          <a:blip xmlns:r="http://schemas.openxmlformats.org/officeDocument/2006/relationships" r:embed="rId1">
            <a:duotone>
              <a:schemeClr val="phClr">
                <a:shade val="55000"/>
                <a:alpha val="20000"/>
              </a:schemeClr>
              <a:schemeClr val="phClr">
                <a:tint val="40000"/>
                <a:shade val="90000"/>
                <a:satMod val="60000"/>
                <a:alpha val="20000"/>
              </a:schemeClr>
            </a:duotone>
          </a:blip>
          <a:tile tx="0" ty="0" sx="58000" sy="38000" flip="none" algn="tl"/>
        </a:blipFill>
        <a:blipFill>
          <a:blip xmlns:r="http://schemas.openxmlformats.org/officeDocument/2006/relationships" r:embed="rId2">
            <a:duotone>
              <a:schemeClr val="phClr">
                <a:shade val="12000"/>
                <a:satMod val="240000"/>
              </a:schemeClr>
              <a:schemeClr val="phClr">
                <a:tint val="65000"/>
              </a:schemeClr>
            </a:duotone>
          </a:blip>
          <a:stretch>
            <a:fillRect/>
          </a:stretch>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Paper</Template>
  <TotalTime>1053</TotalTime>
  <Words>1527</Words>
  <Application>Microsoft Office PowerPoint</Application>
  <PresentationFormat>On-screen Show (4:3)</PresentationFormat>
  <Paragraphs>156</Paragraphs>
  <Slides>24</Slides>
  <Notes>0</Notes>
  <HiddenSlides>0</HiddenSlides>
  <MMClips>0</MMClips>
  <ScaleCrop>false</ScaleCrop>
  <HeadingPairs>
    <vt:vector size="6" baseType="variant">
      <vt:variant>
        <vt:lpstr>Fonts Used</vt:lpstr>
      </vt:variant>
      <vt:variant>
        <vt:i4>11</vt:i4>
      </vt:variant>
      <vt:variant>
        <vt:lpstr>Theme</vt:lpstr>
      </vt:variant>
      <vt:variant>
        <vt:i4>1</vt:i4>
      </vt:variant>
      <vt:variant>
        <vt:lpstr>Slide Titles</vt:lpstr>
      </vt:variant>
      <vt:variant>
        <vt:i4>24</vt:i4>
      </vt:variant>
    </vt:vector>
  </HeadingPairs>
  <TitlesOfParts>
    <vt:vector size="36" baseType="lpstr">
      <vt:lpstr>AR CARTER</vt:lpstr>
      <vt:lpstr>AR CENA</vt:lpstr>
      <vt:lpstr>Arial</vt:lpstr>
      <vt:lpstr>Calibri</vt:lpstr>
      <vt:lpstr>Century Gothic</vt:lpstr>
      <vt:lpstr>Constantia</vt:lpstr>
      <vt:lpstr>Symbol</vt:lpstr>
      <vt:lpstr>Times New Roman</vt:lpstr>
      <vt:lpstr>Verdana</vt:lpstr>
      <vt:lpstr>Wingdings</vt:lpstr>
      <vt:lpstr>Wingdings 2</vt:lpstr>
      <vt:lpstr>Paper</vt:lpstr>
      <vt:lpstr>Stress &amp; it's responses</vt:lpstr>
      <vt:lpstr>What is stress ???</vt:lpstr>
      <vt:lpstr>Cont…</vt:lpstr>
      <vt:lpstr>Why stress is important ???</vt:lpstr>
      <vt:lpstr>When stress occurs ???</vt:lpstr>
      <vt:lpstr>Cont…</vt:lpstr>
      <vt:lpstr>Stress response ???</vt:lpstr>
      <vt:lpstr>(i) Primary stress response</vt:lpstr>
      <vt:lpstr>Cont…</vt:lpstr>
      <vt:lpstr>PowerPoint Presentation</vt:lpstr>
      <vt:lpstr>(ii) Secondary stress response</vt:lpstr>
      <vt:lpstr>Cont…</vt:lpstr>
      <vt:lpstr>Cont…</vt:lpstr>
      <vt:lpstr>Cont…</vt:lpstr>
      <vt:lpstr>(iii)  Tertiary stress response</vt:lpstr>
      <vt:lpstr>How stress 0ccurs ???</vt:lpstr>
      <vt:lpstr>     Disease-Host-Environmental Stress diagram</vt:lpstr>
      <vt:lpstr>Cont…</vt:lpstr>
      <vt:lpstr>Cont…</vt:lpstr>
      <vt:lpstr>Effects of stress on protective barriers</vt:lpstr>
      <vt:lpstr>Cont…</vt:lpstr>
      <vt:lpstr>                   Approaches for stress mitigation in farmed fish</vt:lpstr>
      <vt:lpstr>PowerPoint Presentation</vt:lpstr>
      <vt:lpstr>Thank you !</vt:lpstr>
    </vt:vector>
  </TitlesOfParts>
  <Company>Hewlett-Packard</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usre</dc:creator>
  <cp:lastModifiedBy>HP</cp:lastModifiedBy>
  <cp:revision>99</cp:revision>
  <dcterms:created xsi:type="dcterms:W3CDTF">2010-10-24T13:56:06Z</dcterms:created>
  <dcterms:modified xsi:type="dcterms:W3CDTF">2020-03-29T14:32:31Z</dcterms:modified>
</cp:coreProperties>
</file>