
<file path=[Content_Types].xml><?xml version="1.0" encoding="utf-8"?>
<Types xmlns="http://schemas.openxmlformats.org/package/2006/content-types">
  <Default Extension="png" ContentType="image/png"/>
  <Default Extension="bin" ContentType="application/vnd.openxmlformats-officedocument.oleObject"/>
  <Default Extension="jpeg" ContentType="image/jpeg"/>
  <Default Extension="emf" ContentType="image/x-emf"/>
  <Default Extension="rels" ContentType="application/vnd.openxmlformats-package.relationships+xml"/>
  <Default Extension="xml" ContentType="application/xml"/>
  <Default Extension="vml" ContentType="application/vnd.openxmlformats-officedocument.vmlDrawi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58" r:id="rId3"/>
    <p:sldId id="259" r:id="rId4"/>
    <p:sldId id="260" r:id="rId5"/>
    <p:sldId id="261" r:id="rId6"/>
    <p:sldId id="262" r:id="rId7"/>
    <p:sldId id="263" r:id="rId8"/>
    <p:sldId id="264" r:id="rId9"/>
    <p:sldId id="265" r:id="rId10"/>
    <p:sldId id="266" r:id="rId11"/>
    <p:sldId id="267" r:id="rId12"/>
    <p:sldId id="269" r:id="rId13"/>
    <p:sldId id="270" r:id="rId14"/>
    <p:sldId id="271" r:id="rId15"/>
    <p:sldId id="272" r:id="rId16"/>
    <p:sldId id="273" r:id="rId17"/>
    <p:sldId id="274" r:id="rId18"/>
    <p:sldId id="275" r:id="rId19"/>
    <p:sldId id="276" r:id="rId20"/>
    <p:sldId id="277" r:id="rId21"/>
    <p:sldId id="278" r:id="rId22"/>
    <p:sldId id="279" r:id="rId23"/>
    <p:sldId id="280" r:id="rId24"/>
    <p:sldId id="283" r:id="rId25"/>
    <p:sldId id="284" r:id="rId26"/>
    <p:sldId id="285" r:id="rId27"/>
    <p:sldId id="286" r:id="rId28"/>
    <p:sldId id="287" r:id="rId29"/>
    <p:sldId id="288" r:id="rId30"/>
    <p:sldId id="289" r:id="rId31"/>
    <p:sldId id="290" r:id="rId32"/>
    <p:sldId id="291" r:id="rId33"/>
    <p:sldId id="292" r:id="rId34"/>
    <p:sldId id="293" r:id="rId35"/>
    <p:sldId id="294" r:id="rId36"/>
    <p:sldId id="295" r:id="rId37"/>
    <p:sldId id="296" r:id="rId38"/>
    <p:sldId id="297" r:id="rId39"/>
    <p:sldId id="298" r:id="rId40"/>
    <p:sldId id="299" r:id="rId41"/>
    <p:sldId id="300" r:id="rId42"/>
    <p:sldId id="301" r:id="rId43"/>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110" d="100"/>
          <a:sy n="110" d="100"/>
        </p:scale>
        <p:origin x="-1644" y="-96"/>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77.emf"/></Relationships>
</file>

<file path=ppt/drawings/_rels/vmlDrawing2.vml.rels><?xml version="1.0" encoding="UTF-8" standalone="yes"?>
<Relationships xmlns="http://schemas.openxmlformats.org/package/2006/relationships"><Relationship Id="rId1" Type="http://schemas.openxmlformats.org/officeDocument/2006/relationships/image" Target="../media/image78.emf"/></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6/13/2020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6/13/2020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6/13/2020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1D8BD707-D9CF-40AE-B4C6-C98DA3205C09}" type="datetimeFigureOut">
              <a:rPr lang="en-US" smtClean="0"/>
              <a:pPr/>
              <a:t>6/13/2020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1D8BD707-D9CF-40AE-B4C6-C98DA3205C09}" type="datetimeFigureOut">
              <a:rPr lang="en-US" smtClean="0"/>
              <a:pPr/>
              <a:t>6/13/2020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1D8BD707-D9CF-40AE-B4C6-C98DA3205C09}" type="datetimeFigureOut">
              <a:rPr lang="en-US" smtClean="0"/>
              <a:pPr/>
              <a:t>6/13/2020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6/13/2020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6/13/2020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6/13/2020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6/13/2020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6/13/2020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D8BD707-D9CF-40AE-B4C6-C98DA3205C09}" type="datetimeFigureOut">
              <a:rPr lang="en-US" smtClean="0"/>
              <a:pPr/>
              <a:t>6/13/2020</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hyperlink" Target="http://images.google.co.in/imgres?imgurl=http://www.republicanvoices.org/meat.jpg&amp;imgrefurl=http://www.republicanvoices.org/war_on_meat.html&amp;h=375&amp;w=500&amp;sz=39&amp;hl=en&amp;start=6&amp;tbnid=_Rt_cVrM3KIFBM:&amp;tbnh=98&amp;tbnw=130&amp;prev=/images?q=Meat&amp;gbv=2&amp;hl=en&amp;sa=G" TargetMode="External"/><Relationship Id="rId1" Type="http://schemas.openxmlformats.org/officeDocument/2006/relationships/slideLayout" Target="../slideLayouts/slideLayout2.xml"/><Relationship Id="rId5" Type="http://schemas.openxmlformats.org/officeDocument/2006/relationships/image" Target="../media/image4.jpeg"/><Relationship Id="rId4" Type="http://schemas.openxmlformats.org/officeDocument/2006/relationships/hyperlink" Target="http://images.google.co.in/imgres?imgurl=http://www.virginmedia.com/images/meat.jpg&amp;imgrefurl=http://www.virginmedia.com/digital/science/pictures/avoid-cancer.php?ssid=4&amp;h=300&amp;w=431&amp;sz=45&amp;hl=en&amp;start=21&amp;tbnid=4UJTxXUjG0Pd5M:&amp;tbnh=88&amp;tbnw=126&amp;prev=/images?q=Meat&amp;start=20&amp;gbv=2&amp;ndsp=20&amp;hl=en&amp;sa=N" TargetMode="Externa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8" Type="http://schemas.openxmlformats.org/officeDocument/2006/relationships/hyperlink" Target="http://images.google.co.in/imgres?imgurl=http://apps.uwhealth.org/health/adam/graphics/images/en/19917.jpg&amp;imgrefurl=http://apps.uwhealth.org/health/adam/hie/2/19841.htm&amp;h=320&amp;w=400&amp;sz=18&amp;hl=en&amp;start=7&amp;um=1&amp;usg=__ohWSBLif0YimOzPI4lSa8piYWF0=&amp;tbnid=DKcPYGM932G-mM:&amp;tbnh=99&amp;tbnw=124&amp;prev=/images?q=Smooth+muscle&amp;um=1&amp;hl=en" TargetMode="External"/><Relationship Id="rId3" Type="http://schemas.openxmlformats.org/officeDocument/2006/relationships/image" Target="../media/image6.jpeg"/><Relationship Id="rId7" Type="http://schemas.openxmlformats.org/officeDocument/2006/relationships/image" Target="../media/image8.jpeg"/><Relationship Id="rId2" Type="http://schemas.openxmlformats.org/officeDocument/2006/relationships/hyperlink" Target="http://images.google.co.in/imgres?imgurl=http://w3.ouhsc.edu/histology/Glass%20slides/77_02.jpg&amp;imgrefurl=http://w3.ouhsc.edu/histology/Text%20Sections/Muscle.html&amp;h=314&amp;w=400&amp;sz=27&amp;hl=en&amp;start=8&amp;usg=__RityXdGNbxnzGbrmLZZC2U67SI0=&amp;tbnid=fhWwRqnY0JG2GM:&amp;tbnh=97&amp;tbnw=124&amp;prev=/images?q=skeletal+muscle&amp;gbv=2&amp;hl=en&amp;sa=G" TargetMode="External"/><Relationship Id="rId1" Type="http://schemas.openxmlformats.org/officeDocument/2006/relationships/slideLayout" Target="../slideLayouts/slideLayout2.xml"/><Relationship Id="rId6" Type="http://schemas.openxmlformats.org/officeDocument/2006/relationships/hyperlink" Target="http://images.google.co.in/imgres?imgurl=http://cytochemistry.net/08_016.jpg&amp;imgrefurl=http://cytochemistry.net/Cell-biology/Medical/practice_practical_muscle.htm&amp;h=522&amp;w=471&amp;sz=54&amp;hl=en&amp;start=2&amp;usg=__YXyKnUpEmgALYPSRhsHqrrpjTjo=&amp;tbnid=sYz0Fzf-NnRFEM:&amp;tbnh=131&amp;tbnw=118&amp;prev=/images?q=cardiac+muscle&amp;gbv=2&amp;hl=en" TargetMode="External"/><Relationship Id="rId11" Type="http://schemas.openxmlformats.org/officeDocument/2006/relationships/image" Target="../media/image10.jpeg"/><Relationship Id="rId5" Type="http://schemas.openxmlformats.org/officeDocument/2006/relationships/image" Target="../media/image7.jpeg"/><Relationship Id="rId10" Type="http://schemas.openxmlformats.org/officeDocument/2006/relationships/hyperlink" Target="http://images.google.co.in/imgres?imgurl=http://www.healthline.com/blogs/exercise_fitness/uploaded_images/Muscle-774348.jpg&amp;imgrefurl=http://www.healthline.com/blogs/exercise_fitness/2007/06/does-hyperbaric-treatment-help-muscle.html&amp;h=702&amp;w=720&amp;sz=20&amp;hl=en&amp;start=15&amp;usg=__meu82co6se18kzrxMxxEOAFMOyM=&amp;tbnid=0xOkeKw30KEK_M:&amp;tbnh=137&amp;tbnw=140&amp;prev=/images?q=muscle&amp;gbv=2&amp;hl=en&amp;sa=G" TargetMode="External"/><Relationship Id="rId4" Type="http://schemas.openxmlformats.org/officeDocument/2006/relationships/hyperlink" Target="http://images.google.co.in/imgres?imgurl=http://www.biology.iastate.edu/Courses/212L/New%20Site/31%20MUscle%20&amp;%20Skeletal%20systems/system/smooth%20muscle%2040xweb.jpeg&amp;imgrefurl=http://www.biology.iastate.edu/Courses/212L/New%20Site/31%20MUscle%20&amp;%20Skeletal%20systems/muscle%20skeletal%20index.htm&amp;h=336&amp;w=412&amp;sz=18&amp;hl=en&amp;start=10&amp;usg=__Y-5zMS_Uen1pN8hsnOG9LlSHTBE=&amp;tbnid=6Rk09iiWDZr54M:&amp;tbnh=102&amp;tbnw=125&amp;prev=/images?q=Smooth+muscle&amp;gbv=2&amp;hl=en&amp;sa=G" TargetMode="External"/><Relationship Id="rId9" Type="http://schemas.openxmlformats.org/officeDocument/2006/relationships/image" Target="../media/image9.jpe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8" Type="http://schemas.openxmlformats.org/officeDocument/2006/relationships/hyperlink" Target="http://content.answers.com/main/content/img/oxford/Oxford_Body/019852403x.skeletal-muscle.3.jpg" TargetMode="External"/><Relationship Id="rId3" Type="http://schemas.openxmlformats.org/officeDocument/2006/relationships/image" Target="../media/image13.jpeg"/><Relationship Id="rId7" Type="http://schemas.openxmlformats.org/officeDocument/2006/relationships/image" Target="../media/image15.jpeg"/><Relationship Id="rId2" Type="http://schemas.openxmlformats.org/officeDocument/2006/relationships/hyperlink" Target="http://images.google.co.in/imgres?imgurl=http://facstaff.bloomu.edu/jhranitz/Courses/APHNT/Lab_Pictures/muscle_fiberw.jpg&amp;imgrefurl=http://facstaff.bloomu.edu/jhranitz/Courses/APHNT/Laboratory%20Pictures.htm&amp;h=448&amp;w=336&amp;sz=17&amp;hl=en&amp;start=11&amp;usg=__e0gssZHp5os6JJMLGiczGMZZ4IU=&amp;tbnid=6Gz_WiigXGti_M:&amp;tbnh=127&amp;tbnw=95&amp;prev=/images?q=sarcolemma&amp;gbv=2&amp;hl=en" TargetMode="External"/><Relationship Id="rId1" Type="http://schemas.openxmlformats.org/officeDocument/2006/relationships/slideLayout" Target="../slideLayouts/slideLayout2.xml"/><Relationship Id="rId6" Type="http://schemas.openxmlformats.org/officeDocument/2006/relationships/hyperlink" Target="http://images.google.co.in/imgres?imgurl=http://content.answers.com/main/content/wp/en-commons/thumb/4/4e/300px-Musclon2.jpg&amp;imgrefurl=http://www.answers.com/topic/sarcolemma&amp;h=238&amp;w=300&amp;sz=11&amp;hl=en&amp;start=6&amp;usg=__VW6bjwV1n3Ioljkw27PxgClS4Nw=&amp;tbnid=2K0kMC7wDp7d8M:&amp;tbnh=92&amp;tbnw=116&amp;prev=/images?q=sarcolemma&amp;gbv=2&amp;hl=en" TargetMode="External"/><Relationship Id="rId5" Type="http://schemas.openxmlformats.org/officeDocument/2006/relationships/image" Target="../media/image14.jpeg"/><Relationship Id="rId4" Type="http://schemas.openxmlformats.org/officeDocument/2006/relationships/hyperlink" Target="http://images.google.co.in/imgres?imgurl=http://www.ii.bham.ac.uk/clinicalimmunology/Neuroimmunology/images/Skeletal%20Muscle%20(230101).JPG&amp;imgrefurl=http://www.ii.bham.ac.uk/clinicalimmunology/Neuroimmunology/sarcolemma.htm&amp;h=283&amp;w=283&amp;sz=39&amp;hl=en&amp;start=7&amp;usg=__qaFk4-IHVcwM1urMOis80gATyhU=&amp;tbnid=ebyGX4F67D-TpM:&amp;tbnh=114&amp;tbnw=114&amp;prev=/images?q=sarcolemma&amp;gbv=2&amp;hl=en" TargetMode="External"/><Relationship Id="rId9" Type="http://schemas.openxmlformats.org/officeDocument/2006/relationships/image" Target="../media/image16.jpeg"/></Relationships>
</file>

<file path=ppt/slides/_rels/slide9.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hyperlink" Target="http://images.google.co.in/imgres?imgurl=http://education.vetmed.vt.edu/Curriculum/VM8054/Labs/Lab10/IMAGES/MUSCLE4.JPG&amp;imgrefurl=http://education.vetmed.vt.edu/Curriculum/VM8054/Labs/Lab10/lab10.htm&amp;h=482&amp;w=512&amp;sz=414&amp;hl=en&amp;start=4&amp;usg=__3e_vT86xs2-Rq6XiW4WEHCnUI0M=&amp;tbnid=W9x0GFicz3u5IM:&amp;tbnh=123&amp;tbnw=131&amp;prev=/images?q=Nucleus+and+skeletal+muscle&amp;gbv=2&amp;hl=en" TargetMode="External"/><Relationship Id="rId1" Type="http://schemas.openxmlformats.org/officeDocument/2006/relationships/slideLayout" Target="../slideLayouts/slideLayout2.xml"/><Relationship Id="rId5" Type="http://schemas.openxmlformats.org/officeDocument/2006/relationships/image" Target="../media/image18.jpeg"/><Relationship Id="rId4" Type="http://schemas.openxmlformats.org/officeDocument/2006/relationships/hyperlink" Target="http://images.google.co.in/imgres?imgurl=http://bp0.blogger.com/_zdSlnprFwqs/RgKDoMx464I/AAAAAAAAAD4/Lx4iWaOQfKY/s400/smooth.jpg&amp;imgrefurl=http://neurohead.blogspot.com/&amp;h=400&amp;w=296&amp;sz=19&amp;hl=en&amp;start=1&amp;usg=__06ejQGEg-vdNFhjnOhCOxyzt8Y8=&amp;tbnid=lGLH5hNQxtyHCM:&amp;tbnh=124&amp;tbnw=92&amp;prev=/images?q=skeletal+muscle+and+distribution+of+nucleus&amp;gbv=2&amp;hl=en&amp;sa=G" TargetMode="External"/></Relationships>
</file>

<file path=ppt/slides/_rels/slide10.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image" Target="../media/image19.jpe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21.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22.jpe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23.jpeg"/><Relationship Id="rId7" Type="http://schemas.openxmlformats.org/officeDocument/2006/relationships/image" Target="../media/image25.jpeg"/><Relationship Id="rId2" Type="http://schemas.openxmlformats.org/officeDocument/2006/relationships/hyperlink" Target="http://images.google.co.in/imgres?imgurl=http://focosi.altervista.org/HSP90s.jpg&amp;imgrefurl=http://focosi.altervista.org/compartment.htm&amp;h=475&amp;w=500&amp;sz=42&amp;hl=en&amp;start=16&amp;um=1&amp;usg=__pkyK3_XAypeInidaWDFMpUdRvSU=&amp;tbnid=PaezDcYkxFyN0M:&amp;tbnh=123&amp;tbnw=130&amp;prev=/images?q=lysosomes+and+sarcoplasm&amp;um=1&amp;hl=en" TargetMode="External"/><Relationship Id="rId1" Type="http://schemas.openxmlformats.org/officeDocument/2006/relationships/slideLayout" Target="../slideLayouts/slideLayout2.xml"/><Relationship Id="rId6" Type="http://schemas.openxmlformats.org/officeDocument/2006/relationships/hyperlink" Target="http://images.google.co.in/imgres?imgurl=http://blog.lib.umn.edu/trite001/studyinghumananatomyandphysiology/golgifigure1.jpg&amp;imgrefurl=http://blog.lib.umn.edu/trite001/studyinghumananatomyandphysiology/&amp;h=288&amp;w=373&amp;sz=37&amp;hl=en&amp;start=1&amp;usg=__cF2PYUCsfY7ZqoGzpPYkzPbrrAc=&amp;tbnid=2ufNCcibdcKrtM:&amp;tbnh=94&amp;tbnw=122&amp;prev=/images?q=Golgi+complex+and+muscle&amp;gbv=2&amp;hl=en" TargetMode="External"/><Relationship Id="rId5" Type="http://schemas.openxmlformats.org/officeDocument/2006/relationships/image" Target="../media/image24.jpeg"/><Relationship Id="rId4" Type="http://schemas.openxmlformats.org/officeDocument/2006/relationships/hyperlink" Target="http://images.google.co.in/imgres?imgurl=http://www.arunnersplace.co.uk/images/mitochondria.jpg&amp;imgrefurl=http://www.arunnersplace.co.uk/muscles.html&amp;h=374&amp;w=600&amp;sz=193&amp;hl=en&amp;start=13&amp;usg=__h6dancDcM7uE3LrJXTtIoN2ELXE=&amp;tbnid=tRF-SOlfpASHAM:&amp;tbnh=84&amp;tbnw=135&amp;prev=/images?q=Mitochondria+and+muscle&amp;gbv=2&amp;hl=en" TargetMode="External"/></Relationships>
</file>

<file path=ppt/slides/_rels/slide14.xml.rels><?xml version="1.0" encoding="UTF-8" standalone="yes"?>
<Relationships xmlns="http://schemas.openxmlformats.org/package/2006/relationships"><Relationship Id="rId3" Type="http://schemas.openxmlformats.org/officeDocument/2006/relationships/image" Target="../media/image27.jpeg"/><Relationship Id="rId2" Type="http://schemas.openxmlformats.org/officeDocument/2006/relationships/image" Target="../media/image26.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29.pn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30.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32.jpe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hyperlink" Target="http://images.google.co.in/imgres?imgurl=http://education.vetmed.vt.edu/Curriculum/VM8054/Labs/Lab10/IMAGES/SMOOTH%20MUSCLE%20COMPOSITE.jpg&amp;imgrefurl=http://education.vetmed.vt.edu/Curriculum/VM8054/Labs/Lab10/lab10.htm&amp;h=474&amp;w=945&amp;sz=113&amp;hl=en&amp;start=2&amp;um=1&amp;usg=__WcWsWRjdtmmgCCy6Wrg1vVnJgsI=&amp;tbnid=liKm4ZcpPOeaDM:&amp;tbnh=74&amp;tbnw=148&amp;prev=/images?q=Smooth+muscle&amp;um=1&amp;hl=en" TargetMode="External"/><Relationship Id="rId1" Type="http://schemas.openxmlformats.org/officeDocument/2006/relationships/slideLayout" Target="../slideLayouts/slideLayout2.xml"/><Relationship Id="rId6" Type="http://schemas.openxmlformats.org/officeDocument/2006/relationships/image" Target="../media/image35.jpeg"/><Relationship Id="rId5" Type="http://schemas.openxmlformats.org/officeDocument/2006/relationships/image" Target="../media/image34.jpeg"/><Relationship Id="rId4" Type="http://schemas.openxmlformats.org/officeDocument/2006/relationships/hyperlink" Target="http://images.google.co.in/imgres?imgurl=http://www.udel.edu/biology/Wags/histopage/modelspage/smooth_muscle_fiber.GIF&amp;imgrefurl=http://www.udel.edu/biology/Wags/histopage/modelspage/modelspage.htm&amp;h=436&amp;w=692&amp;sz=28&amp;hl=en&amp;start=11&amp;um=1&amp;usg=__P5AJCcm9TjhQLwlVeXKaYRYv-Uc=&amp;tbnid=aiQUXpxTFg_1JM:&amp;tbnh=88&amp;tbnw=139&amp;prev=/images?q=Smooth+muscle&amp;um=1&amp;hl=en" TargetMode="External"/></Relationships>
</file>

<file path=ppt/slides/_rels/slide21.xml.rels><?xml version="1.0" encoding="UTF-8" standalone="yes"?>
<Relationships xmlns="http://schemas.openxmlformats.org/package/2006/relationships"><Relationship Id="rId8" Type="http://schemas.openxmlformats.org/officeDocument/2006/relationships/image" Target="../media/image39.jpeg"/><Relationship Id="rId3" Type="http://schemas.openxmlformats.org/officeDocument/2006/relationships/image" Target="../media/image36.jpeg"/><Relationship Id="rId7" Type="http://schemas.openxmlformats.org/officeDocument/2006/relationships/image" Target="../media/image38.jpeg"/><Relationship Id="rId2" Type="http://schemas.openxmlformats.org/officeDocument/2006/relationships/hyperlink" Target="http://images.google.co.in/imgres?imgurl=http://missinglink.ucsf.edu/lm/IDS_101_histo_resource/images/351Blabeled_copy.jpg&amp;imgrefurl=http://missinglink.ucsf.edu/lm/IDS_101_histo_resource/nerves_muscle.html&amp;h=480&amp;w=640&amp;sz=72&amp;hl=en&amp;start=17&amp;um=1&amp;usg=__VJltDF_LusRSkXB8XDQ3rrso_00=&amp;tbnid=lTWWRjrKyjbyjM:&amp;tbnh=103&amp;tbnw=137&amp;prev=/images?q=Smooth+muscle&amp;um=1&amp;hl=en" TargetMode="External"/><Relationship Id="rId1" Type="http://schemas.openxmlformats.org/officeDocument/2006/relationships/slideLayout" Target="../slideLayouts/slideLayout2.xml"/><Relationship Id="rId6" Type="http://schemas.openxmlformats.org/officeDocument/2006/relationships/hyperlink" Target="http://www.uic.edu/classes/phyb/phyb516/BaranyUpdate4/SmoothMuscle/SM%20Images/sm1b.gif" TargetMode="External"/><Relationship Id="rId5" Type="http://schemas.openxmlformats.org/officeDocument/2006/relationships/image" Target="../media/image37.jpeg"/><Relationship Id="rId4" Type="http://schemas.openxmlformats.org/officeDocument/2006/relationships/hyperlink" Target="http://images.google.co.in/imgres?imgurl=http://www.lib.mcg.edu/edu/eshuphysio/program/section2/2ch8/2ch8img/tonic.jpg&amp;imgrefurl=http://www.lib.mcg.edu/edu/eshuphysio/program/section2/2ch8/tonic.htm&amp;h=174&amp;w=335&amp;sz=24&amp;hl=en&amp;start=1&amp;usg=__VsUmyHwYyLxUcKQeItiICFcrUbc=&amp;tbnid=--95Ld3Y55C5iM:&amp;tbnh=62&amp;tbnw=119&amp;prev=/images?q=Visceral+or+Unitary+smooth+muscle&amp;gbv=2&amp;hl=en&amp;sa=G" TargetMode="External"/></Relationships>
</file>

<file path=ppt/slides/_rels/slide22.xml.rels><?xml version="1.0" encoding="UTF-8" standalone="yes"?>
<Relationships xmlns="http://schemas.openxmlformats.org/package/2006/relationships"><Relationship Id="rId3" Type="http://schemas.openxmlformats.org/officeDocument/2006/relationships/hyperlink" Target="http://images.google.co.in/imgres?imgurl=http://www.ucl.ac.uk/~sjjgsca/MuscleCardiacCells.gif&amp;imgrefurl=http://www.ucl.ac.uk/~sjjgsca/MuscleCardiac.html&amp;h=540&amp;w=720&amp;sz=81&amp;hl=en&amp;start=5&amp;usg=__qDPmsSlaxnJ7EYUddQ1h7OzmYkI=&amp;tbnid=30w8JoOD9-2WBM:&amp;tbnh=105&amp;tbnw=140&amp;prev=/images?q=cardiac+muscle&amp;gbv=2&amp;hl=en&amp;sa=G" TargetMode="External"/><Relationship Id="rId2" Type="http://schemas.openxmlformats.org/officeDocument/2006/relationships/image" Target="../media/image39.jpeg"/><Relationship Id="rId1" Type="http://schemas.openxmlformats.org/officeDocument/2006/relationships/slideLayout" Target="../slideLayouts/slideLayout2.xml"/><Relationship Id="rId6" Type="http://schemas.openxmlformats.org/officeDocument/2006/relationships/image" Target="../media/image41.jpeg"/><Relationship Id="rId5" Type="http://schemas.openxmlformats.org/officeDocument/2006/relationships/hyperlink" Target="http://images.google.co.in/imgres?imgurl=http://content.answers.com/main/content/img/oxford/Oxford_Body/019852403x.cardiac-muscle.1.jpg&amp;imgrefurl=http://www.answers.com/topic/cardiac-muscle&amp;h=296&amp;w=288&amp;sz=26&amp;hl=en&amp;start=3&amp;usg=__naCU680V0HOhbcAEdvw7Kwt0hhM=&amp;tbnid=fyMKV4fxbUSewM:&amp;tbnh=116&amp;tbnw=113&amp;prev=/images?q=cardiac+muscle&amp;gbv=2&amp;hl=en&amp;sa=G" TargetMode="External"/><Relationship Id="rId4" Type="http://schemas.openxmlformats.org/officeDocument/2006/relationships/image" Target="../media/image40.jpeg"/></Relationships>
</file>

<file path=ppt/slides/_rels/slide23.xml.rels><?xml version="1.0" encoding="UTF-8" standalone="yes"?>
<Relationships xmlns="http://schemas.openxmlformats.org/package/2006/relationships"><Relationship Id="rId2" Type="http://schemas.openxmlformats.org/officeDocument/2006/relationships/image" Target="../media/image42.jpe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43.jpe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8" Type="http://schemas.openxmlformats.org/officeDocument/2006/relationships/hyperlink" Target="http://images.google.co.in/imgres?imgurl=http://static.howstuffworks.com/gif/adam/images/en/kidney-anatomy-picture.jpg&amp;imgrefurl=http://healthguide.howstuffworks.com/kidney-anatomy-picture-b.htm&amp;h=320&amp;w=400&amp;sz=12&amp;hl=en&amp;start=13&amp;usg=__HLE1VLRHrcQpm27mDvqYB3051Ec=&amp;tbnid=okH6BZhow5sCtM:&amp;tbnh=99&amp;tbnw=124&amp;prev=/images?q=kidney&amp;gbv=2&amp;hl=en" TargetMode="External"/><Relationship Id="rId3" Type="http://schemas.openxmlformats.org/officeDocument/2006/relationships/hyperlink" Target="http://www.concessionstands.com/site/large_images/8100.jpg" TargetMode="External"/><Relationship Id="rId7" Type="http://schemas.openxmlformats.org/officeDocument/2006/relationships/image" Target="../media/image47.jpeg"/><Relationship Id="rId12" Type="http://schemas.openxmlformats.org/officeDocument/2006/relationships/image" Target="../media/image50.png"/><Relationship Id="rId2" Type="http://schemas.openxmlformats.org/officeDocument/2006/relationships/image" Target="../media/image44.png"/><Relationship Id="rId1" Type="http://schemas.openxmlformats.org/officeDocument/2006/relationships/slideLayout" Target="../slideLayouts/slideLayout2.xml"/><Relationship Id="rId6" Type="http://schemas.openxmlformats.org/officeDocument/2006/relationships/hyperlink" Target="http://images.google.co.in/imgres?imgurl=http://www.germes-online.com/direct/dbimage/50178394/Frozen_Pork_Liver.jpg&amp;imgrefurl=http://www.germes-online.com/catalog/48/179/325200/sell_frozen_pork_back_fat.html&amp;h=360&amp;w=360&amp;sz=19&amp;hl=en&amp;start=15&amp;usg=__o-ZbyJid3doqDdk5BMapDomP7iE=&amp;tbnid=TGJ2Lk4r2OGthM:&amp;tbnh=121&amp;tbnw=121&amp;prev=/images?q=liver&amp;gbv=2&amp;hl=en" TargetMode="External"/><Relationship Id="rId11" Type="http://schemas.openxmlformats.org/officeDocument/2006/relationships/image" Target="../media/image49.jpeg"/><Relationship Id="rId5" Type="http://schemas.openxmlformats.org/officeDocument/2006/relationships/image" Target="../media/image46.jpeg"/><Relationship Id="rId10" Type="http://schemas.openxmlformats.org/officeDocument/2006/relationships/hyperlink" Target="http://images.google.co.in/imgres?imgurl=http://www.infovisual.info/03/img_en/061%20Blood%20vessels.jpg&amp;imgrefurl=http://www.infovisual.info/03/061_en.html&amp;h=402&amp;w=600&amp;sz=73&amp;hl=en&amp;start=1&amp;usg=__N2IOPlc21TeP5AG2h7dB3SYH3KQ=&amp;tbnid=ppAAIfH1UaUH4M:&amp;tbnh=90&amp;tbnw=135&amp;prev=/images?q=blood+vessels&amp;gbv=2&amp;hl=en" TargetMode="External"/><Relationship Id="rId4" Type="http://schemas.openxmlformats.org/officeDocument/2006/relationships/image" Target="../media/image45.jpeg"/><Relationship Id="rId9" Type="http://schemas.openxmlformats.org/officeDocument/2006/relationships/image" Target="../media/image48.jpeg"/></Relationships>
</file>

<file path=ppt/slides/_rels/slide26.xml.rels><?xml version="1.0" encoding="UTF-8" standalone="yes"?>
<Relationships xmlns="http://schemas.openxmlformats.org/package/2006/relationships"><Relationship Id="rId2" Type="http://schemas.openxmlformats.org/officeDocument/2006/relationships/image" Target="../media/image51.jpe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3" Type="http://schemas.openxmlformats.org/officeDocument/2006/relationships/image" Target="../media/image53.png"/><Relationship Id="rId2" Type="http://schemas.openxmlformats.org/officeDocument/2006/relationships/image" Target="../media/image52.png"/><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image" Target="../media/image54.jpe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55.jpeg"/><Relationship Id="rId2" Type="http://schemas.openxmlformats.org/officeDocument/2006/relationships/hyperlink" Target="http://www.steve.gb.com/science/extracellular_matrix/collagen.html" TargetMode="External"/><Relationship Id="rId1" Type="http://schemas.openxmlformats.org/officeDocument/2006/relationships/slideLayout" Target="../slideLayouts/slideLayout2.xml"/><Relationship Id="rId6" Type="http://schemas.openxmlformats.org/officeDocument/2006/relationships/image" Target="../media/image58.png"/><Relationship Id="rId5" Type="http://schemas.openxmlformats.org/officeDocument/2006/relationships/image" Target="../media/image57.png"/><Relationship Id="rId4" Type="http://schemas.openxmlformats.org/officeDocument/2006/relationships/image" Target="../media/image56.png"/></Relationships>
</file>

<file path=ppt/slides/_rels/slide30.xml.rels><?xml version="1.0" encoding="UTF-8" standalone="yes"?>
<Relationships xmlns="http://schemas.openxmlformats.org/package/2006/relationships"><Relationship Id="rId3" Type="http://schemas.openxmlformats.org/officeDocument/2006/relationships/hyperlink" Target="http://www.ibms.org/" TargetMode="External"/><Relationship Id="rId2" Type="http://schemas.openxmlformats.org/officeDocument/2006/relationships/image" Target="../media/image59.jpeg"/><Relationship Id="rId1" Type="http://schemas.openxmlformats.org/officeDocument/2006/relationships/slideLayout" Target="../slideLayouts/slideLayout2.xml"/><Relationship Id="rId6" Type="http://schemas.openxmlformats.org/officeDocument/2006/relationships/image" Target="../media/image61.jpeg"/><Relationship Id="rId5" Type="http://schemas.openxmlformats.org/officeDocument/2006/relationships/hyperlink" Target="http://images.google.co.in/imgres?imgurl=http://www.geocities.com/artandersonmd/hev.cs.cor.chan.vert.jpg&amp;imgrefurl=http://www.geocities.com/artnscience/peripheral-lt.html&amp;h=1561&amp;w=2201&amp;sz=495&amp;hl=en&amp;start=5&amp;um=1&amp;usg=__vxe224XI1uf71Vg0-n_cf4ScSss=&amp;tbnid=XvvY7jCuE2Wk3M:&amp;tbnh=106&amp;tbnw=150&amp;prev=/images?q=connective+tissues+and+reticulin&amp;um=1&amp;hl=en" TargetMode="External"/><Relationship Id="rId4" Type="http://schemas.openxmlformats.org/officeDocument/2006/relationships/image" Target="../media/image60.jpeg"/></Relationships>
</file>

<file path=ppt/slides/_rels/slide31.xml.rels><?xml version="1.0" encoding="UTF-8" standalone="yes"?>
<Relationships xmlns="http://schemas.openxmlformats.org/package/2006/relationships"><Relationship Id="rId3" Type="http://schemas.openxmlformats.org/officeDocument/2006/relationships/image" Target="../media/image63.jpeg"/><Relationship Id="rId2" Type="http://schemas.openxmlformats.org/officeDocument/2006/relationships/image" Target="../media/image62.jpeg"/><Relationship Id="rId1" Type="http://schemas.openxmlformats.org/officeDocument/2006/relationships/slideLayout" Target="../slideLayouts/slideLayout2.xml"/><Relationship Id="rId5" Type="http://schemas.openxmlformats.org/officeDocument/2006/relationships/image" Target="../media/image65.jpeg"/><Relationship Id="rId4" Type="http://schemas.openxmlformats.org/officeDocument/2006/relationships/image" Target="../media/image64.jpeg"/></Relationships>
</file>

<file path=ppt/slides/_rels/slide32.xml.rels><?xml version="1.0" encoding="UTF-8" standalone="yes"?>
<Relationships xmlns="http://schemas.openxmlformats.org/package/2006/relationships"><Relationship Id="rId3" Type="http://schemas.openxmlformats.org/officeDocument/2006/relationships/image" Target="../media/image67.jpeg"/><Relationship Id="rId2" Type="http://schemas.openxmlformats.org/officeDocument/2006/relationships/image" Target="../media/image66.jpeg"/><Relationship Id="rId1" Type="http://schemas.openxmlformats.org/officeDocument/2006/relationships/slideLayout" Target="../slideLayouts/slideLayout2.xml"/><Relationship Id="rId5" Type="http://schemas.openxmlformats.org/officeDocument/2006/relationships/image" Target="../media/image69.jpeg"/><Relationship Id="rId4" Type="http://schemas.openxmlformats.org/officeDocument/2006/relationships/image" Target="../media/image68.jpeg"/></Relationships>
</file>

<file path=ppt/slides/_rels/slide33.xml.rels><?xml version="1.0" encoding="UTF-8" standalone="yes"?>
<Relationships xmlns="http://schemas.openxmlformats.org/package/2006/relationships"><Relationship Id="rId3" Type="http://schemas.openxmlformats.org/officeDocument/2006/relationships/image" Target="../media/image71.jpeg"/><Relationship Id="rId2" Type="http://schemas.openxmlformats.org/officeDocument/2006/relationships/image" Target="../media/image70.jpeg"/><Relationship Id="rId1" Type="http://schemas.openxmlformats.org/officeDocument/2006/relationships/slideLayout" Target="../slideLayouts/slideLayout2.xml"/><Relationship Id="rId6" Type="http://schemas.openxmlformats.org/officeDocument/2006/relationships/image" Target="../media/image74.png"/><Relationship Id="rId5" Type="http://schemas.openxmlformats.org/officeDocument/2006/relationships/image" Target="../media/image73.jpeg"/><Relationship Id="rId4" Type="http://schemas.openxmlformats.org/officeDocument/2006/relationships/image" Target="../media/image72.jpeg"/></Relationships>
</file>

<file path=ppt/slides/_rels/slide34.xml.rels><?xml version="1.0" encoding="UTF-8" standalone="yes"?>
<Relationships xmlns="http://schemas.openxmlformats.org/package/2006/relationships"><Relationship Id="rId3" Type="http://schemas.openxmlformats.org/officeDocument/2006/relationships/image" Target="../media/image76.jpeg"/><Relationship Id="rId2" Type="http://schemas.openxmlformats.org/officeDocument/2006/relationships/image" Target="../media/image75.png"/><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3" Type="http://schemas.openxmlformats.org/officeDocument/2006/relationships/oleObject" Target="../embeddings/oleObject1.bin"/><Relationship Id="rId2" Type="http://schemas.openxmlformats.org/officeDocument/2006/relationships/slideLayout" Target="../slideLayouts/slideLayout2.xml"/><Relationship Id="rId1" Type="http://schemas.openxmlformats.org/officeDocument/2006/relationships/vmlDrawing" Target="../drawings/vmlDrawing1.vml"/><Relationship Id="rId4" Type="http://schemas.openxmlformats.org/officeDocument/2006/relationships/image" Target="../media/image77.emf"/></Relationships>
</file>

<file path=ppt/slides/_rels/slide38.xml.rels><?xml version="1.0" encoding="UTF-8" standalone="yes"?>
<Relationships xmlns="http://schemas.openxmlformats.org/package/2006/relationships"><Relationship Id="rId3" Type="http://schemas.openxmlformats.org/officeDocument/2006/relationships/oleObject" Target="../embeddings/oleObject2.bin"/><Relationship Id="rId2" Type="http://schemas.openxmlformats.org/officeDocument/2006/relationships/slideLayout" Target="../slideLayouts/slideLayout2.xml"/><Relationship Id="rId1" Type="http://schemas.openxmlformats.org/officeDocument/2006/relationships/vmlDrawing" Target="../drawings/vmlDrawing2.vml"/><Relationship Id="rId4" Type="http://schemas.openxmlformats.org/officeDocument/2006/relationships/image" Target="../media/image78.emf"/></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ubtitle 2"/>
          <p:cNvSpPr txBox="1">
            <a:spLocks/>
          </p:cNvSpPr>
          <p:nvPr/>
        </p:nvSpPr>
        <p:spPr>
          <a:xfrm>
            <a:off x="1371600" y="4191000"/>
            <a:ext cx="6858000" cy="1752600"/>
          </a:xfrm>
          <a:prstGeom prst="rect">
            <a:avLst/>
          </a:prstGeom>
        </p:spPr>
        <p:txBody>
          <a:bodyPr vert="horz" lIns="91440" tIns="45720" rIns="91440" bIns="45720" rtlCol="0">
            <a:normAutofit fontScale="55000" lnSpcReduction="20000"/>
          </a:bodyPr>
          <a:lstStyle>
            <a:lvl1pPr marL="0" indent="0" algn="ctr" defTabSz="914400" rtl="0" eaLnBrk="1" latinLnBrk="0" hangingPunct="1">
              <a:spcBef>
                <a:spcPct val="20000"/>
              </a:spcBef>
              <a:buFont typeface="Arial" pitchFamily="34" charset="0"/>
              <a:buNone/>
              <a:defRPr sz="3200" kern="1200">
                <a:solidFill>
                  <a:schemeClr val="tx1">
                    <a:tint val="75000"/>
                  </a:schemeClr>
                </a:solidFill>
                <a:latin typeface="+mn-lt"/>
                <a:ea typeface="+mn-ea"/>
                <a:cs typeface="+mn-cs"/>
              </a:defRPr>
            </a:lvl1pPr>
            <a:lvl2pPr marL="457200" indent="0" algn="ctr" defTabSz="914400" rtl="0" eaLnBrk="1" latinLnBrk="0" hangingPunct="1">
              <a:spcBef>
                <a:spcPct val="20000"/>
              </a:spcBef>
              <a:buFont typeface="Arial" pitchFamily="34" charset="0"/>
              <a:buNone/>
              <a:defRPr sz="2800" kern="1200">
                <a:solidFill>
                  <a:schemeClr val="tx1">
                    <a:tint val="75000"/>
                  </a:schemeClr>
                </a:solidFill>
                <a:latin typeface="+mn-lt"/>
                <a:ea typeface="+mn-ea"/>
                <a:cs typeface="+mn-cs"/>
              </a:defRPr>
            </a:lvl2pPr>
            <a:lvl3pPr marL="914400" indent="0" algn="ctr" defTabSz="914400" rtl="0" eaLnBrk="1" latinLnBrk="0" hangingPunct="1">
              <a:spcBef>
                <a:spcPct val="20000"/>
              </a:spcBef>
              <a:buFont typeface="Arial" pitchFamily="34" charset="0"/>
              <a:buNone/>
              <a:defRPr sz="2400" kern="1200">
                <a:solidFill>
                  <a:schemeClr val="tx1">
                    <a:tint val="75000"/>
                  </a:schemeClr>
                </a:solidFill>
                <a:latin typeface="+mn-lt"/>
                <a:ea typeface="+mn-ea"/>
                <a:cs typeface="+mn-cs"/>
              </a:defRPr>
            </a:lvl3pPr>
            <a:lvl4pPr marL="1371600" indent="0" algn="ctr" defTabSz="914400" rtl="0" eaLnBrk="1" latinLnBrk="0" hangingPunct="1">
              <a:spcBef>
                <a:spcPct val="20000"/>
              </a:spcBef>
              <a:buFont typeface="Arial" pitchFamily="34" charset="0"/>
              <a:buNone/>
              <a:defRPr sz="2000" kern="1200">
                <a:solidFill>
                  <a:schemeClr val="tx1">
                    <a:tint val="75000"/>
                  </a:schemeClr>
                </a:solidFill>
                <a:latin typeface="+mn-lt"/>
                <a:ea typeface="+mn-ea"/>
                <a:cs typeface="+mn-cs"/>
              </a:defRPr>
            </a:lvl4pPr>
            <a:lvl5pPr marL="1828800" indent="0" algn="ctr" defTabSz="914400" rtl="0" eaLnBrk="1" latinLnBrk="0" hangingPunct="1">
              <a:spcBef>
                <a:spcPct val="20000"/>
              </a:spcBef>
              <a:buFont typeface="Arial" pitchFamily="34" charset="0"/>
              <a:buNone/>
              <a:defRPr sz="2000" kern="1200">
                <a:solidFill>
                  <a:schemeClr val="tx1">
                    <a:tint val="75000"/>
                  </a:schemeClr>
                </a:solidFill>
                <a:latin typeface="+mn-lt"/>
                <a:ea typeface="+mn-ea"/>
                <a:cs typeface="+mn-cs"/>
              </a:defRPr>
            </a:lvl5pPr>
            <a:lvl6pPr marL="2286000" indent="0" algn="ctr" defTabSz="914400" rtl="0" eaLnBrk="1" latinLnBrk="0" hangingPunct="1">
              <a:spcBef>
                <a:spcPct val="20000"/>
              </a:spcBef>
              <a:buFont typeface="Arial" pitchFamily="34" charset="0"/>
              <a:buNone/>
              <a:defRPr sz="2000" kern="1200">
                <a:solidFill>
                  <a:schemeClr val="tx1">
                    <a:tint val="75000"/>
                  </a:schemeClr>
                </a:solidFill>
                <a:latin typeface="+mn-lt"/>
                <a:ea typeface="+mn-ea"/>
                <a:cs typeface="+mn-cs"/>
              </a:defRPr>
            </a:lvl6pPr>
            <a:lvl7pPr marL="2743200" indent="0" algn="ctr" defTabSz="914400" rtl="0" eaLnBrk="1" latinLnBrk="0" hangingPunct="1">
              <a:spcBef>
                <a:spcPct val="20000"/>
              </a:spcBef>
              <a:buFont typeface="Arial" pitchFamily="34" charset="0"/>
              <a:buNone/>
              <a:defRPr sz="2000" kern="1200">
                <a:solidFill>
                  <a:schemeClr val="tx1">
                    <a:tint val="75000"/>
                  </a:schemeClr>
                </a:solidFill>
                <a:latin typeface="+mn-lt"/>
                <a:ea typeface="+mn-ea"/>
                <a:cs typeface="+mn-cs"/>
              </a:defRPr>
            </a:lvl7pPr>
            <a:lvl8pPr marL="3200400" indent="0" algn="ctr" defTabSz="914400" rtl="0" eaLnBrk="1" latinLnBrk="0" hangingPunct="1">
              <a:spcBef>
                <a:spcPct val="20000"/>
              </a:spcBef>
              <a:buFont typeface="Arial" pitchFamily="34" charset="0"/>
              <a:buNone/>
              <a:defRPr sz="2000" kern="1200">
                <a:solidFill>
                  <a:schemeClr val="tx1">
                    <a:tint val="75000"/>
                  </a:schemeClr>
                </a:solidFill>
                <a:latin typeface="+mn-lt"/>
                <a:ea typeface="+mn-ea"/>
                <a:cs typeface="+mn-cs"/>
              </a:defRPr>
            </a:lvl8pPr>
            <a:lvl9pPr marL="3657600" indent="0" algn="ctr" defTabSz="914400" rtl="0" eaLnBrk="1" latinLnBrk="0" hangingPunct="1">
              <a:spcBef>
                <a:spcPct val="20000"/>
              </a:spcBef>
              <a:buFont typeface="Arial" pitchFamily="34" charset="0"/>
              <a:buNone/>
              <a:defRPr sz="2000" kern="1200">
                <a:solidFill>
                  <a:schemeClr val="tx1">
                    <a:tint val="75000"/>
                  </a:schemeClr>
                </a:solidFill>
                <a:latin typeface="+mn-lt"/>
                <a:ea typeface="+mn-ea"/>
                <a:cs typeface="+mn-cs"/>
              </a:defRPr>
            </a:lvl9pPr>
          </a:lstStyle>
          <a:p>
            <a:r>
              <a:rPr lang="en-IN" b="1" dirty="0" err="1" smtClean="0">
                <a:solidFill>
                  <a:schemeClr val="tx1"/>
                </a:solidFill>
                <a:latin typeface="Times New Roman" pitchFamily="18" charset="0"/>
                <a:cs typeface="Times New Roman" pitchFamily="18" charset="0"/>
              </a:rPr>
              <a:t>Dr.</a:t>
            </a:r>
            <a:r>
              <a:rPr lang="en-IN" b="1" dirty="0" smtClean="0">
                <a:solidFill>
                  <a:schemeClr val="tx1"/>
                </a:solidFill>
                <a:latin typeface="Times New Roman" pitchFamily="18" charset="0"/>
                <a:cs typeface="Times New Roman" pitchFamily="18" charset="0"/>
              </a:rPr>
              <a:t> R. K. </a:t>
            </a:r>
            <a:r>
              <a:rPr lang="en-IN" b="1" dirty="0" err="1" smtClean="0">
                <a:solidFill>
                  <a:schemeClr val="tx1"/>
                </a:solidFill>
                <a:latin typeface="Times New Roman" pitchFamily="18" charset="0"/>
                <a:cs typeface="Times New Roman" pitchFamily="18" charset="0"/>
              </a:rPr>
              <a:t>Jaiswal</a:t>
            </a:r>
            <a:endParaRPr lang="en-IN" b="1" dirty="0" smtClean="0">
              <a:solidFill>
                <a:schemeClr val="tx1"/>
              </a:solidFill>
              <a:latin typeface="Times New Roman" pitchFamily="18" charset="0"/>
              <a:cs typeface="Times New Roman" pitchFamily="18" charset="0"/>
            </a:endParaRPr>
          </a:p>
          <a:p>
            <a:r>
              <a:rPr lang="en-IN" dirty="0" err="1" smtClean="0">
                <a:solidFill>
                  <a:schemeClr val="tx1"/>
                </a:solidFill>
                <a:latin typeface="Times New Roman" pitchFamily="18" charset="0"/>
                <a:cs typeface="Times New Roman" pitchFamily="18" charset="0"/>
              </a:rPr>
              <a:t>Asstt</a:t>
            </a:r>
            <a:r>
              <a:rPr lang="en-IN" dirty="0" smtClean="0">
                <a:solidFill>
                  <a:schemeClr val="tx1"/>
                </a:solidFill>
                <a:latin typeface="Times New Roman" pitchFamily="18" charset="0"/>
                <a:cs typeface="Times New Roman" pitchFamily="18" charset="0"/>
              </a:rPr>
              <a:t>. Prof.-cum-Jr. Scientist</a:t>
            </a:r>
          </a:p>
          <a:p>
            <a:r>
              <a:rPr lang="en-IN" dirty="0" smtClean="0">
                <a:solidFill>
                  <a:schemeClr val="tx1"/>
                </a:solidFill>
                <a:latin typeface="Times New Roman" pitchFamily="18" charset="0"/>
                <a:cs typeface="Times New Roman" pitchFamily="18" charset="0"/>
              </a:rPr>
              <a:t>Dept. of Livestock Products Technology</a:t>
            </a:r>
          </a:p>
          <a:p>
            <a:r>
              <a:rPr lang="en-IN" dirty="0" smtClean="0">
                <a:solidFill>
                  <a:schemeClr val="tx1"/>
                </a:solidFill>
                <a:latin typeface="Times New Roman" pitchFamily="18" charset="0"/>
                <a:cs typeface="Times New Roman" pitchFamily="18" charset="0"/>
              </a:rPr>
              <a:t>Bihar Veterinary College</a:t>
            </a:r>
          </a:p>
          <a:p>
            <a:r>
              <a:rPr lang="en-IN" dirty="0" smtClean="0">
                <a:solidFill>
                  <a:schemeClr val="tx1"/>
                </a:solidFill>
                <a:latin typeface="Times New Roman" pitchFamily="18" charset="0"/>
                <a:cs typeface="Times New Roman" pitchFamily="18" charset="0"/>
              </a:rPr>
              <a:t>Bihar Animal Sciences University</a:t>
            </a:r>
          </a:p>
          <a:p>
            <a:r>
              <a:rPr lang="en-IN" dirty="0" smtClean="0">
                <a:solidFill>
                  <a:schemeClr val="tx1"/>
                </a:solidFill>
                <a:latin typeface="Times New Roman" pitchFamily="18" charset="0"/>
                <a:cs typeface="Times New Roman" pitchFamily="18" charset="0"/>
              </a:rPr>
              <a:t>Patna-800014 (Bihar)</a:t>
            </a:r>
          </a:p>
          <a:p>
            <a:endParaRPr lang="en-IN" dirty="0"/>
          </a:p>
        </p:txBody>
      </p:sp>
      <p:sp>
        <p:nvSpPr>
          <p:cNvPr id="7" name="Title 1"/>
          <p:cNvSpPr>
            <a:spLocks noGrp="1"/>
          </p:cNvSpPr>
          <p:nvPr>
            <p:ph type="ctrTitle"/>
          </p:nvPr>
        </p:nvSpPr>
        <p:spPr>
          <a:xfrm>
            <a:off x="685800" y="2130425"/>
            <a:ext cx="7772400" cy="1755775"/>
          </a:xfrm>
        </p:spPr>
        <p:txBody>
          <a:bodyPr>
            <a:normAutofit fontScale="90000"/>
          </a:bodyPr>
          <a:lstStyle/>
          <a:p>
            <a:pPr algn="just"/>
            <a:r>
              <a:rPr lang="en-US" sz="2800" b="1" dirty="0">
                <a:solidFill>
                  <a:srgbClr val="0070C0"/>
                </a:solidFill>
                <a:latin typeface="Bookman Old Style" pitchFamily="18" charset="0"/>
              </a:rPr>
              <a:t>LPT </a:t>
            </a:r>
            <a:r>
              <a:rPr lang="en-US" sz="2800" b="1" dirty="0" smtClean="0">
                <a:solidFill>
                  <a:srgbClr val="0070C0"/>
                </a:solidFill>
                <a:latin typeface="Bookman Old Style" pitchFamily="18" charset="0"/>
              </a:rPr>
              <a:t>601: FRESH </a:t>
            </a:r>
            <a:r>
              <a:rPr lang="en-US" sz="2800" b="1" dirty="0">
                <a:solidFill>
                  <a:srgbClr val="0070C0"/>
                </a:solidFill>
                <a:latin typeface="Bookman Old Style" pitchFamily="18" charset="0"/>
              </a:rPr>
              <a:t>MEAT TECHNOLOGY </a:t>
            </a:r>
            <a:r>
              <a:rPr lang="en-US" sz="2800" b="1" dirty="0" smtClean="0">
                <a:solidFill>
                  <a:srgbClr val="0070C0"/>
                </a:solidFill>
                <a:latin typeface="Bookman Old Style" pitchFamily="18" charset="0"/>
              </a:rPr>
              <a:t/>
            </a:r>
            <a:br>
              <a:rPr lang="en-US" sz="2800" b="1" dirty="0" smtClean="0">
                <a:solidFill>
                  <a:srgbClr val="0070C0"/>
                </a:solidFill>
                <a:latin typeface="Bookman Old Style" pitchFamily="18" charset="0"/>
              </a:rPr>
            </a:br>
            <a:r>
              <a:rPr lang="en-US" sz="2800" b="1" dirty="0" smtClean="0">
                <a:solidFill>
                  <a:srgbClr val="0070C0"/>
                </a:solidFill>
                <a:latin typeface="Bookman Old Style" pitchFamily="18" charset="0"/>
              </a:rPr>
              <a:t/>
            </a:r>
            <a:br>
              <a:rPr lang="en-US" sz="2800" b="1" dirty="0" smtClean="0">
                <a:solidFill>
                  <a:srgbClr val="0070C0"/>
                </a:solidFill>
                <a:latin typeface="Bookman Old Style" pitchFamily="18" charset="0"/>
              </a:rPr>
            </a:br>
            <a:r>
              <a:rPr lang="en-US" sz="2800" b="1" dirty="0" smtClean="0">
                <a:solidFill>
                  <a:srgbClr val="0070C0"/>
                </a:solidFill>
                <a:latin typeface="Bookman Old Style" pitchFamily="18" charset="0"/>
              </a:rPr>
              <a:t>UNIT I: Structure </a:t>
            </a:r>
            <a:r>
              <a:rPr lang="en-US" sz="2800" b="1" dirty="0">
                <a:solidFill>
                  <a:srgbClr val="0070C0"/>
                </a:solidFill>
                <a:latin typeface="Bookman Old Style" pitchFamily="18" charset="0"/>
              </a:rPr>
              <a:t>and chemistry of animal </a:t>
            </a:r>
            <a:r>
              <a:rPr lang="en-US" sz="2800" b="1" dirty="0" smtClean="0">
                <a:solidFill>
                  <a:srgbClr val="0070C0"/>
                </a:solidFill>
                <a:latin typeface="Bookman Old Style" pitchFamily="18" charset="0"/>
              </a:rPr>
              <a:t>tissues (Part-II)</a:t>
            </a:r>
            <a:endParaRPr lang="en-IN" sz="2800" dirty="0"/>
          </a:p>
        </p:txBody>
      </p:sp>
      <p:pic>
        <p:nvPicPr>
          <p:cNvPr id="8"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000750" y="92117"/>
            <a:ext cx="2857500" cy="150808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9"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81000" y="1"/>
            <a:ext cx="1447800" cy="152713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94280047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Rectangle 2"/>
          <p:cNvSpPr>
            <a:spLocks noGrp="1" noChangeArrowheads="1"/>
          </p:cNvSpPr>
          <p:nvPr>
            <p:ph type="title"/>
          </p:nvPr>
        </p:nvSpPr>
        <p:spPr>
          <a:xfrm>
            <a:off x="838200" y="228600"/>
            <a:ext cx="7772400" cy="838200"/>
          </a:xfrm>
        </p:spPr>
        <p:txBody>
          <a:bodyPr/>
          <a:lstStyle/>
          <a:p>
            <a:pPr algn="ctr" eaLnBrk="1" hangingPunct="1"/>
            <a:r>
              <a:rPr lang="en-US" altLang="zh-CN" b="1" smtClean="0">
                <a:latin typeface="Bookman Old Style" pitchFamily="18" charset="0"/>
                <a:ea typeface="SimSun" pitchFamily="2" charset="-122"/>
              </a:rPr>
              <a:t>Meat</a:t>
            </a:r>
            <a:endParaRPr lang="en-US" b="1" smtClean="0">
              <a:latin typeface="Bookman Old Style" pitchFamily="18" charset="0"/>
              <a:ea typeface="SimSun" pitchFamily="2" charset="-122"/>
            </a:endParaRPr>
          </a:p>
        </p:txBody>
      </p:sp>
      <p:grpSp>
        <p:nvGrpSpPr>
          <p:cNvPr id="7171" name="Group 6"/>
          <p:cNvGrpSpPr>
            <a:grpSpLocks/>
          </p:cNvGrpSpPr>
          <p:nvPr/>
        </p:nvGrpSpPr>
        <p:grpSpPr bwMode="auto">
          <a:xfrm>
            <a:off x="5562600" y="1524000"/>
            <a:ext cx="3505200" cy="4114800"/>
            <a:chOff x="3312" y="960"/>
            <a:chExt cx="2352" cy="2839"/>
          </a:xfrm>
        </p:grpSpPr>
        <p:pic>
          <p:nvPicPr>
            <p:cNvPr id="7173" name="Picture 4" descr="meat">
              <a:hlinkClick r:id="rId2"/>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312" y="960"/>
              <a:ext cx="2352" cy="13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174" name="Picture 5" descr="meat">
              <a:hlinkClick r:id="rId4"/>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312" y="2256"/>
              <a:ext cx="2304" cy="154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
        <p:nvSpPr>
          <p:cNvPr id="16391" name="Rectangle 7"/>
          <p:cNvSpPr>
            <a:spLocks noChangeArrowheads="1"/>
          </p:cNvSpPr>
          <p:nvPr/>
        </p:nvSpPr>
        <p:spPr bwMode="auto">
          <a:xfrm>
            <a:off x="609600" y="1600200"/>
            <a:ext cx="4724400" cy="2743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marL="231775" indent="-231775" algn="just">
              <a:lnSpc>
                <a:spcPct val="90000"/>
              </a:lnSpc>
              <a:spcBef>
                <a:spcPct val="20000"/>
              </a:spcBef>
              <a:buClr>
                <a:srgbClr val="B32A13"/>
              </a:buClr>
              <a:buSzPct val="90000"/>
              <a:buFont typeface="Wingdings" pitchFamily="2" charset="2"/>
              <a:buChar char="§"/>
            </a:pPr>
            <a:r>
              <a:rPr lang="en-US" altLang="zh-CN" sz="2800">
                <a:latin typeface="Bookman Old Style" pitchFamily="18" charset="0"/>
                <a:ea typeface="SimSun" pitchFamily="2" charset="-122"/>
              </a:rPr>
              <a:t>Animal tissues which are suitable for use as food </a:t>
            </a:r>
          </a:p>
          <a:p>
            <a:pPr marL="231775" indent="-231775" algn="just">
              <a:lnSpc>
                <a:spcPct val="90000"/>
              </a:lnSpc>
              <a:spcBef>
                <a:spcPct val="20000"/>
              </a:spcBef>
              <a:buClr>
                <a:srgbClr val="B32A13"/>
              </a:buClr>
              <a:buSzPct val="90000"/>
              <a:buFont typeface="Wingdings" pitchFamily="2" charset="2"/>
              <a:buChar char="§"/>
            </a:pPr>
            <a:endParaRPr lang="en-US" altLang="zh-CN" sz="2800">
              <a:latin typeface="Bookman Old Style" pitchFamily="18" charset="0"/>
              <a:ea typeface="SimSun" pitchFamily="2" charset="-122"/>
            </a:endParaRPr>
          </a:p>
          <a:p>
            <a:pPr marL="231775" indent="-231775" algn="just">
              <a:lnSpc>
                <a:spcPct val="90000"/>
              </a:lnSpc>
              <a:spcBef>
                <a:spcPct val="20000"/>
              </a:spcBef>
              <a:buClr>
                <a:srgbClr val="B32A13"/>
              </a:buClr>
              <a:buSzPct val="90000"/>
              <a:buFont typeface="Wingdings" pitchFamily="2" charset="2"/>
              <a:buChar char="§"/>
            </a:pPr>
            <a:endParaRPr lang="en-US" altLang="zh-CN" sz="2800">
              <a:latin typeface="Bookman Old Style" pitchFamily="18" charset="0"/>
              <a:ea typeface="SimSun" pitchFamily="2" charset="-122"/>
            </a:endParaRPr>
          </a:p>
          <a:p>
            <a:pPr marL="231775" indent="-231775" algn="just">
              <a:lnSpc>
                <a:spcPct val="90000"/>
              </a:lnSpc>
              <a:spcBef>
                <a:spcPct val="20000"/>
              </a:spcBef>
              <a:buClr>
                <a:srgbClr val="B32A13"/>
              </a:buClr>
              <a:buSzPct val="90000"/>
              <a:buFont typeface="Wingdings" pitchFamily="2" charset="2"/>
              <a:buChar char="§"/>
            </a:pPr>
            <a:r>
              <a:rPr lang="en-US" altLang="zh-CN" sz="2800">
                <a:latin typeface="Bookman Old Style" pitchFamily="18" charset="0"/>
                <a:ea typeface="SimSun" pitchFamily="2" charset="-122"/>
              </a:rPr>
              <a:t>More precisely edible postmortem component originating from live animals</a:t>
            </a:r>
            <a:endParaRPr lang="en-US" sz="2800">
              <a:latin typeface="Bookman Old Style" pitchFamily="18" charset="0"/>
              <a:cs typeface="Times New Roman" pitchFamily="18" charset="0"/>
            </a:endParaRPr>
          </a:p>
        </p:txBody>
      </p:sp>
    </p:spTree>
    <p:extLst>
      <p:ext uri="{BB962C8B-B14F-4D97-AF65-F5344CB8AC3E}">
        <p14:creationId xmlns:p14="http://schemas.microsoft.com/office/powerpoint/2010/main" val="1730807355"/>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8" fill="hold" grpId="0" nodeType="clickEffect">
                                  <p:stCondLst>
                                    <p:cond delay="0"/>
                                  </p:stCondLst>
                                  <p:childTnLst>
                                    <p:set>
                                      <p:cBhvr>
                                        <p:cTn id="6" dur="1" fill="hold">
                                          <p:stCondLst>
                                            <p:cond delay="0"/>
                                          </p:stCondLst>
                                        </p:cTn>
                                        <p:tgtEl>
                                          <p:spTgt spid="16391">
                                            <p:txEl>
                                              <p:pRg st="0" end="0"/>
                                            </p:txEl>
                                          </p:spTgt>
                                        </p:tgtEl>
                                        <p:attrNameLst>
                                          <p:attrName>style.visibility</p:attrName>
                                        </p:attrNameLst>
                                      </p:cBhvr>
                                      <p:to>
                                        <p:strVal val="visible"/>
                                      </p:to>
                                    </p:set>
                                    <p:anim calcmode="lin" valueType="num">
                                      <p:cBhvr additive="base">
                                        <p:cTn id="7" dur="500" fill="hold"/>
                                        <p:tgtEl>
                                          <p:spTgt spid="16391">
                                            <p:txEl>
                                              <p:pRg st="0" end="0"/>
                                            </p:txEl>
                                          </p:spTgt>
                                        </p:tgtEl>
                                        <p:attrNameLst>
                                          <p:attrName>ppt_x</p:attrName>
                                        </p:attrNameLst>
                                      </p:cBhvr>
                                      <p:tavLst>
                                        <p:tav tm="0">
                                          <p:val>
                                            <p:strVal val="0-#ppt_w/2"/>
                                          </p:val>
                                        </p:tav>
                                        <p:tav tm="100000">
                                          <p:val>
                                            <p:strVal val="#ppt_x"/>
                                          </p:val>
                                        </p:tav>
                                      </p:tavLst>
                                    </p:anim>
                                    <p:anim calcmode="lin" valueType="num">
                                      <p:cBhvr additive="base">
                                        <p:cTn id="8" dur="500" fill="hold"/>
                                        <p:tgtEl>
                                          <p:spTgt spid="16391">
                                            <p:txEl>
                                              <p:pRg st="0" end="0"/>
                                            </p:txEl>
                                          </p:spTgt>
                                        </p:tgtEl>
                                        <p:attrNameLst>
                                          <p:attrName>ppt_y</p:attrName>
                                        </p:attrNameLst>
                                      </p:cBhvr>
                                      <p:tavLst>
                                        <p:tav tm="0">
                                          <p:val>
                                            <p:strVal val="#ppt_y"/>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8" fill="hold" grpId="0" nodeType="clickEffect">
                                  <p:stCondLst>
                                    <p:cond delay="0"/>
                                  </p:stCondLst>
                                  <p:childTnLst>
                                    <p:set>
                                      <p:cBhvr>
                                        <p:cTn id="12" dur="1" fill="hold">
                                          <p:stCondLst>
                                            <p:cond delay="0"/>
                                          </p:stCondLst>
                                        </p:cTn>
                                        <p:tgtEl>
                                          <p:spTgt spid="16391">
                                            <p:txEl>
                                              <p:pRg st="3" end="3"/>
                                            </p:txEl>
                                          </p:spTgt>
                                        </p:tgtEl>
                                        <p:attrNameLst>
                                          <p:attrName>style.visibility</p:attrName>
                                        </p:attrNameLst>
                                      </p:cBhvr>
                                      <p:to>
                                        <p:strVal val="visible"/>
                                      </p:to>
                                    </p:set>
                                    <p:anim calcmode="lin" valueType="num">
                                      <p:cBhvr additive="base">
                                        <p:cTn id="13" dur="500" fill="hold"/>
                                        <p:tgtEl>
                                          <p:spTgt spid="16391">
                                            <p:txEl>
                                              <p:pRg st="3" end="3"/>
                                            </p:txEl>
                                          </p:spTgt>
                                        </p:tgtEl>
                                        <p:attrNameLst>
                                          <p:attrName>ppt_x</p:attrName>
                                        </p:attrNameLst>
                                      </p:cBhvr>
                                      <p:tavLst>
                                        <p:tav tm="0">
                                          <p:val>
                                            <p:strVal val="0-#ppt_w/2"/>
                                          </p:val>
                                        </p:tav>
                                        <p:tav tm="100000">
                                          <p:val>
                                            <p:strVal val="#ppt_x"/>
                                          </p:val>
                                        </p:tav>
                                      </p:tavLst>
                                    </p:anim>
                                    <p:anim calcmode="lin" valueType="num">
                                      <p:cBhvr additive="base">
                                        <p:cTn id="14" dur="500" fill="hold"/>
                                        <p:tgtEl>
                                          <p:spTgt spid="16391">
                                            <p:txEl>
                                              <p:pRg st="3" end="3"/>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391" grpId="0" build="p" autoUpdateAnimBg="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Rectangle 4"/>
          <p:cNvSpPr>
            <a:spLocks noGrp="1" noChangeArrowheads="1"/>
          </p:cNvSpPr>
          <p:nvPr>
            <p:ph type="title"/>
          </p:nvPr>
        </p:nvSpPr>
        <p:spPr>
          <a:xfrm>
            <a:off x="914400" y="76200"/>
            <a:ext cx="7772400" cy="914400"/>
          </a:xfrm>
          <a:noFill/>
        </p:spPr>
        <p:txBody>
          <a:bodyPr/>
          <a:lstStyle/>
          <a:p>
            <a:pPr algn="ctr" eaLnBrk="1" hangingPunct="1"/>
            <a:r>
              <a:rPr lang="en-US" altLang="zh-CN" b="1" smtClean="0">
                <a:latin typeface="Bookman Old Style" pitchFamily="18" charset="0"/>
                <a:ea typeface="SimSun" pitchFamily="2" charset="-122"/>
              </a:rPr>
              <a:t>Meat terms</a:t>
            </a:r>
            <a:endParaRPr lang="en-US" b="1" smtClean="0">
              <a:latin typeface="Bookman Old Style" pitchFamily="18" charset="0"/>
            </a:endParaRPr>
          </a:p>
        </p:txBody>
      </p:sp>
      <p:sp>
        <p:nvSpPr>
          <p:cNvPr id="17414" name="Text Box 6"/>
          <p:cNvSpPr txBox="1">
            <a:spLocks noChangeArrowheads="1"/>
          </p:cNvSpPr>
          <p:nvPr/>
        </p:nvSpPr>
        <p:spPr bwMode="auto">
          <a:xfrm>
            <a:off x="609600" y="1066800"/>
            <a:ext cx="31242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r>
              <a:rPr lang="en-US" altLang="zh-CN" sz="2400" b="1">
                <a:solidFill>
                  <a:srgbClr val="008000"/>
                </a:solidFill>
                <a:latin typeface="Bookman Old Style" pitchFamily="18" charset="0"/>
                <a:ea typeface="SimSun" pitchFamily="2" charset="-122"/>
              </a:rPr>
              <a:t>Meat Science</a:t>
            </a:r>
            <a:endParaRPr lang="en-US" sz="2400">
              <a:solidFill>
                <a:srgbClr val="008000"/>
              </a:solidFill>
              <a:latin typeface="Bookman Old Style" pitchFamily="18" charset="0"/>
            </a:endParaRPr>
          </a:p>
        </p:txBody>
      </p:sp>
      <p:sp>
        <p:nvSpPr>
          <p:cNvPr id="17415" name="Rectangle 7"/>
          <p:cNvSpPr>
            <a:spLocks noChangeArrowheads="1"/>
          </p:cNvSpPr>
          <p:nvPr/>
        </p:nvSpPr>
        <p:spPr bwMode="auto">
          <a:xfrm>
            <a:off x="609600" y="1600200"/>
            <a:ext cx="8229600" cy="19383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algn="just" eaLnBrk="0" hangingPunct="0"/>
            <a:r>
              <a:rPr lang="en-US" altLang="zh-CN" sz="2400">
                <a:solidFill>
                  <a:schemeClr val="tx2"/>
                </a:solidFill>
                <a:latin typeface="Bookman Old Style" pitchFamily="18" charset="0"/>
                <a:ea typeface="SimSun" pitchFamily="2" charset="-122"/>
              </a:rPr>
              <a:t>The basic study of the unique characteristics of muscle and other animal tissues that are used as meat, includes all facets of the meat industry, beginning with animal production and ending with final preparation for consumption. </a:t>
            </a:r>
          </a:p>
        </p:txBody>
      </p:sp>
      <p:sp>
        <p:nvSpPr>
          <p:cNvPr id="17416" name="Text Box 8"/>
          <p:cNvSpPr txBox="1">
            <a:spLocks noChangeArrowheads="1"/>
          </p:cNvSpPr>
          <p:nvPr/>
        </p:nvSpPr>
        <p:spPr bwMode="auto">
          <a:xfrm>
            <a:off x="609600" y="3886200"/>
            <a:ext cx="32004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altLang="zh-CN" sz="2400" b="1">
                <a:solidFill>
                  <a:srgbClr val="B32A13"/>
                </a:solidFill>
                <a:latin typeface="Bookman Old Style" pitchFamily="18" charset="0"/>
                <a:ea typeface="SimSun" pitchFamily="2" charset="-122"/>
              </a:rPr>
              <a:t>Meat Technology</a:t>
            </a:r>
            <a:endParaRPr lang="en-US" sz="2400">
              <a:solidFill>
                <a:srgbClr val="B32A13"/>
              </a:solidFill>
              <a:latin typeface="Bookman Old Style" pitchFamily="18" charset="0"/>
            </a:endParaRPr>
          </a:p>
        </p:txBody>
      </p:sp>
      <p:sp>
        <p:nvSpPr>
          <p:cNvPr id="17417" name="Text Box 9"/>
          <p:cNvSpPr txBox="1">
            <a:spLocks noChangeArrowheads="1"/>
          </p:cNvSpPr>
          <p:nvPr/>
        </p:nvSpPr>
        <p:spPr bwMode="auto">
          <a:xfrm>
            <a:off x="685800" y="4419600"/>
            <a:ext cx="8077200" cy="1200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just" eaLnBrk="1" hangingPunct="1">
              <a:spcBef>
                <a:spcPct val="50000"/>
              </a:spcBef>
            </a:pPr>
            <a:r>
              <a:rPr lang="en-US" altLang="zh-CN" sz="2400">
                <a:solidFill>
                  <a:srgbClr val="6F69E5"/>
                </a:solidFill>
                <a:latin typeface="Bookman Old Style" pitchFamily="18" charset="0"/>
                <a:ea typeface="SimSun" pitchFamily="2" charset="-122"/>
              </a:rPr>
              <a:t>Deals with the handling, processing, packaging, preservation and marketing of meat, meat products and byproducts at industrial scale.</a:t>
            </a:r>
            <a:r>
              <a:rPr lang="en-US" altLang="zh-CN" sz="2400">
                <a:latin typeface="Bookman Old Style" pitchFamily="18" charset="0"/>
                <a:ea typeface="SimSun" pitchFamily="2" charset="-122"/>
              </a:rPr>
              <a:t> </a:t>
            </a:r>
            <a:endParaRPr lang="en-US" sz="2400">
              <a:latin typeface="Bookman Old Style" pitchFamily="18" charset="0"/>
            </a:endParaRPr>
          </a:p>
        </p:txBody>
      </p:sp>
    </p:spTree>
    <p:extLst>
      <p:ext uri="{BB962C8B-B14F-4D97-AF65-F5344CB8AC3E}">
        <p14:creationId xmlns:p14="http://schemas.microsoft.com/office/powerpoint/2010/main" val="968096321"/>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16" fill="hold" grpId="0" nodeType="clickEffect">
                                  <p:stCondLst>
                                    <p:cond delay="0"/>
                                  </p:stCondLst>
                                  <p:childTnLst>
                                    <p:set>
                                      <p:cBhvr>
                                        <p:cTn id="6" dur="1" fill="hold">
                                          <p:stCondLst>
                                            <p:cond delay="0"/>
                                          </p:stCondLst>
                                        </p:cTn>
                                        <p:tgtEl>
                                          <p:spTgt spid="17414"/>
                                        </p:tgtEl>
                                        <p:attrNameLst>
                                          <p:attrName>style.visibility</p:attrName>
                                        </p:attrNameLst>
                                      </p:cBhvr>
                                      <p:to>
                                        <p:strVal val="visible"/>
                                      </p:to>
                                    </p:set>
                                    <p:animEffect transition="in" filter="box(in)">
                                      <p:cBhvr>
                                        <p:cTn id="7" dur="500"/>
                                        <p:tgtEl>
                                          <p:spTgt spid="17414"/>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2" presetClass="entr" presetSubtype="2" fill="hold" grpId="0" nodeType="clickEffect">
                                  <p:stCondLst>
                                    <p:cond delay="0"/>
                                  </p:stCondLst>
                                  <p:childTnLst>
                                    <p:set>
                                      <p:cBhvr>
                                        <p:cTn id="11" dur="1" fill="hold">
                                          <p:stCondLst>
                                            <p:cond delay="0"/>
                                          </p:stCondLst>
                                        </p:cTn>
                                        <p:tgtEl>
                                          <p:spTgt spid="17415"/>
                                        </p:tgtEl>
                                        <p:attrNameLst>
                                          <p:attrName>style.visibility</p:attrName>
                                        </p:attrNameLst>
                                      </p:cBhvr>
                                      <p:to>
                                        <p:strVal val="visible"/>
                                      </p:to>
                                    </p:set>
                                    <p:anim calcmode="lin" valueType="num">
                                      <p:cBhvr additive="base">
                                        <p:cTn id="12" dur="500" fill="hold"/>
                                        <p:tgtEl>
                                          <p:spTgt spid="17415"/>
                                        </p:tgtEl>
                                        <p:attrNameLst>
                                          <p:attrName>ppt_x</p:attrName>
                                        </p:attrNameLst>
                                      </p:cBhvr>
                                      <p:tavLst>
                                        <p:tav tm="0">
                                          <p:val>
                                            <p:strVal val="1+#ppt_w/2"/>
                                          </p:val>
                                        </p:tav>
                                        <p:tav tm="100000">
                                          <p:val>
                                            <p:strVal val="#ppt_x"/>
                                          </p:val>
                                        </p:tav>
                                      </p:tavLst>
                                    </p:anim>
                                    <p:anim calcmode="lin" valueType="num">
                                      <p:cBhvr additive="base">
                                        <p:cTn id="13" dur="500" fill="hold"/>
                                        <p:tgtEl>
                                          <p:spTgt spid="17415"/>
                                        </p:tgtEl>
                                        <p:attrNameLst>
                                          <p:attrName>ppt_y</p:attrName>
                                        </p:attrNameLst>
                                      </p:cBhvr>
                                      <p:tavLst>
                                        <p:tav tm="0">
                                          <p:val>
                                            <p:strVal val="#ppt_y"/>
                                          </p:val>
                                        </p:tav>
                                        <p:tav tm="100000">
                                          <p:val>
                                            <p:strVal val="#ppt_y"/>
                                          </p:val>
                                        </p:tav>
                                      </p:tavLst>
                                    </p:anim>
                                  </p:childTnLst>
                                </p:cTn>
                              </p:par>
                            </p:childTnLst>
                          </p:cTn>
                        </p:par>
                      </p:childTnLst>
                    </p:cTn>
                  </p:par>
                  <p:par>
                    <p:cTn id="14" fill="hold" nodeType="clickPar">
                      <p:stCondLst>
                        <p:cond delay="indefinite"/>
                      </p:stCondLst>
                      <p:childTnLst>
                        <p:par>
                          <p:cTn id="15" fill="hold" nodeType="withGroup">
                            <p:stCondLst>
                              <p:cond delay="0"/>
                            </p:stCondLst>
                            <p:childTnLst>
                              <p:par>
                                <p:cTn id="16" presetID="12" presetClass="entr" presetSubtype="4" fill="hold" grpId="0" nodeType="clickEffect">
                                  <p:stCondLst>
                                    <p:cond delay="0"/>
                                  </p:stCondLst>
                                  <p:childTnLst>
                                    <p:set>
                                      <p:cBhvr>
                                        <p:cTn id="17" dur="1" fill="hold">
                                          <p:stCondLst>
                                            <p:cond delay="0"/>
                                          </p:stCondLst>
                                        </p:cTn>
                                        <p:tgtEl>
                                          <p:spTgt spid="17416"/>
                                        </p:tgtEl>
                                        <p:attrNameLst>
                                          <p:attrName>style.visibility</p:attrName>
                                        </p:attrNameLst>
                                      </p:cBhvr>
                                      <p:to>
                                        <p:strVal val="visible"/>
                                      </p:to>
                                    </p:set>
                                    <p:animEffect transition="in" filter="slide(fromBottom)">
                                      <p:cBhvr>
                                        <p:cTn id="18" dur="500"/>
                                        <p:tgtEl>
                                          <p:spTgt spid="17416"/>
                                        </p:tgtEl>
                                      </p:cBhvr>
                                    </p:animEffect>
                                  </p:childTnLst>
                                </p:cTn>
                              </p:par>
                            </p:childTnLst>
                          </p:cTn>
                        </p:par>
                      </p:childTnLst>
                    </p:cTn>
                  </p:par>
                  <p:par>
                    <p:cTn id="19" fill="hold" nodeType="clickPar">
                      <p:stCondLst>
                        <p:cond delay="indefinite"/>
                      </p:stCondLst>
                      <p:childTnLst>
                        <p:par>
                          <p:cTn id="20" fill="hold" nodeType="withGroup">
                            <p:stCondLst>
                              <p:cond delay="0"/>
                            </p:stCondLst>
                            <p:childTnLst>
                              <p:par>
                                <p:cTn id="21" presetID="16" presetClass="entr" presetSubtype="26" fill="hold" grpId="0" nodeType="clickEffect">
                                  <p:stCondLst>
                                    <p:cond delay="0"/>
                                  </p:stCondLst>
                                  <p:childTnLst>
                                    <p:set>
                                      <p:cBhvr>
                                        <p:cTn id="22" dur="1" fill="hold">
                                          <p:stCondLst>
                                            <p:cond delay="0"/>
                                          </p:stCondLst>
                                        </p:cTn>
                                        <p:tgtEl>
                                          <p:spTgt spid="17417"/>
                                        </p:tgtEl>
                                        <p:attrNameLst>
                                          <p:attrName>style.visibility</p:attrName>
                                        </p:attrNameLst>
                                      </p:cBhvr>
                                      <p:to>
                                        <p:strVal val="visible"/>
                                      </p:to>
                                    </p:set>
                                    <p:animEffect transition="in" filter="barn(inHorizontal)">
                                      <p:cBhvr>
                                        <p:cTn id="23" dur="500"/>
                                        <p:tgtEl>
                                          <p:spTgt spid="1741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414" grpId="0" autoUpdateAnimBg="0"/>
      <p:bldP spid="17415" grpId="0" autoUpdateAnimBg="0"/>
      <p:bldP spid="17416" grpId="0" autoUpdateAnimBg="0"/>
      <p:bldP spid="17417" grpId="0" autoUpdateAnimBg="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3"/>
          <p:cNvSpPr>
            <a:spLocks noGrp="1" noChangeArrowheads="1"/>
          </p:cNvSpPr>
          <p:nvPr>
            <p:ph type="body" idx="1"/>
          </p:nvPr>
        </p:nvSpPr>
        <p:spPr>
          <a:xfrm>
            <a:off x="685800" y="1676400"/>
            <a:ext cx="4267200" cy="4191000"/>
          </a:xfrm>
        </p:spPr>
        <p:txBody>
          <a:bodyPr>
            <a:normAutofit fontScale="92500" lnSpcReduction="10000"/>
          </a:bodyPr>
          <a:lstStyle/>
          <a:p>
            <a:pPr eaLnBrk="1" hangingPunct="1">
              <a:lnSpc>
                <a:spcPct val="170000"/>
              </a:lnSpc>
              <a:buClr>
                <a:srgbClr val="FF0000"/>
              </a:buClr>
              <a:buFont typeface="Wingdings" pitchFamily="2" charset="2"/>
              <a:buChar char="§"/>
            </a:pPr>
            <a:r>
              <a:rPr lang="en-US" smtClean="0">
                <a:latin typeface="Bookman Old Style" pitchFamily="18" charset="0"/>
              </a:rPr>
              <a:t>Muscle tissue</a:t>
            </a:r>
          </a:p>
          <a:p>
            <a:pPr eaLnBrk="1" hangingPunct="1">
              <a:lnSpc>
                <a:spcPct val="170000"/>
              </a:lnSpc>
              <a:buClr>
                <a:srgbClr val="FF0000"/>
              </a:buClr>
              <a:buFont typeface="Wingdings" pitchFamily="2" charset="2"/>
              <a:buChar char="§"/>
            </a:pPr>
            <a:r>
              <a:rPr lang="en-US" smtClean="0">
                <a:latin typeface="Bookman Old Style" pitchFamily="18" charset="0"/>
              </a:rPr>
              <a:t>Nervous tissues</a:t>
            </a:r>
          </a:p>
          <a:p>
            <a:pPr eaLnBrk="1" hangingPunct="1">
              <a:lnSpc>
                <a:spcPct val="170000"/>
              </a:lnSpc>
              <a:buClr>
                <a:srgbClr val="FF0000"/>
              </a:buClr>
              <a:buFont typeface="Wingdings" pitchFamily="2" charset="2"/>
              <a:buChar char="§"/>
            </a:pPr>
            <a:r>
              <a:rPr lang="en-US" smtClean="0">
                <a:latin typeface="Bookman Old Style" pitchFamily="18" charset="0"/>
              </a:rPr>
              <a:t>Epithelial tissues</a:t>
            </a:r>
          </a:p>
          <a:p>
            <a:pPr eaLnBrk="1" hangingPunct="1">
              <a:lnSpc>
                <a:spcPct val="170000"/>
              </a:lnSpc>
              <a:buClr>
                <a:srgbClr val="FF0000"/>
              </a:buClr>
              <a:buFont typeface="Wingdings" pitchFamily="2" charset="2"/>
              <a:buChar char="§"/>
            </a:pPr>
            <a:r>
              <a:rPr lang="en-US" smtClean="0">
                <a:latin typeface="Bookman Old Style" pitchFamily="18" charset="0"/>
              </a:rPr>
              <a:t>Connective tissues</a:t>
            </a:r>
          </a:p>
          <a:p>
            <a:pPr eaLnBrk="1" hangingPunct="1">
              <a:lnSpc>
                <a:spcPct val="170000"/>
              </a:lnSpc>
              <a:buClr>
                <a:srgbClr val="FF0000"/>
              </a:buClr>
              <a:buFont typeface="Wingdings" pitchFamily="2" charset="2"/>
              <a:buChar char="§"/>
            </a:pPr>
            <a:r>
              <a:rPr lang="en-US" smtClean="0">
                <a:latin typeface="Bookman Old Style" pitchFamily="18" charset="0"/>
              </a:rPr>
              <a:t>Adipose Tissues</a:t>
            </a:r>
          </a:p>
        </p:txBody>
      </p:sp>
      <p:sp>
        <p:nvSpPr>
          <p:cNvPr id="26628" name="Rectangle 4"/>
          <p:cNvSpPr>
            <a:spLocks noGrp="1" noChangeArrowheads="1"/>
          </p:cNvSpPr>
          <p:nvPr>
            <p:ph type="title"/>
          </p:nvPr>
        </p:nvSpPr>
        <p:spPr>
          <a:xfrm>
            <a:off x="914400" y="0"/>
            <a:ext cx="7772400" cy="1066800"/>
          </a:xfrm>
        </p:spPr>
        <p:txBody>
          <a:bodyPr/>
          <a:lstStyle/>
          <a:p>
            <a:pPr algn="ctr" eaLnBrk="1" hangingPunct="1">
              <a:defRPr/>
            </a:pPr>
            <a:r>
              <a:rPr lang="en-US" sz="2800" b="1" dirty="0" smtClean="0">
                <a:solidFill>
                  <a:schemeClr val="accent2">
                    <a:lumMod val="60000"/>
                    <a:lumOff val="40000"/>
                  </a:schemeClr>
                </a:solidFill>
                <a:latin typeface="Bookman Old Style" pitchFamily="18" charset="0"/>
              </a:rPr>
              <a:t>Muscle and Associated Tissue</a:t>
            </a:r>
          </a:p>
        </p:txBody>
      </p:sp>
      <p:sp>
        <p:nvSpPr>
          <p:cNvPr id="26629" name="Text Box 5"/>
          <p:cNvSpPr txBox="1">
            <a:spLocks noChangeArrowheads="1"/>
          </p:cNvSpPr>
          <p:nvPr/>
        </p:nvSpPr>
        <p:spPr bwMode="auto">
          <a:xfrm>
            <a:off x="685800" y="1219200"/>
            <a:ext cx="3886200" cy="457200"/>
          </a:xfrm>
          <a:prstGeom prst="rect">
            <a:avLst/>
          </a:prstGeom>
          <a:noFill/>
          <a:ln w="9525">
            <a:noFill/>
            <a:miter lim="800000"/>
            <a:headEnd/>
            <a:tailEnd/>
          </a:ln>
          <a:effectLst/>
        </p:spPr>
        <p:txBody>
          <a:bodyPr>
            <a:spAutoFit/>
          </a:bodyPr>
          <a:lstStyle/>
          <a:p>
            <a:pPr>
              <a:spcBef>
                <a:spcPct val="50000"/>
              </a:spcBef>
              <a:defRPr/>
            </a:pPr>
            <a:r>
              <a:rPr lang="en-US" sz="2400" b="1" dirty="0">
                <a:solidFill>
                  <a:schemeClr val="bg2">
                    <a:lumMod val="50000"/>
                    <a:lumOff val="50000"/>
                  </a:schemeClr>
                </a:solidFill>
                <a:latin typeface="Bookman Old Style" pitchFamily="18" charset="0"/>
              </a:rPr>
              <a:t>Types of Tissues</a:t>
            </a:r>
          </a:p>
        </p:txBody>
      </p:sp>
      <p:pic>
        <p:nvPicPr>
          <p:cNvPr id="9221" name="Picture 7" descr="8682"/>
          <p:cNvPicPr>
            <a:picLocks noChangeAspect="1" noChangeArrowheads="1"/>
          </p:cNvPicPr>
          <p:nvPr/>
        </p:nvPicPr>
        <p:blipFill>
          <a:blip r:embed="rId2">
            <a:extLst>
              <a:ext uri="{28A0092B-C50C-407E-A947-70E740481C1C}">
                <a14:useLocalDpi xmlns:a14="http://schemas.microsoft.com/office/drawing/2010/main" val="0"/>
              </a:ext>
            </a:extLst>
          </a:blip>
          <a:srcRect b="10638"/>
          <a:stretch>
            <a:fillRect/>
          </a:stretch>
        </p:blipFill>
        <p:spPr bwMode="auto">
          <a:xfrm>
            <a:off x="5029200" y="1143000"/>
            <a:ext cx="3962400" cy="464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597879098"/>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Rectangle 2"/>
          <p:cNvSpPr>
            <a:spLocks noGrp="1" noChangeArrowheads="1"/>
          </p:cNvSpPr>
          <p:nvPr>
            <p:ph type="title"/>
          </p:nvPr>
        </p:nvSpPr>
        <p:spPr>
          <a:xfrm>
            <a:off x="838200" y="228600"/>
            <a:ext cx="8001000" cy="762000"/>
          </a:xfrm>
        </p:spPr>
        <p:txBody>
          <a:bodyPr/>
          <a:lstStyle/>
          <a:p>
            <a:pPr algn="ctr" eaLnBrk="1" hangingPunct="1"/>
            <a:r>
              <a:rPr lang="en-US" sz="2800" b="1" smtClean="0">
                <a:solidFill>
                  <a:schemeClr val="accent2"/>
                </a:solidFill>
                <a:latin typeface="Bookman Old Style" pitchFamily="18" charset="0"/>
              </a:rPr>
              <a:t>Types of Muscular Tissue</a:t>
            </a:r>
          </a:p>
        </p:txBody>
      </p:sp>
      <p:sp>
        <p:nvSpPr>
          <p:cNvPr id="10243" name="Rectangle 3"/>
          <p:cNvSpPr>
            <a:spLocks noGrp="1" noChangeArrowheads="1"/>
          </p:cNvSpPr>
          <p:nvPr>
            <p:ph type="body" idx="1"/>
          </p:nvPr>
        </p:nvSpPr>
        <p:spPr>
          <a:xfrm>
            <a:off x="685800" y="1143000"/>
            <a:ext cx="4572000" cy="3429000"/>
          </a:xfrm>
        </p:spPr>
        <p:txBody>
          <a:bodyPr/>
          <a:lstStyle/>
          <a:p>
            <a:pPr eaLnBrk="1" hangingPunct="1">
              <a:lnSpc>
                <a:spcPct val="80000"/>
              </a:lnSpc>
              <a:buClr>
                <a:schemeClr val="accent2"/>
              </a:buClr>
              <a:buFont typeface="Wingdings" pitchFamily="2" charset="2"/>
              <a:buChar char="§"/>
            </a:pPr>
            <a:r>
              <a:rPr lang="en-US" sz="2200" smtClean="0">
                <a:latin typeface="Bookman Old Style" pitchFamily="18" charset="0"/>
              </a:rPr>
              <a:t>Skeletal Muscle</a:t>
            </a:r>
          </a:p>
          <a:p>
            <a:pPr lvl="2" eaLnBrk="1" hangingPunct="1">
              <a:lnSpc>
                <a:spcPct val="80000"/>
              </a:lnSpc>
              <a:buClr>
                <a:schemeClr val="accent2"/>
              </a:buClr>
              <a:buFont typeface="Wingdings" pitchFamily="2" charset="2"/>
              <a:buChar char="§"/>
            </a:pPr>
            <a:r>
              <a:rPr lang="en-US" sz="2200" smtClean="0">
                <a:latin typeface="Bookman Old Style" pitchFamily="18" charset="0"/>
              </a:rPr>
              <a:t>Voluntary and striated</a:t>
            </a:r>
          </a:p>
          <a:p>
            <a:pPr lvl="2" eaLnBrk="1" hangingPunct="1">
              <a:lnSpc>
                <a:spcPct val="80000"/>
              </a:lnSpc>
              <a:buClr>
                <a:schemeClr val="accent2"/>
              </a:buClr>
              <a:buFont typeface="Wingdings" pitchFamily="2" charset="2"/>
              <a:buChar char="§"/>
            </a:pPr>
            <a:endParaRPr lang="en-US" sz="2200" smtClean="0">
              <a:latin typeface="Bookman Old Style" pitchFamily="18" charset="0"/>
            </a:endParaRPr>
          </a:p>
          <a:p>
            <a:pPr eaLnBrk="1" hangingPunct="1">
              <a:lnSpc>
                <a:spcPct val="80000"/>
              </a:lnSpc>
              <a:buClr>
                <a:schemeClr val="accent2"/>
              </a:buClr>
              <a:buFont typeface="Wingdings" pitchFamily="2" charset="2"/>
              <a:buChar char="§"/>
            </a:pPr>
            <a:r>
              <a:rPr lang="en-US" sz="2200" smtClean="0">
                <a:latin typeface="Bookman Old Style" pitchFamily="18" charset="0"/>
              </a:rPr>
              <a:t>Smooth Muscle</a:t>
            </a:r>
          </a:p>
          <a:p>
            <a:pPr lvl="2" eaLnBrk="1" hangingPunct="1">
              <a:lnSpc>
                <a:spcPct val="80000"/>
              </a:lnSpc>
              <a:buClr>
                <a:schemeClr val="accent2"/>
              </a:buClr>
              <a:buFont typeface="Wingdings" pitchFamily="2" charset="2"/>
              <a:buChar char="§"/>
            </a:pPr>
            <a:r>
              <a:rPr lang="en-US" sz="2200" smtClean="0">
                <a:latin typeface="Bookman Old Style" pitchFamily="18" charset="0"/>
              </a:rPr>
              <a:t>Involuntary and smooth</a:t>
            </a:r>
          </a:p>
          <a:p>
            <a:pPr lvl="2" eaLnBrk="1" hangingPunct="1">
              <a:lnSpc>
                <a:spcPct val="80000"/>
              </a:lnSpc>
              <a:buClr>
                <a:schemeClr val="accent2"/>
              </a:buClr>
              <a:buFont typeface="Wingdings" pitchFamily="2" charset="2"/>
              <a:buChar char="§"/>
            </a:pPr>
            <a:endParaRPr lang="en-US" sz="2200" smtClean="0">
              <a:latin typeface="Bookman Old Style" pitchFamily="18" charset="0"/>
            </a:endParaRPr>
          </a:p>
          <a:p>
            <a:pPr eaLnBrk="1" hangingPunct="1">
              <a:lnSpc>
                <a:spcPct val="80000"/>
              </a:lnSpc>
              <a:buClr>
                <a:schemeClr val="accent2"/>
              </a:buClr>
              <a:buFont typeface="Wingdings" pitchFamily="2" charset="2"/>
              <a:buChar char="§"/>
            </a:pPr>
            <a:r>
              <a:rPr lang="en-US" sz="2200" smtClean="0">
                <a:latin typeface="Bookman Old Style" pitchFamily="18" charset="0"/>
              </a:rPr>
              <a:t>Cardiac Muscle</a:t>
            </a:r>
          </a:p>
          <a:p>
            <a:pPr lvl="2" eaLnBrk="1" hangingPunct="1">
              <a:lnSpc>
                <a:spcPct val="80000"/>
              </a:lnSpc>
              <a:buClr>
                <a:schemeClr val="accent2"/>
              </a:buClr>
              <a:buFont typeface="Wingdings" pitchFamily="2" charset="2"/>
              <a:buChar char="§"/>
            </a:pPr>
            <a:r>
              <a:rPr lang="en-US" sz="2200" smtClean="0">
                <a:latin typeface="Bookman Old Style" pitchFamily="18" charset="0"/>
              </a:rPr>
              <a:t>Involuntary and striated</a:t>
            </a:r>
          </a:p>
        </p:txBody>
      </p:sp>
      <p:grpSp>
        <p:nvGrpSpPr>
          <p:cNvPr id="10244" name="Group 18"/>
          <p:cNvGrpSpPr>
            <a:grpSpLocks/>
          </p:cNvGrpSpPr>
          <p:nvPr/>
        </p:nvGrpSpPr>
        <p:grpSpPr bwMode="auto">
          <a:xfrm>
            <a:off x="473075" y="990600"/>
            <a:ext cx="8442325" cy="5029200"/>
            <a:chOff x="298" y="624"/>
            <a:chExt cx="5318" cy="3168"/>
          </a:xfrm>
        </p:grpSpPr>
        <p:grpSp>
          <p:nvGrpSpPr>
            <p:cNvPr id="10245" name="Group 11"/>
            <p:cNvGrpSpPr>
              <a:grpSpLocks/>
            </p:cNvGrpSpPr>
            <p:nvPr/>
          </p:nvGrpSpPr>
          <p:grpSpPr bwMode="auto">
            <a:xfrm>
              <a:off x="3504" y="624"/>
              <a:ext cx="2112" cy="3120"/>
              <a:chOff x="3792" y="752"/>
              <a:chExt cx="1872" cy="2992"/>
            </a:xfrm>
          </p:grpSpPr>
          <p:pic>
            <p:nvPicPr>
              <p:cNvPr id="25605" name="Picture 5" descr="77_02">
                <a:hlinkClick r:id="rId2"/>
              </p:cNvPr>
              <p:cNvPicPr>
                <a:picLocks noChangeAspect="1" noChangeArrowheads="1"/>
              </p:cNvPicPr>
              <p:nvPr/>
            </p:nvPicPr>
            <p:blipFill>
              <a:blip r:embed="rId3"/>
              <a:srcRect/>
              <a:stretch>
                <a:fillRect/>
              </a:stretch>
            </p:blipFill>
            <p:spPr bwMode="auto">
              <a:xfrm>
                <a:off x="3792" y="752"/>
                <a:ext cx="1872" cy="976"/>
              </a:xfrm>
              <a:prstGeom prst="rect">
                <a:avLst/>
              </a:prstGeom>
              <a:ln>
                <a:noFill/>
              </a:ln>
              <a:effectLst>
                <a:softEdge rad="112500"/>
              </a:effectLst>
            </p:spPr>
          </p:pic>
          <p:pic>
            <p:nvPicPr>
              <p:cNvPr id="25607" name="Picture 7" descr="smooth%2520muscle%252040xweb">
                <a:hlinkClick r:id="rId4"/>
              </p:cNvPr>
              <p:cNvPicPr>
                <a:picLocks noChangeAspect="1" noChangeArrowheads="1"/>
              </p:cNvPicPr>
              <p:nvPr/>
            </p:nvPicPr>
            <p:blipFill>
              <a:blip r:embed="rId5"/>
              <a:srcRect/>
              <a:stretch>
                <a:fillRect/>
              </a:stretch>
            </p:blipFill>
            <p:spPr bwMode="auto">
              <a:xfrm>
                <a:off x="3792" y="1728"/>
                <a:ext cx="1872" cy="1056"/>
              </a:xfrm>
              <a:prstGeom prst="rect">
                <a:avLst/>
              </a:prstGeom>
              <a:ln>
                <a:noFill/>
              </a:ln>
              <a:effectLst>
                <a:softEdge rad="112500"/>
              </a:effectLst>
            </p:spPr>
          </p:pic>
          <p:pic>
            <p:nvPicPr>
              <p:cNvPr id="25609" name="Picture 9" descr="08_016">
                <a:hlinkClick r:id="rId6"/>
              </p:cNvPr>
              <p:cNvPicPr>
                <a:picLocks noChangeAspect="1" noChangeArrowheads="1"/>
              </p:cNvPicPr>
              <p:nvPr/>
            </p:nvPicPr>
            <p:blipFill>
              <a:blip r:embed="rId7"/>
              <a:srcRect r="2563"/>
              <a:stretch>
                <a:fillRect/>
              </a:stretch>
            </p:blipFill>
            <p:spPr bwMode="auto">
              <a:xfrm>
                <a:off x="3792" y="2784"/>
                <a:ext cx="1872" cy="960"/>
              </a:xfrm>
              <a:prstGeom prst="rect">
                <a:avLst/>
              </a:prstGeom>
              <a:ln>
                <a:noFill/>
              </a:ln>
              <a:effectLst>
                <a:softEdge rad="112500"/>
              </a:effectLst>
            </p:spPr>
          </p:pic>
        </p:grpSp>
        <p:pic>
          <p:nvPicPr>
            <p:cNvPr id="10246" name="Picture 12" descr="19917">
              <a:hlinkClick r:id="rId8"/>
            </p:cNvPr>
            <p:cNvPicPr>
              <a:picLocks noChangeAspect="1" noChangeArrowheads="1"/>
            </p:cNvPicPr>
            <p:nvPr/>
          </p:nvPicPr>
          <p:blipFill>
            <a:blip r:embed="rId9">
              <a:extLst>
                <a:ext uri="{28A0092B-C50C-407E-A947-70E740481C1C}">
                  <a14:useLocalDpi xmlns:a14="http://schemas.microsoft.com/office/drawing/2010/main" val="0"/>
                </a:ext>
              </a:extLst>
            </a:blip>
            <a:srcRect b="9091"/>
            <a:stretch>
              <a:fillRect/>
            </a:stretch>
          </p:blipFill>
          <p:spPr bwMode="auto">
            <a:xfrm>
              <a:off x="1632" y="2736"/>
              <a:ext cx="1824" cy="105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247" name="Picture 16" descr="Muscle-774348">
              <a:hlinkClick r:id="rId10"/>
            </p:cNvPr>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298" y="2759"/>
              <a:ext cx="1382" cy="88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extLst>
      <p:ext uri="{BB962C8B-B14F-4D97-AF65-F5344CB8AC3E}">
        <p14:creationId xmlns:p14="http://schemas.microsoft.com/office/powerpoint/2010/main" val="3866729528"/>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Text Box 4"/>
          <p:cNvSpPr>
            <a:spLocks noGrp="1" noChangeArrowheads="1"/>
          </p:cNvSpPr>
          <p:nvPr>
            <p:ph type="title"/>
          </p:nvPr>
        </p:nvSpPr>
        <p:spPr>
          <a:xfrm>
            <a:off x="914400" y="152400"/>
            <a:ext cx="7772400" cy="838200"/>
          </a:xfrm>
          <a:noFill/>
        </p:spPr>
        <p:txBody>
          <a:bodyPr/>
          <a:lstStyle/>
          <a:p>
            <a:pPr algn="ctr" eaLnBrk="1" hangingPunct="1">
              <a:spcBef>
                <a:spcPct val="50000"/>
              </a:spcBef>
            </a:pPr>
            <a:r>
              <a:rPr lang="en-US" sz="3200" b="1" smtClean="0">
                <a:latin typeface="Bookman Old Style" pitchFamily="18" charset="0"/>
              </a:rPr>
              <a:t>Skeletal Muscles</a:t>
            </a:r>
          </a:p>
        </p:txBody>
      </p:sp>
      <p:sp>
        <p:nvSpPr>
          <p:cNvPr id="11267" name="Text Box 5"/>
          <p:cNvSpPr txBox="1">
            <a:spLocks noChangeArrowheads="1"/>
          </p:cNvSpPr>
          <p:nvPr/>
        </p:nvSpPr>
        <p:spPr bwMode="auto">
          <a:xfrm>
            <a:off x="152400" y="914400"/>
            <a:ext cx="8610600" cy="19383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spAutoFit/>
          </a:bodyPr>
          <a:lstStyle>
            <a:lvl1pPr marL="566738" indent="-566738"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buClr>
                <a:schemeClr val="accent2"/>
              </a:buClr>
              <a:buFont typeface="Wingdings" pitchFamily="2" charset="2"/>
              <a:buChar char="§"/>
            </a:pPr>
            <a:r>
              <a:rPr lang="en-US" sz="2400">
                <a:solidFill>
                  <a:srgbClr val="6C0C02"/>
                </a:solidFill>
                <a:latin typeface="Bookman Old Style" pitchFamily="18" charset="0"/>
              </a:rPr>
              <a:t>There are more than 600 muscles in animal body</a:t>
            </a:r>
          </a:p>
          <a:p>
            <a:pPr eaLnBrk="1" hangingPunct="1">
              <a:spcBef>
                <a:spcPct val="50000"/>
              </a:spcBef>
              <a:buClr>
                <a:schemeClr val="accent2"/>
              </a:buClr>
              <a:buFont typeface="Wingdings" pitchFamily="2" charset="2"/>
              <a:buChar char="§"/>
            </a:pPr>
            <a:r>
              <a:rPr lang="en-US" sz="2400">
                <a:solidFill>
                  <a:srgbClr val="6C0C02"/>
                </a:solidFill>
                <a:latin typeface="Bookman Old Style" pitchFamily="18" charset="0"/>
              </a:rPr>
              <a:t>Vary widely in shape, size and actions.</a:t>
            </a:r>
          </a:p>
          <a:p>
            <a:pPr eaLnBrk="1" hangingPunct="1">
              <a:spcBef>
                <a:spcPct val="50000"/>
              </a:spcBef>
              <a:buClr>
                <a:schemeClr val="accent2"/>
              </a:buClr>
              <a:buFont typeface="Wingdings" pitchFamily="2" charset="2"/>
              <a:buChar char="§"/>
            </a:pPr>
            <a:r>
              <a:rPr lang="en-US" sz="2400">
                <a:solidFill>
                  <a:srgbClr val="220EB8"/>
                </a:solidFill>
                <a:latin typeface="Bookman Old Style" pitchFamily="18" charset="0"/>
              </a:rPr>
              <a:t>In general Skeletal muscle constitute 35-65% of meat</a:t>
            </a:r>
            <a:r>
              <a:rPr lang="en-US" sz="2400">
                <a:latin typeface="Bookman Old Style" pitchFamily="18" charset="0"/>
              </a:rPr>
              <a:t> </a:t>
            </a:r>
          </a:p>
        </p:txBody>
      </p:sp>
      <p:sp>
        <p:nvSpPr>
          <p:cNvPr id="11268" name="Text Box 31"/>
          <p:cNvSpPr txBox="1">
            <a:spLocks noChangeArrowheads="1"/>
          </p:cNvSpPr>
          <p:nvPr/>
        </p:nvSpPr>
        <p:spPr bwMode="auto">
          <a:xfrm>
            <a:off x="381000" y="5192713"/>
            <a:ext cx="8458200" cy="9191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eaLnBrk="1" hangingPunct="1">
              <a:lnSpc>
                <a:spcPct val="70000"/>
              </a:lnSpc>
              <a:spcBef>
                <a:spcPct val="50000"/>
              </a:spcBef>
              <a:buClr>
                <a:srgbClr val="0000FF"/>
              </a:buClr>
              <a:buFont typeface="Wingdings" pitchFamily="2" charset="2"/>
              <a:buChar char="§"/>
            </a:pPr>
            <a:r>
              <a:rPr lang="en-US" sz="2400">
                <a:solidFill>
                  <a:srgbClr val="FF0000"/>
                </a:solidFill>
                <a:latin typeface="Times New Roman" pitchFamily="18" charset="0"/>
              </a:rPr>
              <a:t> Muscle fiber constitute 75-92% of total muscle volume.</a:t>
            </a:r>
            <a:r>
              <a:rPr lang="en-US" sz="2800">
                <a:solidFill>
                  <a:srgbClr val="FF0000"/>
                </a:solidFill>
                <a:latin typeface="Times New Roman" pitchFamily="18" charset="0"/>
              </a:rPr>
              <a:t> </a:t>
            </a:r>
          </a:p>
          <a:p>
            <a:pPr algn="ctr" eaLnBrk="1" hangingPunct="1">
              <a:lnSpc>
                <a:spcPct val="70000"/>
              </a:lnSpc>
              <a:spcBef>
                <a:spcPct val="50000"/>
              </a:spcBef>
              <a:buClr>
                <a:srgbClr val="0000FF"/>
              </a:buClr>
              <a:buFont typeface="Wingdings" pitchFamily="2" charset="2"/>
              <a:buChar char="§"/>
            </a:pPr>
            <a:r>
              <a:rPr lang="en-US" sz="2000">
                <a:solidFill>
                  <a:srgbClr val="FF0000"/>
                </a:solidFill>
                <a:latin typeface="Times New Roman" pitchFamily="18" charset="0"/>
              </a:rPr>
              <a:t> Remaining  are connective tissues, blood vessels, nerve fibers and ECF</a:t>
            </a:r>
            <a:r>
              <a:rPr lang="en-US" sz="2800">
                <a:solidFill>
                  <a:srgbClr val="FF0000"/>
                </a:solidFill>
                <a:latin typeface="Times New Roman" pitchFamily="18" charset="0"/>
              </a:rPr>
              <a:t> </a:t>
            </a:r>
          </a:p>
        </p:txBody>
      </p:sp>
      <p:grpSp>
        <p:nvGrpSpPr>
          <p:cNvPr id="11269" name="Group 32"/>
          <p:cNvGrpSpPr>
            <a:grpSpLocks/>
          </p:cNvGrpSpPr>
          <p:nvPr/>
        </p:nvGrpSpPr>
        <p:grpSpPr bwMode="auto">
          <a:xfrm>
            <a:off x="304800" y="2895600"/>
            <a:ext cx="8839200" cy="2286000"/>
            <a:chOff x="144" y="1536"/>
            <a:chExt cx="5616" cy="1584"/>
          </a:xfrm>
        </p:grpSpPr>
        <p:grpSp>
          <p:nvGrpSpPr>
            <p:cNvPr id="11270" name="Group 33"/>
            <p:cNvGrpSpPr>
              <a:grpSpLocks/>
            </p:cNvGrpSpPr>
            <p:nvPr/>
          </p:nvGrpSpPr>
          <p:grpSpPr bwMode="auto">
            <a:xfrm>
              <a:off x="144" y="1536"/>
              <a:ext cx="5616" cy="1584"/>
              <a:chOff x="144" y="1536"/>
              <a:chExt cx="5616" cy="1584"/>
            </a:xfrm>
          </p:grpSpPr>
          <p:grpSp>
            <p:nvGrpSpPr>
              <p:cNvPr id="11274" name="Group 34"/>
              <p:cNvGrpSpPr>
                <a:grpSpLocks/>
              </p:cNvGrpSpPr>
              <p:nvPr/>
            </p:nvGrpSpPr>
            <p:grpSpPr bwMode="auto">
              <a:xfrm>
                <a:off x="2352" y="1536"/>
                <a:ext cx="1440" cy="528"/>
                <a:chOff x="2352" y="1670"/>
                <a:chExt cx="1440" cy="528"/>
              </a:xfrm>
            </p:grpSpPr>
            <p:sp>
              <p:nvSpPr>
                <p:cNvPr id="11296" name="Oval 35"/>
                <p:cNvSpPr>
                  <a:spLocks noChangeArrowheads="1"/>
                </p:cNvSpPr>
                <p:nvPr/>
              </p:nvSpPr>
              <p:spPr bwMode="auto">
                <a:xfrm>
                  <a:off x="2352" y="1670"/>
                  <a:ext cx="1440" cy="480"/>
                </a:xfrm>
                <a:prstGeom prst="ellipse">
                  <a:avLst/>
                </a:prstGeom>
                <a:solidFill>
                  <a:schemeClr val="accent1"/>
                </a:solidFill>
                <a:ln>
                  <a:noFill/>
                </a:ln>
                <a:extLst>
                  <a:ext uri="{91240B29-F687-4F45-9708-019B960494DF}">
                    <a14:hiddenLine xmlns:a14="http://schemas.microsoft.com/office/drawing/2010/main" w="9525">
                      <a:solidFill>
                        <a:srgbClr val="000000"/>
                      </a:solidFill>
                      <a:round/>
                      <a:headEnd/>
                      <a:tailEnd/>
                    </a14:hiddenLine>
                  </a:ext>
                </a:extLst>
              </p:spPr>
              <p:txBody>
                <a:bodyPr wrap="none" anchor="ctr"/>
                <a:lstStyle/>
                <a:p>
                  <a:endParaRPr lang="en-US"/>
                </a:p>
              </p:txBody>
            </p:sp>
            <p:sp>
              <p:nvSpPr>
                <p:cNvPr id="11297" name="Text Box 36"/>
                <p:cNvSpPr txBox="1">
                  <a:spLocks noChangeArrowheads="1"/>
                </p:cNvSpPr>
                <p:nvPr/>
              </p:nvSpPr>
              <p:spPr bwMode="auto">
                <a:xfrm>
                  <a:off x="2688" y="1756"/>
                  <a:ext cx="960" cy="44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sz="2000">
                      <a:solidFill>
                        <a:srgbClr val="6C0C02"/>
                      </a:solidFill>
                      <a:latin typeface="Times New Roman" pitchFamily="18" charset="0"/>
                    </a:rPr>
                    <a:t>Muscle bundle</a:t>
                  </a:r>
                </a:p>
              </p:txBody>
            </p:sp>
          </p:grpSp>
          <p:grpSp>
            <p:nvGrpSpPr>
              <p:cNvPr id="11275" name="Group 37"/>
              <p:cNvGrpSpPr>
                <a:grpSpLocks/>
              </p:cNvGrpSpPr>
              <p:nvPr/>
            </p:nvGrpSpPr>
            <p:grpSpPr bwMode="auto">
              <a:xfrm>
                <a:off x="144" y="1536"/>
                <a:ext cx="2160" cy="480"/>
                <a:chOff x="144" y="1584"/>
                <a:chExt cx="2160" cy="480"/>
              </a:xfrm>
            </p:grpSpPr>
            <p:grpSp>
              <p:nvGrpSpPr>
                <p:cNvPr id="11288" name="Group 38"/>
                <p:cNvGrpSpPr>
                  <a:grpSpLocks/>
                </p:cNvGrpSpPr>
                <p:nvPr/>
              </p:nvGrpSpPr>
              <p:grpSpPr bwMode="auto">
                <a:xfrm>
                  <a:off x="144" y="1584"/>
                  <a:ext cx="2160" cy="480"/>
                  <a:chOff x="144" y="1584"/>
                  <a:chExt cx="2160" cy="480"/>
                </a:xfrm>
              </p:grpSpPr>
              <p:grpSp>
                <p:nvGrpSpPr>
                  <p:cNvPr id="11292" name="Group 39"/>
                  <p:cNvGrpSpPr>
                    <a:grpSpLocks/>
                  </p:cNvGrpSpPr>
                  <p:nvPr/>
                </p:nvGrpSpPr>
                <p:grpSpPr bwMode="auto">
                  <a:xfrm>
                    <a:off x="144" y="1584"/>
                    <a:ext cx="1440" cy="480"/>
                    <a:chOff x="384" y="2496"/>
                    <a:chExt cx="1440" cy="480"/>
                  </a:xfrm>
                </p:grpSpPr>
                <p:sp>
                  <p:nvSpPr>
                    <p:cNvPr id="11294" name="Oval 40"/>
                    <p:cNvSpPr>
                      <a:spLocks noChangeArrowheads="1"/>
                    </p:cNvSpPr>
                    <p:nvPr/>
                  </p:nvSpPr>
                  <p:spPr bwMode="auto">
                    <a:xfrm>
                      <a:off x="384" y="2496"/>
                      <a:ext cx="1440" cy="480"/>
                    </a:xfrm>
                    <a:prstGeom prst="ellipse">
                      <a:avLst/>
                    </a:prstGeom>
                    <a:solidFill>
                      <a:schemeClr val="accent1"/>
                    </a:solidFill>
                    <a:ln>
                      <a:noFill/>
                    </a:ln>
                    <a:extLst>
                      <a:ext uri="{91240B29-F687-4F45-9708-019B960494DF}">
                        <a14:hiddenLine xmlns:a14="http://schemas.microsoft.com/office/drawing/2010/main" w="9525">
                          <a:solidFill>
                            <a:srgbClr val="000000"/>
                          </a:solidFill>
                          <a:round/>
                          <a:headEnd/>
                          <a:tailEnd/>
                        </a14:hiddenLine>
                      </a:ext>
                    </a:extLst>
                  </p:spPr>
                  <p:txBody>
                    <a:bodyPr wrap="none" anchor="ctr"/>
                    <a:lstStyle/>
                    <a:p>
                      <a:endParaRPr lang="en-US"/>
                    </a:p>
                  </p:txBody>
                </p:sp>
                <p:sp>
                  <p:nvSpPr>
                    <p:cNvPr id="11295" name="Text Box 41"/>
                    <p:cNvSpPr txBox="1">
                      <a:spLocks noChangeArrowheads="1"/>
                    </p:cNvSpPr>
                    <p:nvPr/>
                  </p:nvSpPr>
                  <p:spPr bwMode="auto">
                    <a:xfrm>
                      <a:off x="624" y="2553"/>
                      <a:ext cx="960" cy="32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sz="2800">
                          <a:solidFill>
                            <a:srgbClr val="6C0C02"/>
                          </a:solidFill>
                          <a:latin typeface="Times New Roman" pitchFamily="18" charset="0"/>
                        </a:rPr>
                        <a:t>Muscle</a:t>
                      </a:r>
                    </a:p>
                  </p:txBody>
                </p:sp>
              </p:grpSp>
              <p:sp>
                <p:nvSpPr>
                  <p:cNvPr id="11293" name="Line 42"/>
                  <p:cNvSpPr>
                    <a:spLocks noChangeShapeType="1"/>
                  </p:cNvSpPr>
                  <p:nvPr/>
                </p:nvSpPr>
                <p:spPr bwMode="auto">
                  <a:xfrm>
                    <a:off x="1680" y="1824"/>
                    <a:ext cx="624" cy="0"/>
                  </a:xfrm>
                  <a:prstGeom prst="line">
                    <a:avLst/>
                  </a:prstGeom>
                  <a:noFill/>
                  <a:ln w="9525">
                    <a:solidFill>
                      <a:srgbClr val="FF0000"/>
                    </a:solidFill>
                    <a:round/>
                    <a:headEnd/>
                    <a:tailEnd type="triangle" w="med" len="med"/>
                  </a:ln>
                  <a:extLst>
                    <a:ext uri="{909E8E84-426E-40DD-AFC4-6F175D3DCCD1}">
                      <a14:hiddenFill xmlns:a14="http://schemas.microsoft.com/office/drawing/2010/main">
                        <a:noFill/>
                      </a14:hiddenFill>
                    </a:ext>
                  </a:extLst>
                </p:spPr>
                <p:txBody>
                  <a:bodyPr anchor="b"/>
                  <a:lstStyle/>
                  <a:p>
                    <a:endParaRPr lang="en-IN"/>
                  </a:p>
                </p:txBody>
              </p:sp>
            </p:grpSp>
            <p:grpSp>
              <p:nvGrpSpPr>
                <p:cNvPr id="11289" name="Group 43"/>
                <p:cNvGrpSpPr>
                  <a:grpSpLocks/>
                </p:cNvGrpSpPr>
                <p:nvPr/>
              </p:nvGrpSpPr>
              <p:grpSpPr bwMode="auto">
                <a:xfrm>
                  <a:off x="144" y="1584"/>
                  <a:ext cx="1440" cy="480"/>
                  <a:chOff x="384" y="2496"/>
                  <a:chExt cx="1440" cy="480"/>
                </a:xfrm>
              </p:grpSpPr>
              <p:sp>
                <p:nvSpPr>
                  <p:cNvPr id="11290" name="Oval 44"/>
                  <p:cNvSpPr>
                    <a:spLocks noChangeArrowheads="1"/>
                  </p:cNvSpPr>
                  <p:nvPr/>
                </p:nvSpPr>
                <p:spPr bwMode="auto">
                  <a:xfrm>
                    <a:off x="384" y="2496"/>
                    <a:ext cx="1440" cy="480"/>
                  </a:xfrm>
                  <a:prstGeom prst="ellipse">
                    <a:avLst/>
                  </a:prstGeom>
                  <a:solidFill>
                    <a:schemeClr val="accent1"/>
                  </a:solidFill>
                  <a:ln>
                    <a:noFill/>
                  </a:ln>
                  <a:extLst>
                    <a:ext uri="{91240B29-F687-4F45-9708-019B960494DF}">
                      <a14:hiddenLine xmlns:a14="http://schemas.microsoft.com/office/drawing/2010/main" w="9525">
                        <a:solidFill>
                          <a:srgbClr val="000000"/>
                        </a:solidFill>
                        <a:round/>
                        <a:headEnd/>
                        <a:tailEnd/>
                      </a14:hiddenLine>
                    </a:ext>
                  </a:extLst>
                </p:spPr>
                <p:txBody>
                  <a:bodyPr wrap="none" anchor="ctr"/>
                  <a:lstStyle/>
                  <a:p>
                    <a:endParaRPr lang="en-US"/>
                  </a:p>
                </p:txBody>
              </p:sp>
              <p:sp>
                <p:nvSpPr>
                  <p:cNvPr id="11291" name="Text Box 45"/>
                  <p:cNvSpPr txBox="1">
                    <a:spLocks noChangeArrowheads="1"/>
                  </p:cNvSpPr>
                  <p:nvPr/>
                </p:nvSpPr>
                <p:spPr bwMode="auto">
                  <a:xfrm>
                    <a:off x="624" y="2592"/>
                    <a:ext cx="960" cy="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sz="2400">
                        <a:solidFill>
                          <a:srgbClr val="6C0C02"/>
                        </a:solidFill>
                        <a:latin typeface="Times New Roman" pitchFamily="18" charset="0"/>
                      </a:rPr>
                      <a:t>Muscle</a:t>
                    </a:r>
                  </a:p>
                </p:txBody>
              </p:sp>
            </p:grpSp>
          </p:grpSp>
          <p:grpSp>
            <p:nvGrpSpPr>
              <p:cNvPr id="11276" name="Group 46"/>
              <p:cNvGrpSpPr>
                <a:grpSpLocks/>
              </p:cNvGrpSpPr>
              <p:nvPr/>
            </p:nvGrpSpPr>
            <p:grpSpPr bwMode="auto">
              <a:xfrm>
                <a:off x="4464" y="1584"/>
                <a:ext cx="1296" cy="480"/>
                <a:chOff x="4464" y="1632"/>
                <a:chExt cx="1296" cy="480"/>
              </a:xfrm>
            </p:grpSpPr>
            <p:sp>
              <p:nvSpPr>
                <p:cNvPr id="11286" name="Oval 47"/>
                <p:cNvSpPr>
                  <a:spLocks noChangeArrowheads="1"/>
                </p:cNvSpPr>
                <p:nvPr/>
              </p:nvSpPr>
              <p:spPr bwMode="auto">
                <a:xfrm>
                  <a:off x="4464" y="1632"/>
                  <a:ext cx="1296" cy="480"/>
                </a:xfrm>
                <a:prstGeom prst="ellipse">
                  <a:avLst/>
                </a:prstGeom>
                <a:solidFill>
                  <a:schemeClr val="accent1"/>
                </a:solidFill>
                <a:ln>
                  <a:noFill/>
                </a:ln>
                <a:extLst>
                  <a:ext uri="{91240B29-F687-4F45-9708-019B960494DF}">
                    <a14:hiddenLine xmlns:a14="http://schemas.microsoft.com/office/drawing/2010/main" w="9525">
                      <a:solidFill>
                        <a:srgbClr val="000000"/>
                      </a:solidFill>
                      <a:round/>
                      <a:headEnd/>
                      <a:tailEnd/>
                    </a14:hiddenLine>
                  </a:ext>
                </a:extLst>
              </p:spPr>
              <p:txBody>
                <a:bodyPr wrap="none" anchor="ctr"/>
                <a:lstStyle/>
                <a:p>
                  <a:endParaRPr lang="en-US"/>
                </a:p>
              </p:txBody>
            </p:sp>
            <p:sp>
              <p:nvSpPr>
                <p:cNvPr id="11287" name="Text Box 48"/>
                <p:cNvSpPr txBox="1">
                  <a:spLocks noChangeArrowheads="1"/>
                </p:cNvSpPr>
                <p:nvPr/>
              </p:nvSpPr>
              <p:spPr bwMode="auto">
                <a:xfrm>
                  <a:off x="4560" y="1766"/>
                  <a:ext cx="960" cy="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sz="2000">
                      <a:solidFill>
                        <a:srgbClr val="6C0C02"/>
                      </a:solidFill>
                      <a:latin typeface="Times New Roman" pitchFamily="18" charset="0"/>
                    </a:rPr>
                    <a:t>Muscle fiber</a:t>
                  </a:r>
                </a:p>
              </p:txBody>
            </p:sp>
          </p:grpSp>
          <p:sp>
            <p:nvSpPr>
              <p:cNvPr id="11277" name="Line 49"/>
              <p:cNvSpPr>
                <a:spLocks noChangeShapeType="1"/>
              </p:cNvSpPr>
              <p:nvPr/>
            </p:nvSpPr>
            <p:spPr bwMode="auto">
              <a:xfrm>
                <a:off x="3840" y="1824"/>
                <a:ext cx="624" cy="0"/>
              </a:xfrm>
              <a:prstGeom prst="line">
                <a:avLst/>
              </a:prstGeom>
              <a:noFill/>
              <a:ln w="9525">
                <a:solidFill>
                  <a:srgbClr val="FF0000"/>
                </a:solidFill>
                <a:round/>
                <a:headEnd/>
                <a:tailEnd type="triangle" w="med" len="med"/>
              </a:ln>
              <a:extLst>
                <a:ext uri="{909E8E84-426E-40DD-AFC4-6F175D3DCCD1}">
                  <a14:hiddenFill xmlns:a14="http://schemas.microsoft.com/office/drawing/2010/main">
                    <a:noFill/>
                  </a14:hiddenFill>
                </a:ext>
              </a:extLst>
            </p:spPr>
            <p:txBody>
              <a:bodyPr anchor="b"/>
              <a:lstStyle/>
              <a:p>
                <a:endParaRPr lang="en-IN"/>
              </a:p>
            </p:txBody>
          </p:sp>
          <p:sp>
            <p:nvSpPr>
              <p:cNvPr id="11278" name="Line 50"/>
              <p:cNvSpPr>
                <a:spLocks noChangeShapeType="1"/>
              </p:cNvSpPr>
              <p:nvPr/>
            </p:nvSpPr>
            <p:spPr bwMode="auto">
              <a:xfrm>
                <a:off x="5040" y="2064"/>
                <a:ext cx="0" cy="528"/>
              </a:xfrm>
              <a:prstGeom prst="line">
                <a:avLst/>
              </a:prstGeom>
              <a:noFill/>
              <a:ln w="9525">
                <a:solidFill>
                  <a:srgbClr val="FF0000"/>
                </a:solidFill>
                <a:round/>
                <a:headEnd/>
                <a:tailEnd type="triangle" w="med" len="med"/>
              </a:ln>
              <a:extLst>
                <a:ext uri="{909E8E84-426E-40DD-AFC4-6F175D3DCCD1}">
                  <a14:hiddenFill xmlns:a14="http://schemas.microsoft.com/office/drawing/2010/main">
                    <a:noFill/>
                  </a14:hiddenFill>
                </a:ext>
              </a:extLst>
            </p:spPr>
            <p:txBody>
              <a:bodyPr anchor="b"/>
              <a:lstStyle/>
              <a:p>
                <a:endParaRPr lang="en-IN"/>
              </a:p>
            </p:txBody>
          </p:sp>
          <p:grpSp>
            <p:nvGrpSpPr>
              <p:cNvPr id="11279" name="Group 51"/>
              <p:cNvGrpSpPr>
                <a:grpSpLocks/>
              </p:cNvGrpSpPr>
              <p:nvPr/>
            </p:nvGrpSpPr>
            <p:grpSpPr bwMode="auto">
              <a:xfrm>
                <a:off x="4368" y="2640"/>
                <a:ext cx="1296" cy="480"/>
                <a:chOff x="4464" y="1632"/>
                <a:chExt cx="1296" cy="480"/>
              </a:xfrm>
            </p:grpSpPr>
            <p:sp>
              <p:nvSpPr>
                <p:cNvPr id="11284" name="Oval 52"/>
                <p:cNvSpPr>
                  <a:spLocks noChangeArrowheads="1"/>
                </p:cNvSpPr>
                <p:nvPr/>
              </p:nvSpPr>
              <p:spPr bwMode="auto">
                <a:xfrm>
                  <a:off x="4464" y="1632"/>
                  <a:ext cx="1296" cy="480"/>
                </a:xfrm>
                <a:prstGeom prst="ellipse">
                  <a:avLst/>
                </a:prstGeom>
                <a:solidFill>
                  <a:schemeClr val="accent1"/>
                </a:solidFill>
                <a:ln>
                  <a:noFill/>
                </a:ln>
                <a:extLst>
                  <a:ext uri="{91240B29-F687-4F45-9708-019B960494DF}">
                    <a14:hiddenLine xmlns:a14="http://schemas.microsoft.com/office/drawing/2010/main" w="9525">
                      <a:solidFill>
                        <a:srgbClr val="000000"/>
                      </a:solidFill>
                      <a:round/>
                      <a:headEnd/>
                      <a:tailEnd/>
                    </a14:hiddenLine>
                  </a:ext>
                </a:extLst>
              </p:spPr>
              <p:txBody>
                <a:bodyPr wrap="none" anchor="ctr"/>
                <a:lstStyle/>
                <a:p>
                  <a:endParaRPr lang="en-US"/>
                </a:p>
              </p:txBody>
            </p:sp>
            <p:sp>
              <p:nvSpPr>
                <p:cNvPr id="11285" name="Text Box 53"/>
                <p:cNvSpPr txBox="1">
                  <a:spLocks noChangeArrowheads="1"/>
                </p:cNvSpPr>
                <p:nvPr/>
              </p:nvSpPr>
              <p:spPr bwMode="auto">
                <a:xfrm>
                  <a:off x="4560" y="1766"/>
                  <a:ext cx="960" cy="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sz="2000">
                      <a:solidFill>
                        <a:srgbClr val="6C0C02"/>
                      </a:solidFill>
                      <a:latin typeface="Times New Roman" pitchFamily="18" charset="0"/>
                    </a:rPr>
                    <a:t>Myofibril</a:t>
                  </a:r>
                </a:p>
              </p:txBody>
            </p:sp>
          </p:grpSp>
          <p:sp>
            <p:nvSpPr>
              <p:cNvPr id="11280" name="Line 54"/>
              <p:cNvSpPr>
                <a:spLocks noChangeShapeType="1"/>
              </p:cNvSpPr>
              <p:nvPr/>
            </p:nvSpPr>
            <p:spPr bwMode="auto">
              <a:xfrm flipH="1">
                <a:off x="3840" y="2880"/>
                <a:ext cx="480" cy="0"/>
              </a:xfrm>
              <a:prstGeom prst="line">
                <a:avLst/>
              </a:prstGeom>
              <a:noFill/>
              <a:ln w="9525">
                <a:solidFill>
                  <a:srgbClr val="FF0000"/>
                </a:solidFill>
                <a:round/>
                <a:headEnd/>
                <a:tailEnd type="triangle" w="med" len="med"/>
              </a:ln>
              <a:extLst>
                <a:ext uri="{909E8E84-426E-40DD-AFC4-6F175D3DCCD1}">
                  <a14:hiddenFill xmlns:a14="http://schemas.microsoft.com/office/drawing/2010/main">
                    <a:noFill/>
                  </a14:hiddenFill>
                </a:ext>
              </a:extLst>
            </p:spPr>
            <p:txBody>
              <a:bodyPr anchor="b"/>
              <a:lstStyle/>
              <a:p>
                <a:endParaRPr lang="en-IN"/>
              </a:p>
            </p:txBody>
          </p:sp>
          <p:grpSp>
            <p:nvGrpSpPr>
              <p:cNvPr id="11281" name="Group 55"/>
              <p:cNvGrpSpPr>
                <a:grpSpLocks/>
              </p:cNvGrpSpPr>
              <p:nvPr/>
            </p:nvGrpSpPr>
            <p:grpSpPr bwMode="auto">
              <a:xfrm>
                <a:off x="2400" y="2640"/>
                <a:ext cx="1392" cy="480"/>
                <a:chOff x="4464" y="1632"/>
                <a:chExt cx="1296" cy="480"/>
              </a:xfrm>
            </p:grpSpPr>
            <p:sp>
              <p:nvSpPr>
                <p:cNvPr id="11282" name="Oval 56"/>
                <p:cNvSpPr>
                  <a:spLocks noChangeArrowheads="1"/>
                </p:cNvSpPr>
                <p:nvPr/>
              </p:nvSpPr>
              <p:spPr bwMode="auto">
                <a:xfrm>
                  <a:off x="4464" y="1632"/>
                  <a:ext cx="1296" cy="480"/>
                </a:xfrm>
                <a:prstGeom prst="ellipse">
                  <a:avLst/>
                </a:prstGeom>
                <a:solidFill>
                  <a:schemeClr val="accent1"/>
                </a:solidFill>
                <a:ln>
                  <a:noFill/>
                </a:ln>
                <a:extLst>
                  <a:ext uri="{91240B29-F687-4F45-9708-019B960494DF}">
                    <a14:hiddenLine xmlns:a14="http://schemas.microsoft.com/office/drawing/2010/main" w="9525">
                      <a:solidFill>
                        <a:srgbClr val="000000"/>
                      </a:solidFill>
                      <a:round/>
                      <a:headEnd/>
                      <a:tailEnd/>
                    </a14:hiddenLine>
                  </a:ext>
                </a:extLst>
              </p:spPr>
              <p:txBody>
                <a:bodyPr wrap="none" anchor="ctr"/>
                <a:lstStyle/>
                <a:p>
                  <a:endParaRPr lang="en-US"/>
                </a:p>
              </p:txBody>
            </p:sp>
            <p:sp>
              <p:nvSpPr>
                <p:cNvPr id="11283" name="Text Box 57"/>
                <p:cNvSpPr txBox="1">
                  <a:spLocks noChangeArrowheads="1"/>
                </p:cNvSpPr>
                <p:nvPr/>
              </p:nvSpPr>
              <p:spPr bwMode="auto">
                <a:xfrm>
                  <a:off x="4560" y="1766"/>
                  <a:ext cx="960" cy="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sz="2000">
                      <a:solidFill>
                        <a:srgbClr val="6C0C02"/>
                      </a:solidFill>
                      <a:latin typeface="Times New Roman" pitchFamily="18" charset="0"/>
                    </a:rPr>
                    <a:t>Myofilaments</a:t>
                  </a:r>
                </a:p>
              </p:txBody>
            </p:sp>
          </p:grpSp>
        </p:grpSp>
        <p:sp>
          <p:nvSpPr>
            <p:cNvPr id="11271" name="Text Box 58"/>
            <p:cNvSpPr txBox="1">
              <a:spLocks noChangeArrowheads="1"/>
            </p:cNvSpPr>
            <p:nvPr/>
          </p:nvSpPr>
          <p:spPr bwMode="auto">
            <a:xfrm>
              <a:off x="240" y="1968"/>
              <a:ext cx="1248" cy="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sz="2400" i="1">
                  <a:solidFill>
                    <a:srgbClr val="6C0C02"/>
                  </a:solidFill>
                  <a:latin typeface="Times New Roman" pitchFamily="18" charset="0"/>
                </a:rPr>
                <a:t>Epimysium</a:t>
              </a:r>
            </a:p>
          </p:txBody>
        </p:sp>
        <p:sp>
          <p:nvSpPr>
            <p:cNvPr id="11272" name="Text Box 59"/>
            <p:cNvSpPr txBox="1">
              <a:spLocks noChangeArrowheads="1"/>
            </p:cNvSpPr>
            <p:nvPr/>
          </p:nvSpPr>
          <p:spPr bwMode="auto">
            <a:xfrm>
              <a:off x="2496" y="2016"/>
              <a:ext cx="1200" cy="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sz="2400" i="1">
                  <a:solidFill>
                    <a:schemeClr val="tx2"/>
                  </a:solidFill>
                  <a:latin typeface="Times New Roman" pitchFamily="18" charset="0"/>
                </a:rPr>
                <a:t>Perimysium</a:t>
              </a:r>
            </a:p>
          </p:txBody>
        </p:sp>
        <p:sp>
          <p:nvSpPr>
            <p:cNvPr id="11273" name="Text Box 60"/>
            <p:cNvSpPr txBox="1">
              <a:spLocks noChangeArrowheads="1"/>
            </p:cNvSpPr>
            <p:nvPr/>
          </p:nvSpPr>
          <p:spPr bwMode="auto">
            <a:xfrm>
              <a:off x="4080" y="2064"/>
              <a:ext cx="1680" cy="42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lnSpc>
                  <a:spcPct val="70000"/>
                </a:lnSpc>
                <a:spcBef>
                  <a:spcPct val="50000"/>
                </a:spcBef>
              </a:pPr>
              <a:r>
                <a:rPr lang="en-US" sz="2000" i="1">
                  <a:solidFill>
                    <a:srgbClr val="220EB8"/>
                  </a:solidFill>
                  <a:latin typeface="Times New Roman" pitchFamily="18" charset="0"/>
                </a:rPr>
                <a:t>Endomysium &amp;</a:t>
              </a:r>
            </a:p>
            <a:p>
              <a:pPr eaLnBrk="1" hangingPunct="1">
                <a:lnSpc>
                  <a:spcPct val="70000"/>
                </a:lnSpc>
                <a:spcBef>
                  <a:spcPct val="50000"/>
                </a:spcBef>
              </a:pPr>
              <a:r>
                <a:rPr lang="en-US" sz="2000" i="1">
                  <a:solidFill>
                    <a:srgbClr val="220EB8"/>
                  </a:solidFill>
                  <a:latin typeface="Times New Roman" pitchFamily="18" charset="0"/>
                </a:rPr>
                <a:t>Sarcolemma</a:t>
              </a:r>
            </a:p>
          </p:txBody>
        </p:sp>
      </p:grpSp>
    </p:spTree>
    <p:extLst>
      <p:ext uri="{BB962C8B-B14F-4D97-AF65-F5344CB8AC3E}">
        <p14:creationId xmlns:p14="http://schemas.microsoft.com/office/powerpoint/2010/main" val="1167279395"/>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2290" name="Group 10"/>
          <p:cNvGrpSpPr>
            <a:grpSpLocks/>
          </p:cNvGrpSpPr>
          <p:nvPr/>
        </p:nvGrpSpPr>
        <p:grpSpPr bwMode="auto">
          <a:xfrm>
            <a:off x="0" y="0"/>
            <a:ext cx="9144000" cy="5867400"/>
            <a:chOff x="0" y="0"/>
            <a:chExt cx="5760" cy="3696"/>
          </a:xfrm>
        </p:grpSpPr>
        <p:pic>
          <p:nvPicPr>
            <p:cNvPr id="12291" name="Picture 5" descr="animalcell"/>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2640" cy="369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2292" name="Picture 8" descr="DWA%205%20eukaryot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640" y="0"/>
              <a:ext cx="3120" cy="369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293" name="Text Box 9"/>
            <p:cNvSpPr txBox="1">
              <a:spLocks noChangeArrowheads="1"/>
            </p:cNvSpPr>
            <p:nvPr/>
          </p:nvSpPr>
          <p:spPr bwMode="auto">
            <a:xfrm>
              <a:off x="1536" y="3408"/>
              <a:ext cx="2352" cy="2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eaLnBrk="1" hangingPunct="1">
                <a:spcBef>
                  <a:spcPct val="50000"/>
                </a:spcBef>
              </a:pPr>
              <a:r>
                <a:rPr lang="en-US"/>
                <a:t>Structure of Cell</a:t>
              </a:r>
            </a:p>
          </p:txBody>
        </p:sp>
      </p:grpSp>
    </p:spTree>
    <p:extLst>
      <p:ext uri="{BB962C8B-B14F-4D97-AF65-F5344CB8AC3E}">
        <p14:creationId xmlns:p14="http://schemas.microsoft.com/office/powerpoint/2010/main" val="3385292081"/>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Text Box 5"/>
          <p:cNvSpPr txBox="1">
            <a:spLocks noChangeArrowheads="1"/>
          </p:cNvSpPr>
          <p:nvPr/>
        </p:nvSpPr>
        <p:spPr bwMode="auto">
          <a:xfrm>
            <a:off x="762000" y="990600"/>
            <a:ext cx="2286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sz="2400" b="1">
                <a:solidFill>
                  <a:srgbClr val="0000FF"/>
                </a:solidFill>
                <a:latin typeface="Bookman Old Style" pitchFamily="18" charset="0"/>
              </a:rPr>
              <a:t>Sarcolemma</a:t>
            </a:r>
          </a:p>
        </p:txBody>
      </p:sp>
      <p:sp>
        <p:nvSpPr>
          <p:cNvPr id="13315" name="Text Box 6"/>
          <p:cNvSpPr txBox="1">
            <a:spLocks noChangeArrowheads="1"/>
          </p:cNvSpPr>
          <p:nvPr/>
        </p:nvSpPr>
        <p:spPr bwMode="auto">
          <a:xfrm>
            <a:off x="685800" y="1501775"/>
            <a:ext cx="5029200" cy="4137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80988" indent="-280988"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lnSpc>
                <a:spcPct val="140000"/>
              </a:lnSpc>
              <a:spcBef>
                <a:spcPct val="50000"/>
              </a:spcBef>
              <a:buFontTx/>
              <a:buChar char="•"/>
            </a:pPr>
            <a:r>
              <a:rPr lang="en-US">
                <a:latin typeface="Bookman Old Style" pitchFamily="18" charset="0"/>
              </a:rPr>
              <a:t>Membrane surrounding the Muscle fiber</a:t>
            </a:r>
          </a:p>
          <a:p>
            <a:pPr eaLnBrk="1" hangingPunct="1">
              <a:lnSpc>
                <a:spcPct val="140000"/>
              </a:lnSpc>
              <a:spcBef>
                <a:spcPct val="50000"/>
              </a:spcBef>
              <a:buFontTx/>
              <a:buChar char="•"/>
            </a:pPr>
            <a:r>
              <a:rPr lang="en-US">
                <a:latin typeface="Bookman Old Style" pitchFamily="18" charset="0"/>
              </a:rPr>
              <a:t>Made up of protein and lipid material</a:t>
            </a:r>
          </a:p>
          <a:p>
            <a:pPr eaLnBrk="1" hangingPunct="1">
              <a:lnSpc>
                <a:spcPct val="140000"/>
              </a:lnSpc>
              <a:spcBef>
                <a:spcPct val="50000"/>
              </a:spcBef>
              <a:buFontTx/>
              <a:buChar char="•"/>
            </a:pPr>
            <a:r>
              <a:rPr lang="en-US">
                <a:latin typeface="Bookman Old Style" pitchFamily="18" charset="0"/>
              </a:rPr>
              <a:t>Elastic in nature</a:t>
            </a:r>
          </a:p>
          <a:p>
            <a:pPr eaLnBrk="1" hangingPunct="1">
              <a:lnSpc>
                <a:spcPct val="140000"/>
              </a:lnSpc>
              <a:spcBef>
                <a:spcPct val="50000"/>
              </a:spcBef>
              <a:buFontTx/>
              <a:buChar char="•"/>
            </a:pPr>
            <a:r>
              <a:rPr lang="en-US">
                <a:latin typeface="Bookman Old Style" pitchFamily="18" charset="0"/>
              </a:rPr>
              <a:t>Invaginations from Sarcolemma forming a tubular network </a:t>
            </a:r>
            <a:r>
              <a:rPr lang="en-US">
                <a:solidFill>
                  <a:srgbClr val="FF3300"/>
                </a:solidFill>
                <a:latin typeface="Bookman Old Style" pitchFamily="18" charset="0"/>
              </a:rPr>
              <a:t>Transverse Tubules/ T system/ T Tubules</a:t>
            </a:r>
          </a:p>
          <a:p>
            <a:pPr eaLnBrk="1" hangingPunct="1">
              <a:lnSpc>
                <a:spcPct val="140000"/>
              </a:lnSpc>
              <a:spcBef>
                <a:spcPct val="50000"/>
              </a:spcBef>
              <a:buFontTx/>
              <a:buChar char="•"/>
            </a:pPr>
            <a:r>
              <a:rPr lang="en-US">
                <a:latin typeface="Bookman Old Style" pitchFamily="18" charset="0"/>
              </a:rPr>
              <a:t>Small mound on the surface of muscle fiber (sarcolemma) where motor nerve fiber terminate – </a:t>
            </a:r>
            <a:r>
              <a:rPr lang="en-US">
                <a:solidFill>
                  <a:srgbClr val="0000FF"/>
                </a:solidFill>
                <a:latin typeface="Bookman Old Style" pitchFamily="18" charset="0"/>
              </a:rPr>
              <a:t>Motor End Plate</a:t>
            </a:r>
          </a:p>
        </p:txBody>
      </p:sp>
      <p:pic>
        <p:nvPicPr>
          <p:cNvPr id="13316" name="Picture 8" descr="muscle_fiberw">
            <a:hlinkClick r:id="rId2"/>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943600" y="4267200"/>
            <a:ext cx="32004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3317" name="Picture 10" descr="Skeletal%2520Muscle%2520(230101)">
            <a:hlinkClick r:id="rId4"/>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943600" y="1066800"/>
            <a:ext cx="3200400" cy="1162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3318" name="Picture 12" descr="300px-Musclon2">
            <a:hlinkClick r:id="rId6"/>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5943600" y="2209800"/>
            <a:ext cx="3200400" cy="990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3319" name="Picture 14" descr="019852403x">
            <a:hlinkClick r:id="rId8"/>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5943600" y="3200400"/>
            <a:ext cx="3200400" cy="106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954876838"/>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701" name="Text Box 5"/>
          <p:cNvSpPr txBox="1">
            <a:spLocks noChangeArrowheads="1"/>
          </p:cNvSpPr>
          <p:nvPr/>
        </p:nvSpPr>
        <p:spPr bwMode="auto">
          <a:xfrm>
            <a:off x="838200" y="1143000"/>
            <a:ext cx="2057400" cy="461963"/>
          </a:xfrm>
          <a:prstGeom prst="rect">
            <a:avLst/>
          </a:prstGeom>
          <a:noFill/>
          <a:ln w="9525">
            <a:noFill/>
            <a:miter lim="800000"/>
            <a:headEnd/>
            <a:tailEnd/>
          </a:ln>
          <a:effectLst/>
        </p:spPr>
        <p:txBody>
          <a:bodyPr>
            <a:spAutoFit/>
          </a:bodyPr>
          <a:lstStyle/>
          <a:p>
            <a:pPr algn="ctr">
              <a:spcBef>
                <a:spcPct val="50000"/>
              </a:spcBef>
              <a:defRPr/>
            </a:pPr>
            <a:r>
              <a:rPr lang="en-US" sz="2400" b="1" dirty="0">
                <a:solidFill>
                  <a:schemeClr val="bg2">
                    <a:lumMod val="75000"/>
                    <a:lumOff val="25000"/>
                  </a:schemeClr>
                </a:solidFill>
                <a:latin typeface="Bookman Old Style" pitchFamily="18" charset="0"/>
              </a:rPr>
              <a:t>Sarcoplasm</a:t>
            </a:r>
          </a:p>
        </p:txBody>
      </p:sp>
      <p:sp>
        <p:nvSpPr>
          <p:cNvPr id="14339" name="Text Box 6"/>
          <p:cNvSpPr txBox="1">
            <a:spLocks noChangeArrowheads="1"/>
          </p:cNvSpPr>
          <p:nvPr/>
        </p:nvSpPr>
        <p:spPr bwMode="auto">
          <a:xfrm>
            <a:off x="609600" y="1524000"/>
            <a:ext cx="7848600" cy="1338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463550" indent="-463550"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just" eaLnBrk="1" hangingPunct="1">
              <a:spcBef>
                <a:spcPct val="50000"/>
              </a:spcBef>
              <a:buClr>
                <a:schemeClr val="accent2"/>
              </a:buClr>
              <a:buFont typeface="Wingdings" pitchFamily="2" charset="2"/>
              <a:buChar char="§"/>
            </a:pPr>
            <a:r>
              <a:rPr lang="en-US">
                <a:latin typeface="Bookman Old Style" pitchFamily="18" charset="0"/>
              </a:rPr>
              <a:t>Cytoplasm of Muscle cell</a:t>
            </a:r>
          </a:p>
          <a:p>
            <a:pPr algn="just" eaLnBrk="1" hangingPunct="1">
              <a:spcBef>
                <a:spcPct val="50000"/>
              </a:spcBef>
              <a:buClr>
                <a:schemeClr val="accent2"/>
              </a:buClr>
              <a:buFont typeface="Wingdings" pitchFamily="2" charset="2"/>
              <a:buChar char="§"/>
            </a:pPr>
            <a:r>
              <a:rPr lang="en-US">
                <a:latin typeface="Bookman Old Style" pitchFamily="18" charset="0"/>
              </a:rPr>
              <a:t>In addition to 75-80% water contains lipid droplets, glycogen granules, ribosomes, numerous protein, NPN compounds and inorganic constituents</a:t>
            </a:r>
          </a:p>
        </p:txBody>
      </p:sp>
      <p:sp>
        <p:nvSpPr>
          <p:cNvPr id="29703" name="Text Box 7"/>
          <p:cNvSpPr txBox="1">
            <a:spLocks noChangeArrowheads="1"/>
          </p:cNvSpPr>
          <p:nvPr/>
        </p:nvSpPr>
        <p:spPr bwMode="auto">
          <a:xfrm>
            <a:off x="762000" y="2895600"/>
            <a:ext cx="1524000" cy="461963"/>
          </a:xfrm>
          <a:prstGeom prst="rect">
            <a:avLst/>
          </a:prstGeom>
          <a:noFill/>
          <a:ln w="9525">
            <a:noFill/>
            <a:miter lim="800000"/>
            <a:headEnd/>
            <a:tailEnd/>
          </a:ln>
          <a:effectLst/>
        </p:spPr>
        <p:txBody>
          <a:bodyPr>
            <a:spAutoFit/>
          </a:bodyPr>
          <a:lstStyle/>
          <a:p>
            <a:pPr algn="ctr">
              <a:spcBef>
                <a:spcPct val="50000"/>
              </a:spcBef>
              <a:defRPr/>
            </a:pPr>
            <a:r>
              <a:rPr lang="en-US" sz="2400" b="1">
                <a:solidFill>
                  <a:schemeClr val="accent2">
                    <a:lumMod val="60000"/>
                    <a:lumOff val="40000"/>
                  </a:schemeClr>
                </a:solidFill>
                <a:latin typeface="Bookman Old Style" pitchFamily="18" charset="0"/>
              </a:rPr>
              <a:t>Nuclei</a:t>
            </a:r>
          </a:p>
        </p:txBody>
      </p:sp>
      <p:sp>
        <p:nvSpPr>
          <p:cNvPr id="14341" name="Text Box 8"/>
          <p:cNvSpPr txBox="1">
            <a:spLocks noChangeArrowheads="1"/>
          </p:cNvSpPr>
          <p:nvPr/>
        </p:nvSpPr>
        <p:spPr bwMode="auto">
          <a:xfrm>
            <a:off x="762000" y="3286125"/>
            <a:ext cx="3962400" cy="300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38138" indent="-338138"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buFontTx/>
              <a:buChar char="•"/>
            </a:pPr>
            <a:r>
              <a:rPr lang="en-US">
                <a:latin typeface="Bookman Old Style" pitchFamily="18" charset="0"/>
              </a:rPr>
              <a:t>Multinucleated</a:t>
            </a:r>
          </a:p>
          <a:p>
            <a:pPr eaLnBrk="1" hangingPunct="1">
              <a:spcBef>
                <a:spcPct val="50000"/>
              </a:spcBef>
              <a:buFontTx/>
              <a:buChar char="•"/>
            </a:pPr>
            <a:r>
              <a:rPr lang="en-US">
                <a:latin typeface="Bookman Old Style" pitchFamily="18" charset="0"/>
              </a:rPr>
              <a:t>At tendinous attachment more concentrated and irregularly distributed.</a:t>
            </a:r>
          </a:p>
          <a:p>
            <a:pPr eaLnBrk="1" hangingPunct="1">
              <a:spcBef>
                <a:spcPct val="50000"/>
              </a:spcBef>
              <a:buFontTx/>
              <a:buChar char="•"/>
            </a:pPr>
            <a:r>
              <a:rPr lang="en-US">
                <a:latin typeface="Bookman Old Style" pitchFamily="18" charset="0"/>
              </a:rPr>
              <a:t>High in number at motor end plate</a:t>
            </a:r>
          </a:p>
          <a:p>
            <a:pPr eaLnBrk="1" hangingPunct="1">
              <a:spcBef>
                <a:spcPct val="50000"/>
              </a:spcBef>
              <a:buFontTx/>
              <a:buChar char="•"/>
            </a:pPr>
            <a:r>
              <a:rPr lang="en-US">
                <a:latin typeface="Bookman Old Style" pitchFamily="18" charset="0"/>
              </a:rPr>
              <a:t>Peripheral in location in mammals whereas in fish central.</a:t>
            </a:r>
          </a:p>
        </p:txBody>
      </p:sp>
      <p:grpSp>
        <p:nvGrpSpPr>
          <p:cNvPr id="14342" name="Group 14"/>
          <p:cNvGrpSpPr>
            <a:grpSpLocks/>
          </p:cNvGrpSpPr>
          <p:nvPr/>
        </p:nvGrpSpPr>
        <p:grpSpPr bwMode="auto">
          <a:xfrm>
            <a:off x="4762500" y="3200400"/>
            <a:ext cx="4381500" cy="2819400"/>
            <a:chOff x="3000" y="2016"/>
            <a:chExt cx="2760" cy="1776"/>
          </a:xfrm>
        </p:grpSpPr>
        <p:pic>
          <p:nvPicPr>
            <p:cNvPr id="14343" name="Picture 10" descr="MUSCLE4">
              <a:hlinkClick r:id="rId2"/>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128" y="2016"/>
              <a:ext cx="1632" cy="177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344" name="Picture 12" descr="smooth">
              <a:hlinkClick r:id="rId4"/>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000" y="2016"/>
              <a:ext cx="1176" cy="177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extLst>
      <p:ext uri="{BB962C8B-B14F-4D97-AF65-F5344CB8AC3E}">
        <p14:creationId xmlns:p14="http://schemas.microsoft.com/office/powerpoint/2010/main" val="1141224772"/>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Text Box 5"/>
          <p:cNvSpPr txBox="1">
            <a:spLocks noChangeArrowheads="1"/>
          </p:cNvSpPr>
          <p:nvPr/>
        </p:nvSpPr>
        <p:spPr bwMode="auto">
          <a:xfrm>
            <a:off x="457200" y="1062038"/>
            <a:ext cx="2209800"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eaLnBrk="1" hangingPunct="1">
              <a:spcBef>
                <a:spcPct val="50000"/>
              </a:spcBef>
            </a:pPr>
            <a:r>
              <a:rPr lang="en-US" sz="2400" b="1">
                <a:solidFill>
                  <a:srgbClr val="FF0000"/>
                </a:solidFill>
                <a:latin typeface="Bookman Old Style" pitchFamily="18" charset="0"/>
              </a:rPr>
              <a:t>Myofibrils</a:t>
            </a:r>
          </a:p>
        </p:txBody>
      </p:sp>
      <p:sp>
        <p:nvSpPr>
          <p:cNvPr id="15363" name="Text Box 6"/>
          <p:cNvSpPr txBox="1">
            <a:spLocks noChangeArrowheads="1"/>
          </p:cNvSpPr>
          <p:nvPr/>
        </p:nvSpPr>
        <p:spPr bwMode="auto">
          <a:xfrm>
            <a:off x="381000" y="1524000"/>
            <a:ext cx="4572000" cy="4524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38138" indent="-169863"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buFontTx/>
              <a:buChar char="•"/>
            </a:pPr>
            <a:r>
              <a:rPr lang="en-US">
                <a:latin typeface="Bookman Old Style" pitchFamily="18" charset="0"/>
              </a:rPr>
              <a:t>Usually 1-2 </a:t>
            </a:r>
            <a:r>
              <a:rPr lang="el-GR">
                <a:latin typeface="Bookman Old Style" pitchFamily="18" charset="0"/>
                <a:cs typeface="Arial" pitchFamily="34" charset="0"/>
              </a:rPr>
              <a:t>μ</a:t>
            </a:r>
            <a:r>
              <a:rPr lang="en-US">
                <a:latin typeface="Bookman Old Style" pitchFamily="18" charset="0"/>
                <a:cs typeface="Arial" pitchFamily="34" charset="0"/>
              </a:rPr>
              <a:t>m in diam.</a:t>
            </a:r>
          </a:p>
          <a:p>
            <a:pPr eaLnBrk="1" hangingPunct="1">
              <a:spcBef>
                <a:spcPct val="50000"/>
              </a:spcBef>
              <a:buFontTx/>
              <a:buChar char="•"/>
            </a:pPr>
            <a:r>
              <a:rPr lang="en-US">
                <a:latin typeface="Bookman Old Style" pitchFamily="18" charset="0"/>
                <a:cs typeface="Arial" pitchFamily="34" charset="0"/>
              </a:rPr>
              <a:t>Parallel to long axis</a:t>
            </a:r>
          </a:p>
          <a:p>
            <a:pPr eaLnBrk="1" hangingPunct="1">
              <a:spcBef>
                <a:spcPct val="50000"/>
              </a:spcBef>
              <a:buFontTx/>
              <a:buChar char="•"/>
            </a:pPr>
            <a:r>
              <a:rPr lang="en-US">
                <a:latin typeface="Bookman Old Style" pitchFamily="18" charset="0"/>
                <a:cs typeface="Arial" pitchFamily="34" charset="0"/>
              </a:rPr>
              <a:t>Fibers with diam. of 50 </a:t>
            </a:r>
            <a:r>
              <a:rPr lang="el-GR">
                <a:latin typeface="Bookman Old Style" pitchFamily="18" charset="0"/>
              </a:rPr>
              <a:t>μ</a:t>
            </a:r>
            <a:r>
              <a:rPr lang="en-US">
                <a:latin typeface="Bookman Old Style" pitchFamily="18" charset="0"/>
              </a:rPr>
              <a:t>m can accommodate 1000-2000 myofibrils</a:t>
            </a:r>
          </a:p>
          <a:p>
            <a:pPr eaLnBrk="1" hangingPunct="1">
              <a:spcBef>
                <a:spcPct val="50000"/>
              </a:spcBef>
              <a:buFontTx/>
              <a:buChar char="•"/>
            </a:pPr>
            <a:r>
              <a:rPr lang="en-US">
                <a:latin typeface="Bookman Old Style" pitchFamily="18" charset="0"/>
              </a:rPr>
              <a:t>Contractile unit  is sarcomere (between two adjacent Z line)</a:t>
            </a:r>
          </a:p>
          <a:p>
            <a:pPr eaLnBrk="1" hangingPunct="1">
              <a:spcBef>
                <a:spcPct val="50000"/>
              </a:spcBef>
              <a:buFontTx/>
              <a:buChar char="•"/>
            </a:pPr>
            <a:r>
              <a:rPr lang="en-US">
                <a:latin typeface="Bookman Old Style" pitchFamily="18" charset="0"/>
              </a:rPr>
              <a:t>Light and dark band </a:t>
            </a:r>
          </a:p>
          <a:p>
            <a:pPr eaLnBrk="1" hangingPunct="1">
              <a:spcBef>
                <a:spcPct val="50000"/>
              </a:spcBef>
              <a:buFontTx/>
              <a:buChar char="•"/>
            </a:pPr>
            <a:r>
              <a:rPr lang="en-US">
                <a:latin typeface="Bookman Old Style" pitchFamily="18" charset="0"/>
              </a:rPr>
              <a:t>I Band (Isotropic/less dense) singly refractive, whereas A Band (Anisotropic/much dense) doubly refractive – </a:t>
            </a:r>
          </a:p>
          <a:p>
            <a:pPr eaLnBrk="1" hangingPunct="1">
              <a:spcBef>
                <a:spcPct val="50000"/>
              </a:spcBef>
              <a:buFontTx/>
              <a:buChar char="•"/>
            </a:pPr>
            <a:r>
              <a:rPr lang="en-US">
                <a:latin typeface="Bookman Old Style" pitchFamily="18" charset="0"/>
              </a:rPr>
              <a:t>I band bisection by thin dense line –Z line</a:t>
            </a:r>
            <a:endParaRPr lang="el-GR">
              <a:latin typeface="Bookman Old Style" pitchFamily="18" charset="0"/>
            </a:endParaRPr>
          </a:p>
        </p:txBody>
      </p:sp>
      <p:grpSp>
        <p:nvGrpSpPr>
          <p:cNvPr id="15364" name="Group 13"/>
          <p:cNvGrpSpPr>
            <a:grpSpLocks/>
          </p:cNvGrpSpPr>
          <p:nvPr/>
        </p:nvGrpSpPr>
        <p:grpSpPr bwMode="auto">
          <a:xfrm>
            <a:off x="5105400" y="1066800"/>
            <a:ext cx="3886200" cy="4800600"/>
            <a:chOff x="2928" y="720"/>
            <a:chExt cx="2700" cy="3024"/>
          </a:xfrm>
        </p:grpSpPr>
        <p:pic>
          <p:nvPicPr>
            <p:cNvPr id="15365" name="Picture 10" descr="myofibril"/>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928" y="720"/>
              <a:ext cx="2700" cy="131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5366" name="Picture 12" descr="musclefib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928" y="2016"/>
              <a:ext cx="2688" cy="172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extLst>
      <p:ext uri="{BB962C8B-B14F-4D97-AF65-F5344CB8AC3E}">
        <p14:creationId xmlns:p14="http://schemas.microsoft.com/office/powerpoint/2010/main" val="7526997"/>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Text Box 6"/>
          <p:cNvSpPr txBox="1">
            <a:spLocks noChangeArrowheads="1"/>
          </p:cNvSpPr>
          <p:nvPr/>
        </p:nvSpPr>
        <p:spPr bwMode="auto">
          <a:xfrm>
            <a:off x="304800" y="1600200"/>
            <a:ext cx="5257800" cy="42751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38138" indent="-338138"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just" eaLnBrk="1" hangingPunct="1">
              <a:lnSpc>
                <a:spcPct val="90000"/>
              </a:lnSpc>
              <a:spcBef>
                <a:spcPct val="50000"/>
              </a:spcBef>
              <a:buClr>
                <a:srgbClr val="0000FF"/>
              </a:buClr>
              <a:buFont typeface="Wingdings" pitchFamily="2" charset="2"/>
              <a:buChar char="§"/>
            </a:pPr>
            <a:r>
              <a:rPr lang="en-US">
                <a:latin typeface="Bookman Old Style" pitchFamily="18" charset="0"/>
              </a:rPr>
              <a:t>Thick filaments of vertebrates 14-16 nm in diam. and 1.5 </a:t>
            </a:r>
            <a:r>
              <a:rPr lang="el-GR">
                <a:latin typeface="Bookman Old Style" pitchFamily="18" charset="0"/>
              </a:rPr>
              <a:t>μ</a:t>
            </a:r>
            <a:r>
              <a:rPr lang="en-US">
                <a:latin typeface="Bookman Old Style" pitchFamily="18" charset="0"/>
              </a:rPr>
              <a:t>m long (Myosin predominant/A band)</a:t>
            </a:r>
          </a:p>
          <a:p>
            <a:pPr algn="just" eaLnBrk="1" hangingPunct="1">
              <a:lnSpc>
                <a:spcPct val="90000"/>
              </a:lnSpc>
              <a:spcBef>
                <a:spcPct val="50000"/>
              </a:spcBef>
              <a:buClr>
                <a:srgbClr val="0000FF"/>
              </a:buClr>
              <a:buFont typeface="Wingdings" pitchFamily="2" charset="2"/>
              <a:buChar char="§"/>
            </a:pPr>
            <a:r>
              <a:rPr lang="en-US">
                <a:latin typeface="Bookman Old Style" pitchFamily="18" charset="0"/>
              </a:rPr>
              <a:t>Thin filaments of vertebrates 6-8 nm in diam. and 1.0 </a:t>
            </a:r>
            <a:r>
              <a:rPr lang="el-GR">
                <a:latin typeface="Bookman Old Style" pitchFamily="18" charset="0"/>
              </a:rPr>
              <a:t>μ</a:t>
            </a:r>
            <a:r>
              <a:rPr lang="en-US">
                <a:latin typeface="Bookman Old Style" pitchFamily="18" charset="0"/>
              </a:rPr>
              <a:t>m long on either side of Z disc (Actin predominant/ I band)</a:t>
            </a:r>
          </a:p>
          <a:p>
            <a:pPr algn="just" eaLnBrk="1" hangingPunct="1">
              <a:lnSpc>
                <a:spcPct val="90000"/>
              </a:lnSpc>
              <a:spcBef>
                <a:spcPct val="50000"/>
              </a:spcBef>
              <a:buClr>
                <a:srgbClr val="0000FF"/>
              </a:buClr>
              <a:buFont typeface="Wingdings" pitchFamily="2" charset="2"/>
              <a:buChar char="§"/>
            </a:pPr>
            <a:r>
              <a:rPr lang="en-US">
                <a:latin typeface="Bookman Old Style" pitchFamily="18" charset="0"/>
              </a:rPr>
              <a:t>Orderly arrangements of Thick and Thin filament</a:t>
            </a:r>
          </a:p>
          <a:p>
            <a:pPr algn="just" eaLnBrk="1" hangingPunct="1">
              <a:lnSpc>
                <a:spcPct val="90000"/>
              </a:lnSpc>
              <a:spcBef>
                <a:spcPct val="50000"/>
              </a:spcBef>
              <a:buClr>
                <a:srgbClr val="0000FF"/>
              </a:buClr>
              <a:buFont typeface="Wingdings" pitchFamily="2" charset="2"/>
              <a:buChar char="§"/>
            </a:pPr>
            <a:r>
              <a:rPr lang="en-US">
                <a:latin typeface="Bookman Old Style" pitchFamily="18" charset="0"/>
              </a:rPr>
              <a:t>Thick and thin overlapping in certain region accounts for striations</a:t>
            </a:r>
          </a:p>
          <a:p>
            <a:pPr algn="just" eaLnBrk="1" hangingPunct="1">
              <a:lnSpc>
                <a:spcPct val="90000"/>
              </a:lnSpc>
              <a:spcBef>
                <a:spcPct val="50000"/>
              </a:spcBef>
              <a:buClr>
                <a:srgbClr val="0000FF"/>
              </a:buClr>
              <a:buFont typeface="Wingdings" pitchFamily="2" charset="2"/>
              <a:buChar char="§"/>
            </a:pPr>
            <a:r>
              <a:rPr lang="en-US">
                <a:latin typeface="Bookman Old Style" pitchFamily="18" charset="0"/>
              </a:rPr>
              <a:t> In cross section of A band region Six thin filaments surround each thick filament</a:t>
            </a:r>
          </a:p>
          <a:p>
            <a:pPr algn="just" eaLnBrk="1" hangingPunct="1">
              <a:lnSpc>
                <a:spcPct val="90000"/>
              </a:lnSpc>
              <a:spcBef>
                <a:spcPct val="50000"/>
              </a:spcBef>
              <a:buClr>
                <a:srgbClr val="0000FF"/>
              </a:buClr>
              <a:buFont typeface="Wingdings" pitchFamily="2" charset="2"/>
              <a:buChar char="§"/>
            </a:pPr>
            <a:r>
              <a:rPr lang="en-US">
                <a:latin typeface="Bookman Old Style" pitchFamily="18" charset="0"/>
              </a:rPr>
              <a:t>Each Actin filaments connect with 4 oblique Z filaments (Z line)</a:t>
            </a:r>
          </a:p>
        </p:txBody>
      </p:sp>
      <p:sp>
        <p:nvSpPr>
          <p:cNvPr id="16387" name="Text Box 7"/>
          <p:cNvSpPr txBox="1">
            <a:spLocks noChangeArrowheads="1"/>
          </p:cNvSpPr>
          <p:nvPr/>
        </p:nvSpPr>
        <p:spPr bwMode="auto">
          <a:xfrm>
            <a:off x="-381000" y="1066800"/>
            <a:ext cx="41910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eaLnBrk="1" hangingPunct="1">
              <a:spcBef>
                <a:spcPct val="50000"/>
              </a:spcBef>
            </a:pPr>
            <a:r>
              <a:rPr lang="en-US" sz="2400" b="1">
                <a:solidFill>
                  <a:srgbClr val="FF0000"/>
                </a:solidFill>
                <a:latin typeface="Bookman Old Style" pitchFamily="18" charset="0"/>
              </a:rPr>
              <a:t>Myofilaments</a:t>
            </a:r>
          </a:p>
        </p:txBody>
      </p:sp>
      <p:pic>
        <p:nvPicPr>
          <p:cNvPr id="16388" name="Picture 10" descr="muscledetail"/>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791200" y="1066800"/>
            <a:ext cx="3352800" cy="472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618404872"/>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0" name="Text Box 5"/>
          <p:cNvSpPr txBox="1">
            <a:spLocks noChangeArrowheads="1"/>
          </p:cNvSpPr>
          <p:nvPr/>
        </p:nvSpPr>
        <p:spPr bwMode="auto">
          <a:xfrm>
            <a:off x="685800" y="609600"/>
            <a:ext cx="3962400"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sz="2000" b="1">
                <a:solidFill>
                  <a:srgbClr val="FF3300"/>
                </a:solidFill>
                <a:latin typeface="Bookman Old Style" pitchFamily="18" charset="0"/>
              </a:rPr>
              <a:t>Sarcoplasmic reticulum</a:t>
            </a:r>
          </a:p>
        </p:txBody>
      </p:sp>
      <p:sp>
        <p:nvSpPr>
          <p:cNvPr id="17411" name="Text Box 6"/>
          <p:cNvSpPr txBox="1">
            <a:spLocks noChangeArrowheads="1"/>
          </p:cNvSpPr>
          <p:nvPr/>
        </p:nvSpPr>
        <p:spPr bwMode="auto">
          <a:xfrm>
            <a:off x="228600" y="1219200"/>
            <a:ext cx="6248400" cy="5022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93700" indent="-393700"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just" eaLnBrk="1" hangingPunct="1">
              <a:lnSpc>
                <a:spcPct val="90000"/>
              </a:lnSpc>
              <a:spcBef>
                <a:spcPct val="50000"/>
              </a:spcBef>
              <a:buFontTx/>
              <a:buChar char="•"/>
            </a:pPr>
            <a:r>
              <a:rPr lang="en-US">
                <a:latin typeface="Bookman Old Style" pitchFamily="18" charset="0"/>
              </a:rPr>
              <a:t>System of Tubules and cisternae/Intracellular membrane structure acting as Flattered reservoirs of Ca</a:t>
            </a:r>
            <a:r>
              <a:rPr lang="en-US" baseline="30000">
                <a:latin typeface="Bookman Old Style" pitchFamily="18" charset="0"/>
              </a:rPr>
              <a:t>2+ </a:t>
            </a:r>
            <a:r>
              <a:rPr lang="en-US">
                <a:latin typeface="Bookman Old Style" pitchFamily="18" charset="0"/>
              </a:rPr>
              <a:t>and</a:t>
            </a:r>
            <a:r>
              <a:rPr lang="en-US" baseline="30000">
                <a:latin typeface="Bookman Old Style" pitchFamily="18" charset="0"/>
              </a:rPr>
              <a:t> </a:t>
            </a:r>
            <a:r>
              <a:rPr lang="en-US">
                <a:latin typeface="Bookman Old Style" pitchFamily="18" charset="0"/>
              </a:rPr>
              <a:t>corresponds to ER of other cells </a:t>
            </a:r>
          </a:p>
          <a:p>
            <a:pPr algn="just" eaLnBrk="1" hangingPunct="1">
              <a:lnSpc>
                <a:spcPct val="90000"/>
              </a:lnSpc>
              <a:spcBef>
                <a:spcPct val="50000"/>
              </a:spcBef>
              <a:buFontTx/>
              <a:buChar char="•"/>
            </a:pPr>
            <a:r>
              <a:rPr lang="en-US">
                <a:latin typeface="Bookman Old Style" pitchFamily="18" charset="0"/>
              </a:rPr>
              <a:t>Thin tubules of SR oriented in direction of myofibril- Longitudinal tubules and in H zone it forms a perforated sheet called as fenestrated collar.</a:t>
            </a:r>
          </a:p>
          <a:p>
            <a:pPr algn="just" eaLnBrk="1" hangingPunct="1">
              <a:lnSpc>
                <a:spcPct val="90000"/>
              </a:lnSpc>
              <a:spcBef>
                <a:spcPct val="50000"/>
              </a:spcBef>
              <a:buFontTx/>
              <a:buChar char="•"/>
            </a:pPr>
            <a:r>
              <a:rPr lang="en-US">
                <a:latin typeface="Bookman Old Style" pitchFamily="18" charset="0"/>
              </a:rPr>
              <a:t>At the junction of A and I band the longitudinal tubules join with lagers transversely oriented tubules called </a:t>
            </a:r>
            <a:r>
              <a:rPr lang="en-US">
                <a:solidFill>
                  <a:srgbClr val="0000FF"/>
                </a:solidFill>
                <a:latin typeface="Bookman Old Style" pitchFamily="18" charset="0"/>
              </a:rPr>
              <a:t>terminal cisternae.</a:t>
            </a:r>
          </a:p>
          <a:p>
            <a:pPr algn="just" eaLnBrk="1" hangingPunct="1">
              <a:lnSpc>
                <a:spcPct val="90000"/>
              </a:lnSpc>
              <a:spcBef>
                <a:spcPct val="50000"/>
              </a:spcBef>
              <a:buFontTx/>
              <a:buChar char="•"/>
            </a:pPr>
            <a:r>
              <a:rPr lang="en-US">
                <a:latin typeface="Bookman Old Style" pitchFamily="18" charset="0"/>
              </a:rPr>
              <a:t>The T tubules also runs transversely across the sarcomere at A-I junction</a:t>
            </a:r>
          </a:p>
          <a:p>
            <a:pPr algn="just" eaLnBrk="1" hangingPunct="1">
              <a:lnSpc>
                <a:spcPct val="90000"/>
              </a:lnSpc>
              <a:spcBef>
                <a:spcPct val="50000"/>
              </a:spcBef>
              <a:buFontTx/>
              <a:buChar char="•"/>
            </a:pPr>
            <a:r>
              <a:rPr lang="en-US">
                <a:latin typeface="Bookman Old Style" pitchFamily="18" charset="0"/>
              </a:rPr>
              <a:t>Connecting elements exist between terminal cisternae and T tubules.</a:t>
            </a:r>
          </a:p>
          <a:p>
            <a:pPr algn="just" eaLnBrk="1" hangingPunct="1">
              <a:lnSpc>
                <a:spcPct val="90000"/>
              </a:lnSpc>
              <a:spcBef>
                <a:spcPct val="50000"/>
              </a:spcBef>
              <a:buFontTx/>
              <a:buChar char="•"/>
            </a:pPr>
            <a:r>
              <a:rPr lang="en-US">
                <a:latin typeface="Bookman Old Style" pitchFamily="18" charset="0"/>
              </a:rPr>
              <a:t>SR and T tubules are separate, SR constitute 13% of total muscle fiber volume where as T tubules approx 0.3%.</a:t>
            </a:r>
          </a:p>
        </p:txBody>
      </p:sp>
      <p:pic>
        <p:nvPicPr>
          <p:cNvPr id="17412" name="Picture 12" descr="musclecell"/>
          <p:cNvPicPr>
            <a:picLocks noChangeAspect="1" noChangeArrowheads="1"/>
          </p:cNvPicPr>
          <p:nvPr/>
        </p:nvPicPr>
        <p:blipFill>
          <a:blip r:embed="rId2">
            <a:extLst>
              <a:ext uri="{28A0092B-C50C-407E-A947-70E740481C1C}">
                <a14:useLocalDpi xmlns:a14="http://schemas.microsoft.com/office/drawing/2010/main" val="0"/>
              </a:ext>
            </a:extLst>
          </a:blip>
          <a:srcRect l="12170" t="23283" r="8832" b="3989"/>
          <a:stretch>
            <a:fillRect/>
          </a:stretch>
        </p:blipFill>
        <p:spPr bwMode="auto">
          <a:xfrm>
            <a:off x="6477000" y="1066800"/>
            <a:ext cx="2667000" cy="4800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174565594"/>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Text Box 7"/>
          <p:cNvSpPr txBox="1">
            <a:spLocks noChangeArrowheads="1"/>
          </p:cNvSpPr>
          <p:nvPr/>
        </p:nvSpPr>
        <p:spPr bwMode="auto">
          <a:xfrm>
            <a:off x="381000" y="990600"/>
            <a:ext cx="220980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eaLnBrk="1" hangingPunct="1">
              <a:spcBef>
                <a:spcPct val="50000"/>
              </a:spcBef>
            </a:pPr>
            <a:r>
              <a:rPr lang="en-US" b="1">
                <a:solidFill>
                  <a:srgbClr val="0000FF"/>
                </a:solidFill>
                <a:latin typeface="Bookman Old Style" pitchFamily="18" charset="0"/>
              </a:rPr>
              <a:t>Mitochondria</a:t>
            </a:r>
          </a:p>
        </p:txBody>
      </p:sp>
      <p:sp>
        <p:nvSpPr>
          <p:cNvPr id="18435" name="Text Box 8"/>
          <p:cNvSpPr txBox="1">
            <a:spLocks noChangeArrowheads="1"/>
          </p:cNvSpPr>
          <p:nvPr/>
        </p:nvSpPr>
        <p:spPr bwMode="auto">
          <a:xfrm>
            <a:off x="685800" y="1447800"/>
            <a:ext cx="5257800" cy="2428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38138" indent="-338138"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just" eaLnBrk="1" hangingPunct="1">
              <a:spcBef>
                <a:spcPct val="50000"/>
              </a:spcBef>
              <a:buFontTx/>
              <a:buChar char="•"/>
            </a:pPr>
            <a:r>
              <a:rPr lang="en-US">
                <a:latin typeface="Bookman Old Style" pitchFamily="18" charset="0"/>
              </a:rPr>
              <a:t>Powerhouse of cell</a:t>
            </a:r>
          </a:p>
          <a:p>
            <a:pPr algn="just" eaLnBrk="1" hangingPunct="1">
              <a:spcBef>
                <a:spcPct val="50000"/>
              </a:spcBef>
              <a:buFontTx/>
              <a:buChar char="•"/>
            </a:pPr>
            <a:r>
              <a:rPr lang="en-US">
                <a:latin typeface="Bookman Old Style" pitchFamily="18" charset="0"/>
              </a:rPr>
              <a:t>Great variation in mitochondrial size and their number in muscle fibers</a:t>
            </a:r>
          </a:p>
          <a:p>
            <a:pPr algn="just" eaLnBrk="1" hangingPunct="1">
              <a:spcBef>
                <a:spcPct val="50000"/>
              </a:spcBef>
              <a:buFontTx/>
              <a:buChar char="•"/>
            </a:pPr>
            <a:r>
              <a:rPr lang="en-US">
                <a:latin typeface="Bookman Old Style" pitchFamily="18" charset="0"/>
              </a:rPr>
              <a:t>Abundant at periphery near the poles of nuclei and motor end plates</a:t>
            </a:r>
          </a:p>
          <a:p>
            <a:pPr algn="just" eaLnBrk="1" hangingPunct="1">
              <a:spcBef>
                <a:spcPct val="50000"/>
              </a:spcBef>
              <a:buFontTx/>
              <a:buChar char="•"/>
            </a:pPr>
            <a:r>
              <a:rPr lang="en-US">
                <a:latin typeface="Bookman Old Style" pitchFamily="18" charset="0"/>
              </a:rPr>
              <a:t>Additional at A-I band junction, Z disc and I bands</a:t>
            </a:r>
          </a:p>
        </p:txBody>
      </p:sp>
      <p:sp>
        <p:nvSpPr>
          <p:cNvPr id="18436" name="Text Box 9"/>
          <p:cNvSpPr txBox="1">
            <a:spLocks noChangeArrowheads="1"/>
          </p:cNvSpPr>
          <p:nvPr/>
        </p:nvSpPr>
        <p:spPr bwMode="auto">
          <a:xfrm>
            <a:off x="609600" y="3886200"/>
            <a:ext cx="198120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b="1">
                <a:solidFill>
                  <a:srgbClr val="FF0000"/>
                </a:solidFill>
                <a:latin typeface="Bookman Old Style" pitchFamily="18" charset="0"/>
              </a:rPr>
              <a:t>Lysosomes</a:t>
            </a:r>
          </a:p>
        </p:txBody>
      </p:sp>
      <p:sp>
        <p:nvSpPr>
          <p:cNvPr id="18437" name="Text Box 10"/>
          <p:cNvSpPr txBox="1">
            <a:spLocks noChangeArrowheads="1"/>
          </p:cNvSpPr>
          <p:nvPr/>
        </p:nvSpPr>
        <p:spPr bwMode="auto">
          <a:xfrm>
            <a:off x="685800" y="4267200"/>
            <a:ext cx="518160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38138" indent="-338138"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buFontTx/>
              <a:buChar char="•"/>
            </a:pPr>
            <a:r>
              <a:rPr lang="en-US">
                <a:latin typeface="Bookman Old Style" pitchFamily="18" charset="0"/>
              </a:rPr>
              <a:t>Cathepsins a group of proteolytic enz.</a:t>
            </a:r>
          </a:p>
        </p:txBody>
      </p:sp>
      <p:sp>
        <p:nvSpPr>
          <p:cNvPr id="18438" name="Text Box 11"/>
          <p:cNvSpPr txBox="1">
            <a:spLocks noChangeArrowheads="1"/>
          </p:cNvSpPr>
          <p:nvPr/>
        </p:nvSpPr>
        <p:spPr bwMode="auto">
          <a:xfrm>
            <a:off x="76200" y="4648200"/>
            <a:ext cx="289560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eaLnBrk="1" hangingPunct="1">
              <a:spcBef>
                <a:spcPct val="50000"/>
              </a:spcBef>
            </a:pPr>
            <a:r>
              <a:rPr lang="en-US" b="1">
                <a:solidFill>
                  <a:srgbClr val="00B050"/>
                </a:solidFill>
                <a:latin typeface="Bookman Old Style" pitchFamily="18" charset="0"/>
              </a:rPr>
              <a:t>Golgi Complex</a:t>
            </a:r>
          </a:p>
        </p:txBody>
      </p:sp>
      <p:sp>
        <p:nvSpPr>
          <p:cNvPr id="18439" name="Text Box 12"/>
          <p:cNvSpPr txBox="1">
            <a:spLocks noChangeArrowheads="1"/>
          </p:cNvSpPr>
          <p:nvPr/>
        </p:nvSpPr>
        <p:spPr bwMode="auto">
          <a:xfrm>
            <a:off x="685800" y="4953000"/>
            <a:ext cx="5257800" cy="10620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38138" indent="-338138"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buFontTx/>
              <a:buChar char="•"/>
            </a:pPr>
            <a:r>
              <a:rPr lang="en-US">
                <a:latin typeface="Bookman Old Style" pitchFamily="18" charset="0"/>
              </a:rPr>
              <a:t>Near the nuclei</a:t>
            </a:r>
          </a:p>
          <a:p>
            <a:pPr eaLnBrk="1" hangingPunct="1">
              <a:spcBef>
                <a:spcPct val="50000"/>
              </a:spcBef>
              <a:buFontTx/>
              <a:buChar char="•"/>
            </a:pPr>
            <a:r>
              <a:rPr lang="en-US">
                <a:latin typeface="Bookman Old Style" pitchFamily="18" charset="0"/>
              </a:rPr>
              <a:t>Flattened vesicles, function as concentrating and packaging  apparatus.</a:t>
            </a:r>
          </a:p>
        </p:txBody>
      </p:sp>
      <p:grpSp>
        <p:nvGrpSpPr>
          <p:cNvPr id="18440" name="Group 23"/>
          <p:cNvGrpSpPr>
            <a:grpSpLocks/>
          </p:cNvGrpSpPr>
          <p:nvPr/>
        </p:nvGrpSpPr>
        <p:grpSpPr bwMode="auto">
          <a:xfrm>
            <a:off x="6248400" y="1219200"/>
            <a:ext cx="2743200" cy="4648200"/>
            <a:chOff x="4128" y="768"/>
            <a:chExt cx="1488" cy="2928"/>
          </a:xfrm>
        </p:grpSpPr>
        <p:pic>
          <p:nvPicPr>
            <p:cNvPr id="18441" name="Picture 18" descr="HSP90s">
              <a:hlinkClick r:id="rId2"/>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128" y="1680"/>
              <a:ext cx="1488" cy="97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8442" name="Picture 20" descr="mitochondria">
              <a:hlinkClick r:id="rId4"/>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128" y="768"/>
              <a:ext cx="1482" cy="92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8443" name="Picture 22" descr="golgifigure1">
              <a:hlinkClick r:id="rId6"/>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4128" y="2688"/>
              <a:ext cx="1488" cy="100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extLst>
      <p:ext uri="{BB962C8B-B14F-4D97-AF65-F5344CB8AC3E}">
        <p14:creationId xmlns:p14="http://schemas.microsoft.com/office/powerpoint/2010/main" val="3735353513"/>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9458" name="Group 8"/>
          <p:cNvGrpSpPr>
            <a:grpSpLocks/>
          </p:cNvGrpSpPr>
          <p:nvPr/>
        </p:nvGrpSpPr>
        <p:grpSpPr bwMode="auto">
          <a:xfrm>
            <a:off x="0" y="0"/>
            <a:ext cx="9144000" cy="5868988"/>
            <a:chOff x="0" y="0"/>
            <a:chExt cx="5760" cy="3697"/>
          </a:xfrm>
        </p:grpSpPr>
        <p:pic>
          <p:nvPicPr>
            <p:cNvPr id="19459" name="Picture 4" descr="structure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855" y="0"/>
              <a:ext cx="2905" cy="369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9460" name="Picture 5" descr="muscle_anatomy"/>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2855" cy="369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extLst>
      <p:ext uri="{BB962C8B-B14F-4D97-AF65-F5344CB8AC3E}">
        <p14:creationId xmlns:p14="http://schemas.microsoft.com/office/powerpoint/2010/main" val="3486756623"/>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482" name="Picture 4" descr="muscle1"/>
          <p:cNvPicPr>
            <a:picLocks noChangeAspect="1" noChangeArrowheads="1"/>
          </p:cNvPicPr>
          <p:nvPr/>
        </p:nvPicPr>
        <p:blipFill>
          <a:blip r:embed="rId2">
            <a:extLst>
              <a:ext uri="{28A0092B-C50C-407E-A947-70E740481C1C}">
                <a14:useLocalDpi xmlns:a14="http://schemas.microsoft.com/office/drawing/2010/main" val="0"/>
              </a:ext>
            </a:extLst>
          </a:blip>
          <a:srcRect l="16936" r="-557" b="450"/>
          <a:stretch>
            <a:fillRect/>
          </a:stretch>
        </p:blipFill>
        <p:spPr bwMode="auto">
          <a:xfrm>
            <a:off x="0" y="0"/>
            <a:ext cx="9144000" cy="5915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678178642"/>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1506" name="Picture 4" descr="muscle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5257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1507" name="Text Box 5"/>
          <p:cNvSpPr txBox="1">
            <a:spLocks noChangeArrowheads="1"/>
          </p:cNvSpPr>
          <p:nvPr/>
        </p:nvSpPr>
        <p:spPr bwMode="auto">
          <a:xfrm>
            <a:off x="0" y="5334000"/>
            <a:ext cx="9144000" cy="6413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eaLnBrk="1" hangingPunct="1">
              <a:spcBef>
                <a:spcPct val="50000"/>
              </a:spcBef>
            </a:pPr>
            <a:r>
              <a:rPr lang="en-US">
                <a:latin typeface="Bookman Old Style" pitchFamily="18" charset="0"/>
              </a:rPr>
              <a:t>Sarcomere length, Dimension of I band and appearance of H Zone, Pseudo H zone and M line change with contraction state.</a:t>
            </a:r>
          </a:p>
        </p:txBody>
      </p:sp>
    </p:spTree>
    <p:extLst>
      <p:ext uri="{BB962C8B-B14F-4D97-AF65-F5344CB8AC3E}">
        <p14:creationId xmlns:p14="http://schemas.microsoft.com/office/powerpoint/2010/main" val="3101438859"/>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2530" name="Picture 4" descr="Image286"/>
          <p:cNvPicPr>
            <a:picLocks noChangeAspect="1" noChangeArrowheads="1"/>
          </p:cNvPicPr>
          <p:nvPr/>
        </p:nvPicPr>
        <p:blipFill>
          <a:blip r:embed="rId2">
            <a:extLst>
              <a:ext uri="{28A0092B-C50C-407E-A947-70E740481C1C}">
                <a14:useLocalDpi xmlns:a14="http://schemas.microsoft.com/office/drawing/2010/main" val="0"/>
              </a:ext>
            </a:extLst>
          </a:blip>
          <a:srcRect b="4306"/>
          <a:stretch>
            <a:fillRect/>
          </a:stretch>
        </p:blipFill>
        <p:spPr bwMode="auto">
          <a:xfrm>
            <a:off x="0" y="0"/>
            <a:ext cx="9144000" cy="5867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005157504"/>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3554" name="Picture 4" descr="structure1"/>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579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32655749"/>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Rectangle 2"/>
          <p:cNvSpPr>
            <a:spLocks noGrp="1" noChangeArrowheads="1"/>
          </p:cNvSpPr>
          <p:nvPr>
            <p:ph type="title"/>
          </p:nvPr>
        </p:nvSpPr>
        <p:spPr/>
        <p:txBody>
          <a:bodyPr/>
          <a:lstStyle/>
          <a:p>
            <a:pPr eaLnBrk="1" hangingPunct="1"/>
            <a:endParaRPr lang="en-US" smtClean="0"/>
          </a:p>
        </p:txBody>
      </p:sp>
      <p:pic>
        <p:nvPicPr>
          <p:cNvPr id="24579" name="Picture 5" descr="Muscle"/>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5867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279703255"/>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Rectangle 3"/>
          <p:cNvSpPr>
            <a:spLocks noGrp="1" noChangeArrowheads="1"/>
          </p:cNvSpPr>
          <p:nvPr>
            <p:ph type="body" idx="1"/>
          </p:nvPr>
        </p:nvSpPr>
        <p:spPr>
          <a:xfrm>
            <a:off x="609600" y="1219200"/>
            <a:ext cx="5105400" cy="4572000"/>
          </a:xfrm>
        </p:spPr>
        <p:txBody>
          <a:bodyPr>
            <a:normAutofit lnSpcReduction="10000"/>
          </a:bodyPr>
          <a:lstStyle/>
          <a:p>
            <a:pPr algn="just" eaLnBrk="1" hangingPunct="1">
              <a:lnSpc>
                <a:spcPct val="90000"/>
              </a:lnSpc>
              <a:buClr>
                <a:srgbClr val="FF0000"/>
              </a:buClr>
              <a:buFont typeface="Wingdings" pitchFamily="2" charset="2"/>
              <a:buChar char="§"/>
            </a:pPr>
            <a:r>
              <a:rPr lang="en-US" sz="2000" smtClean="0">
                <a:latin typeface="Bookman Old Style" pitchFamily="18" charset="0"/>
              </a:rPr>
              <a:t>Innervated by the Autonomic Nervous System </a:t>
            </a:r>
          </a:p>
          <a:p>
            <a:pPr algn="just" eaLnBrk="1" hangingPunct="1">
              <a:lnSpc>
                <a:spcPct val="90000"/>
              </a:lnSpc>
              <a:buClr>
                <a:srgbClr val="FF0000"/>
              </a:buClr>
              <a:buFont typeface="Wingdings" pitchFamily="2" charset="2"/>
              <a:buChar char="§"/>
            </a:pPr>
            <a:r>
              <a:rPr lang="en-US" sz="2000" smtClean="0">
                <a:latin typeface="Bookman Old Style" pitchFamily="18" charset="0"/>
              </a:rPr>
              <a:t>Found primarily in the walls of hollow organs &amp; tubes  </a:t>
            </a:r>
          </a:p>
          <a:p>
            <a:pPr algn="just" eaLnBrk="1" hangingPunct="1">
              <a:lnSpc>
                <a:spcPct val="90000"/>
              </a:lnSpc>
              <a:buClr>
                <a:srgbClr val="FF0000"/>
              </a:buClr>
              <a:buFont typeface="Wingdings" pitchFamily="2" charset="2"/>
              <a:buChar char="§"/>
            </a:pPr>
            <a:r>
              <a:rPr lang="en-US" sz="2000" smtClean="0">
                <a:latin typeface="Bookman Old Style" pitchFamily="18" charset="0"/>
              </a:rPr>
              <a:t>In most of the case spindle-shaped cells typically arranged in sheets </a:t>
            </a:r>
          </a:p>
          <a:p>
            <a:pPr algn="just" eaLnBrk="1" hangingPunct="1">
              <a:lnSpc>
                <a:spcPct val="90000"/>
              </a:lnSpc>
              <a:buClr>
                <a:srgbClr val="FF0000"/>
              </a:buClr>
              <a:buFont typeface="Wingdings" pitchFamily="2" charset="2"/>
              <a:buChar char="§"/>
            </a:pPr>
            <a:r>
              <a:rPr lang="en-US" sz="2000" smtClean="0">
                <a:latin typeface="Bookman Old Style" pitchFamily="18" charset="0"/>
              </a:rPr>
              <a:t>Single nucleus centrally located</a:t>
            </a:r>
          </a:p>
          <a:p>
            <a:pPr algn="just" eaLnBrk="1" hangingPunct="1">
              <a:lnSpc>
                <a:spcPct val="90000"/>
              </a:lnSpc>
              <a:buClr>
                <a:srgbClr val="FF0000"/>
              </a:buClr>
              <a:buFont typeface="Wingdings" pitchFamily="2" charset="2"/>
              <a:buChar char="§"/>
            </a:pPr>
            <a:r>
              <a:rPr lang="en-US" sz="2000" smtClean="0">
                <a:latin typeface="Bookman Old Style" pitchFamily="18" charset="0"/>
              </a:rPr>
              <a:t>Cells do not have t-tubules &amp; have very little sarcoplasmic reticulum</a:t>
            </a:r>
          </a:p>
          <a:p>
            <a:pPr algn="just" eaLnBrk="1" hangingPunct="1">
              <a:lnSpc>
                <a:spcPct val="90000"/>
              </a:lnSpc>
              <a:buClr>
                <a:srgbClr val="FF0000"/>
              </a:buClr>
              <a:buFont typeface="Wingdings" pitchFamily="2" charset="2"/>
              <a:buChar char="§"/>
            </a:pPr>
            <a:r>
              <a:rPr lang="en-US" sz="2000" smtClean="0">
                <a:latin typeface="Bookman Old Style" pitchFamily="18" charset="0"/>
              </a:rPr>
              <a:t>No Z line or M line and striation</a:t>
            </a:r>
          </a:p>
          <a:p>
            <a:pPr algn="just" eaLnBrk="1" hangingPunct="1">
              <a:lnSpc>
                <a:spcPct val="90000"/>
              </a:lnSpc>
              <a:buClr>
                <a:srgbClr val="FF0000"/>
              </a:buClr>
              <a:buFont typeface="Wingdings" pitchFamily="2" charset="2"/>
              <a:buChar char="§"/>
            </a:pPr>
            <a:r>
              <a:rPr lang="en-US" sz="2000" smtClean="0">
                <a:latin typeface="Bookman Old Style" pitchFamily="18" charset="0"/>
              </a:rPr>
              <a:t>Actin and Myosin in same proportion</a:t>
            </a:r>
          </a:p>
          <a:p>
            <a:pPr algn="just" eaLnBrk="1" hangingPunct="1">
              <a:lnSpc>
                <a:spcPct val="90000"/>
              </a:lnSpc>
              <a:buClr>
                <a:srgbClr val="FF0000"/>
              </a:buClr>
              <a:buFont typeface="Wingdings" pitchFamily="2" charset="2"/>
              <a:buChar char="§"/>
            </a:pPr>
            <a:r>
              <a:rPr lang="en-US" sz="2000" smtClean="0">
                <a:latin typeface="Bookman Old Style" pitchFamily="18" charset="0"/>
              </a:rPr>
              <a:t>Occurs single or in bundle and surrounded by network of reticular fiber</a:t>
            </a:r>
          </a:p>
          <a:p>
            <a:pPr algn="just" eaLnBrk="1" hangingPunct="1">
              <a:lnSpc>
                <a:spcPct val="90000"/>
              </a:lnSpc>
            </a:pPr>
            <a:endParaRPr lang="en-US" sz="2000" smtClean="0">
              <a:latin typeface="Bookman Old Style" pitchFamily="18" charset="0"/>
            </a:endParaRPr>
          </a:p>
        </p:txBody>
      </p:sp>
      <p:sp>
        <p:nvSpPr>
          <p:cNvPr id="25603" name="Text Box 4"/>
          <p:cNvSpPr>
            <a:spLocks noGrp="1" noChangeArrowheads="1"/>
          </p:cNvSpPr>
          <p:nvPr>
            <p:ph type="title"/>
          </p:nvPr>
        </p:nvSpPr>
        <p:spPr>
          <a:xfrm>
            <a:off x="914400" y="228600"/>
            <a:ext cx="7772400" cy="788988"/>
          </a:xfrm>
          <a:noFill/>
        </p:spPr>
        <p:txBody>
          <a:bodyPr/>
          <a:lstStyle/>
          <a:p>
            <a:pPr algn="ctr" eaLnBrk="1" hangingPunct="1">
              <a:spcBef>
                <a:spcPct val="50000"/>
              </a:spcBef>
            </a:pPr>
            <a:r>
              <a:rPr lang="en-US" sz="3200" b="1" smtClean="0">
                <a:latin typeface="Bookman Old Style" pitchFamily="18" charset="0"/>
              </a:rPr>
              <a:t>Smooth Muscles</a:t>
            </a:r>
          </a:p>
        </p:txBody>
      </p:sp>
      <p:grpSp>
        <p:nvGrpSpPr>
          <p:cNvPr id="25604" name="Group 11"/>
          <p:cNvGrpSpPr>
            <a:grpSpLocks/>
          </p:cNvGrpSpPr>
          <p:nvPr/>
        </p:nvGrpSpPr>
        <p:grpSpPr bwMode="auto">
          <a:xfrm>
            <a:off x="5791200" y="1066800"/>
            <a:ext cx="3200400" cy="4724400"/>
            <a:chOff x="3360" y="672"/>
            <a:chExt cx="2304" cy="2976"/>
          </a:xfrm>
        </p:grpSpPr>
        <p:grpSp>
          <p:nvGrpSpPr>
            <p:cNvPr id="25605" name="Group 7"/>
            <p:cNvGrpSpPr>
              <a:grpSpLocks/>
            </p:cNvGrpSpPr>
            <p:nvPr/>
          </p:nvGrpSpPr>
          <p:grpSpPr bwMode="auto">
            <a:xfrm>
              <a:off x="3360" y="672"/>
              <a:ext cx="1248" cy="2976"/>
              <a:chOff x="3360" y="672"/>
              <a:chExt cx="1836" cy="1702"/>
            </a:xfrm>
          </p:grpSpPr>
          <p:pic>
            <p:nvPicPr>
              <p:cNvPr id="25607" name="Picture 5" descr="SMOOTH%2520MUSCLE%2520COMPOSITE">
                <a:hlinkClick r:id="rId2"/>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360" y="672"/>
                <a:ext cx="1836" cy="91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5608" name="Picture 6" descr="smooth_muscle_fiber">
                <a:hlinkClick r:id="rId4"/>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360" y="1584"/>
                <a:ext cx="1824" cy="79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pic>
          <p:nvPicPr>
            <p:cNvPr id="25606" name="Picture 10" descr="Caveolae"/>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608" y="672"/>
              <a:ext cx="1056" cy="297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extLst>
      <p:ext uri="{BB962C8B-B14F-4D97-AF65-F5344CB8AC3E}">
        <p14:creationId xmlns:p14="http://schemas.microsoft.com/office/powerpoint/2010/main" val="2691246545"/>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6" name="Rectangle 3"/>
          <p:cNvSpPr>
            <a:spLocks noGrp="1" noChangeArrowheads="1"/>
          </p:cNvSpPr>
          <p:nvPr>
            <p:ph type="body" idx="1"/>
          </p:nvPr>
        </p:nvSpPr>
        <p:spPr>
          <a:xfrm>
            <a:off x="609600" y="1143000"/>
            <a:ext cx="4419600" cy="4987925"/>
          </a:xfrm>
        </p:spPr>
        <p:txBody>
          <a:bodyPr>
            <a:normAutofit lnSpcReduction="10000"/>
          </a:bodyPr>
          <a:lstStyle/>
          <a:p>
            <a:pPr eaLnBrk="1" hangingPunct="1">
              <a:lnSpc>
                <a:spcPct val="80000"/>
              </a:lnSpc>
              <a:buFont typeface="Wingdings" pitchFamily="2" charset="2"/>
              <a:buNone/>
              <a:defRPr/>
            </a:pPr>
            <a:r>
              <a:rPr lang="en-US" sz="1800" dirty="0" smtClean="0">
                <a:latin typeface="Bookman Old Style" pitchFamily="18" charset="0"/>
              </a:rPr>
              <a:t>Two types of smooth muscle: </a:t>
            </a:r>
          </a:p>
          <a:p>
            <a:pPr algn="just" eaLnBrk="1" hangingPunct="1">
              <a:lnSpc>
                <a:spcPct val="80000"/>
              </a:lnSpc>
              <a:buFont typeface="Wingdings" pitchFamily="2" charset="2"/>
              <a:buNone/>
              <a:defRPr/>
            </a:pPr>
            <a:r>
              <a:rPr lang="en-US" sz="1800" dirty="0" smtClean="0">
                <a:solidFill>
                  <a:schemeClr val="accent2"/>
                </a:solidFill>
                <a:latin typeface="Bookman Old Style" pitchFamily="18" charset="0"/>
              </a:rPr>
              <a:t> 1. Visceral or Unitary smooth muscle</a:t>
            </a:r>
          </a:p>
          <a:p>
            <a:pPr lvl="1" algn="just" eaLnBrk="1" hangingPunct="1">
              <a:lnSpc>
                <a:spcPct val="80000"/>
              </a:lnSpc>
              <a:buClr>
                <a:schemeClr val="bg2">
                  <a:lumMod val="90000"/>
                  <a:lumOff val="10000"/>
                </a:schemeClr>
              </a:buClr>
              <a:buFont typeface="Wingdings" pitchFamily="2" charset="2"/>
              <a:buChar char="§"/>
              <a:defRPr/>
            </a:pPr>
            <a:r>
              <a:rPr lang="en-US" sz="1700" dirty="0" smtClean="0">
                <a:latin typeface="Bookman Old Style" pitchFamily="18" charset="0"/>
              </a:rPr>
              <a:t>Found in the walls of hollow organs (e.g., small blood vessels, digestive tract, urinary system, &amp; reproductive system) </a:t>
            </a:r>
          </a:p>
          <a:p>
            <a:pPr lvl="1" algn="just" eaLnBrk="1" hangingPunct="1">
              <a:lnSpc>
                <a:spcPct val="80000"/>
              </a:lnSpc>
              <a:buClr>
                <a:schemeClr val="bg2">
                  <a:lumMod val="90000"/>
                  <a:lumOff val="10000"/>
                </a:schemeClr>
              </a:buClr>
              <a:buFont typeface="Wingdings" pitchFamily="2" charset="2"/>
              <a:buChar char="§"/>
              <a:defRPr/>
            </a:pPr>
            <a:r>
              <a:rPr lang="en-US" sz="1700" dirty="0" smtClean="0">
                <a:latin typeface="Bookman Old Style" pitchFamily="18" charset="0"/>
              </a:rPr>
              <a:t>Multiple fibers contract as a unit (because impulses travel easily across gap junctions from cell to cell) &amp;, in some cases, are self-excitable (generate spontaneous action potentials &amp; contractions) </a:t>
            </a:r>
          </a:p>
          <a:p>
            <a:pPr eaLnBrk="1" hangingPunct="1">
              <a:lnSpc>
                <a:spcPct val="80000"/>
              </a:lnSpc>
              <a:buFont typeface="Wingdings" pitchFamily="2" charset="2"/>
              <a:buNone/>
              <a:defRPr/>
            </a:pPr>
            <a:r>
              <a:rPr lang="en-US" sz="1800" dirty="0" smtClean="0">
                <a:solidFill>
                  <a:schemeClr val="accent2"/>
                </a:solidFill>
                <a:latin typeface="Bookman Old Style" pitchFamily="18" charset="0"/>
              </a:rPr>
              <a:t>2. Multiunit smooth muscle </a:t>
            </a:r>
            <a:br>
              <a:rPr lang="en-US" sz="1800" dirty="0" smtClean="0">
                <a:solidFill>
                  <a:schemeClr val="accent2"/>
                </a:solidFill>
                <a:latin typeface="Bookman Old Style" pitchFamily="18" charset="0"/>
              </a:rPr>
            </a:br>
            <a:r>
              <a:rPr lang="en-US" sz="1800" dirty="0" smtClean="0">
                <a:latin typeface="Bookman Old Style" pitchFamily="18" charset="0"/>
              </a:rPr>
              <a:t>  </a:t>
            </a:r>
          </a:p>
          <a:p>
            <a:pPr marL="800100" lvl="1" indent="-342900" algn="just" eaLnBrk="1" hangingPunct="1">
              <a:lnSpc>
                <a:spcPct val="80000"/>
              </a:lnSpc>
              <a:buClr>
                <a:schemeClr val="tx2">
                  <a:lumMod val="75000"/>
                  <a:lumOff val="25000"/>
                </a:schemeClr>
              </a:buClr>
              <a:buFont typeface="Wingdings" pitchFamily="2" charset="2"/>
              <a:buChar char="§"/>
              <a:defRPr/>
            </a:pPr>
            <a:r>
              <a:rPr lang="en-US" sz="1700" dirty="0" smtClean="0">
                <a:latin typeface="Bookman Old Style" pitchFamily="18" charset="0"/>
              </a:rPr>
              <a:t>Consists of motor units that are activated by nervous stimulation </a:t>
            </a:r>
          </a:p>
          <a:p>
            <a:pPr marL="800100" lvl="1" indent="-342900" algn="just" eaLnBrk="1" hangingPunct="1">
              <a:lnSpc>
                <a:spcPct val="80000"/>
              </a:lnSpc>
              <a:buClr>
                <a:schemeClr val="tx2">
                  <a:lumMod val="75000"/>
                  <a:lumOff val="25000"/>
                </a:schemeClr>
              </a:buClr>
              <a:buFont typeface="Wingdings" pitchFamily="2" charset="2"/>
              <a:buChar char="§"/>
              <a:defRPr/>
            </a:pPr>
            <a:r>
              <a:rPr lang="en-US" sz="1700" dirty="0" smtClean="0">
                <a:latin typeface="Bookman Old Style" pitchFamily="18" charset="0"/>
              </a:rPr>
              <a:t>Found in the walls of large blood vessels, in eye (</a:t>
            </a:r>
            <a:r>
              <a:rPr lang="en-US" sz="1700" dirty="0" err="1" smtClean="0">
                <a:latin typeface="Bookman Old Style" pitchFamily="18" charset="0"/>
              </a:rPr>
              <a:t>adusting</a:t>
            </a:r>
            <a:r>
              <a:rPr lang="en-US" sz="1700" dirty="0" smtClean="0">
                <a:latin typeface="Bookman Old Style" pitchFamily="18" charset="0"/>
              </a:rPr>
              <a:t> the shape of the lens to permit accommodation &amp; the size of the pupil) </a:t>
            </a:r>
          </a:p>
          <a:p>
            <a:pPr eaLnBrk="1" hangingPunct="1">
              <a:lnSpc>
                <a:spcPct val="80000"/>
              </a:lnSpc>
              <a:defRPr/>
            </a:pPr>
            <a:endParaRPr lang="en-US" sz="1800" dirty="0" smtClean="0">
              <a:latin typeface="Bookman Old Style" pitchFamily="18" charset="0"/>
            </a:endParaRPr>
          </a:p>
        </p:txBody>
      </p:sp>
      <p:sp>
        <p:nvSpPr>
          <p:cNvPr id="26627" name="Text Box 4"/>
          <p:cNvSpPr>
            <a:spLocks noGrp="1" noChangeArrowheads="1"/>
          </p:cNvSpPr>
          <p:nvPr>
            <p:ph type="title"/>
          </p:nvPr>
        </p:nvSpPr>
        <p:spPr>
          <a:xfrm>
            <a:off x="76200" y="533400"/>
            <a:ext cx="1752600" cy="484188"/>
          </a:xfrm>
        </p:spPr>
        <p:txBody>
          <a:bodyPr/>
          <a:lstStyle/>
          <a:p>
            <a:pPr algn="ctr" eaLnBrk="1" hangingPunct="1">
              <a:spcBef>
                <a:spcPct val="50000"/>
              </a:spcBef>
              <a:defRPr/>
            </a:pPr>
            <a:r>
              <a:rPr lang="en-US" sz="1600" b="1" dirty="0" smtClean="0">
                <a:solidFill>
                  <a:schemeClr val="accent2">
                    <a:lumMod val="60000"/>
                    <a:lumOff val="40000"/>
                  </a:schemeClr>
                </a:solidFill>
              </a:rPr>
              <a:t>Contd..</a:t>
            </a:r>
          </a:p>
        </p:txBody>
      </p:sp>
      <p:grpSp>
        <p:nvGrpSpPr>
          <p:cNvPr id="26628" name="Group 11"/>
          <p:cNvGrpSpPr>
            <a:grpSpLocks/>
          </p:cNvGrpSpPr>
          <p:nvPr/>
        </p:nvGrpSpPr>
        <p:grpSpPr bwMode="auto">
          <a:xfrm>
            <a:off x="5257800" y="1066800"/>
            <a:ext cx="3886200" cy="4876800"/>
            <a:chOff x="3456" y="672"/>
            <a:chExt cx="2304" cy="2966"/>
          </a:xfrm>
        </p:grpSpPr>
        <p:pic>
          <p:nvPicPr>
            <p:cNvPr id="26629" name="Picture 5" descr="351Blabeled_copy">
              <a:hlinkClick r:id="rId2"/>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504" y="672"/>
              <a:ext cx="2256" cy="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6630" name="Picture 7" descr="tonic">
              <a:hlinkClick r:id="rId4"/>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704" y="1536"/>
              <a:ext cx="1056" cy="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6631" name="Picture 9" descr="sm1b">
              <a:hlinkClick r:id="rId6"/>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3456" y="2736"/>
              <a:ext cx="2304" cy="90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6632" name="Picture 10" descr="f5-190"/>
            <p:cNvPicPr>
              <a:picLocks noChangeAspect="1" noChangeArrowheads="1"/>
            </p:cNvPicPr>
            <p:nvPr/>
          </p:nvPicPr>
          <p:blipFill>
            <a:blip r:embed="rId8">
              <a:extLst>
                <a:ext uri="{28A0092B-C50C-407E-A947-70E740481C1C}">
                  <a14:useLocalDpi xmlns:a14="http://schemas.microsoft.com/office/drawing/2010/main" val="0"/>
                </a:ext>
              </a:extLst>
            </a:blip>
            <a:srcRect l="61992"/>
            <a:stretch>
              <a:fillRect/>
            </a:stretch>
          </p:blipFill>
          <p:spPr bwMode="auto">
            <a:xfrm>
              <a:off x="3456" y="1536"/>
              <a:ext cx="1236" cy="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extLst>
      <p:ext uri="{BB962C8B-B14F-4D97-AF65-F5344CB8AC3E}">
        <p14:creationId xmlns:p14="http://schemas.microsoft.com/office/powerpoint/2010/main" val="2560473864"/>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Rectangle 2"/>
          <p:cNvSpPr>
            <a:spLocks noGrp="1" noChangeArrowheads="1"/>
          </p:cNvSpPr>
          <p:nvPr>
            <p:ph type="title"/>
          </p:nvPr>
        </p:nvSpPr>
        <p:spPr>
          <a:xfrm>
            <a:off x="914400" y="152400"/>
            <a:ext cx="7772400" cy="914400"/>
          </a:xfrm>
        </p:spPr>
        <p:txBody>
          <a:bodyPr/>
          <a:lstStyle/>
          <a:p>
            <a:pPr algn="ctr" eaLnBrk="1" hangingPunct="1">
              <a:defRPr/>
            </a:pPr>
            <a:r>
              <a:rPr lang="en-US" b="1" dirty="0" smtClean="0">
                <a:solidFill>
                  <a:schemeClr val="accent2">
                    <a:lumMod val="60000"/>
                    <a:lumOff val="40000"/>
                  </a:schemeClr>
                </a:solidFill>
                <a:latin typeface="Bookman Old Style" pitchFamily="18" charset="0"/>
              </a:rPr>
              <a:t>Cardiac Muscle</a:t>
            </a:r>
          </a:p>
        </p:txBody>
      </p:sp>
      <p:sp>
        <p:nvSpPr>
          <p:cNvPr id="27651" name="Rectangle 3"/>
          <p:cNvSpPr>
            <a:spLocks noGrp="1" noChangeArrowheads="1"/>
          </p:cNvSpPr>
          <p:nvPr>
            <p:ph type="body" idx="1"/>
          </p:nvPr>
        </p:nvSpPr>
        <p:spPr>
          <a:xfrm>
            <a:off x="228600" y="1066800"/>
            <a:ext cx="5486400" cy="4953000"/>
          </a:xfrm>
        </p:spPr>
        <p:txBody>
          <a:bodyPr/>
          <a:lstStyle/>
          <a:p>
            <a:pPr algn="just" eaLnBrk="1" hangingPunct="1">
              <a:buClr>
                <a:srgbClr val="FF0000"/>
              </a:buClr>
              <a:buFont typeface="Wingdings" pitchFamily="2" charset="2"/>
              <a:buChar char="§"/>
            </a:pPr>
            <a:r>
              <a:rPr lang="en-US" sz="1800" dirty="0" smtClean="0">
                <a:latin typeface="Bookman Old Style" pitchFamily="18" charset="0"/>
              </a:rPr>
              <a:t>Myocardium, the contractile layer of the heart, contains the bulk of the cardiac muscle </a:t>
            </a:r>
          </a:p>
          <a:p>
            <a:pPr algn="just" eaLnBrk="1" hangingPunct="1">
              <a:buClr>
                <a:srgbClr val="FF0000"/>
              </a:buClr>
              <a:buFont typeface="Wingdings" pitchFamily="2" charset="2"/>
              <a:buChar char="§"/>
            </a:pPr>
            <a:r>
              <a:rPr lang="en-US" sz="1800" dirty="0" smtClean="0">
                <a:latin typeface="Bookman Old Style" pitchFamily="18" charset="0"/>
              </a:rPr>
              <a:t>Single centrally placed nucleus, fibers branched and shorter</a:t>
            </a:r>
          </a:p>
          <a:p>
            <a:pPr algn="just" eaLnBrk="1" hangingPunct="1">
              <a:buClr>
                <a:srgbClr val="FF0000"/>
              </a:buClr>
              <a:buFont typeface="Wingdings" pitchFamily="2" charset="2"/>
              <a:buChar char="§"/>
            </a:pPr>
            <a:r>
              <a:rPr lang="en-US" sz="1800" dirty="0" smtClean="0">
                <a:latin typeface="Bookman Old Style" pitchFamily="18" charset="0"/>
              </a:rPr>
              <a:t>Sarcoplasm with numerous glycogen granules </a:t>
            </a:r>
          </a:p>
          <a:p>
            <a:pPr algn="just" eaLnBrk="1" hangingPunct="1">
              <a:buClr>
                <a:srgbClr val="FF0000"/>
              </a:buClr>
              <a:buFont typeface="Wingdings" pitchFamily="2" charset="2"/>
              <a:buChar char="§"/>
            </a:pPr>
            <a:r>
              <a:rPr lang="en-US" sz="1800" dirty="0" smtClean="0">
                <a:latin typeface="Bookman Old Style" pitchFamily="18" charset="0"/>
              </a:rPr>
              <a:t>Mitochondria especially large and numerous, extensive blood circulation. </a:t>
            </a:r>
          </a:p>
          <a:p>
            <a:pPr algn="just" eaLnBrk="1" hangingPunct="1">
              <a:buClr>
                <a:srgbClr val="FF0000"/>
              </a:buClr>
              <a:buFont typeface="Wingdings" pitchFamily="2" charset="2"/>
              <a:buChar char="§"/>
            </a:pPr>
            <a:r>
              <a:rPr lang="en-US" sz="1800" dirty="0" smtClean="0">
                <a:latin typeface="Bookman Old Style" pitchFamily="18" charset="0"/>
              </a:rPr>
              <a:t>Aggregates of </a:t>
            </a:r>
            <a:r>
              <a:rPr lang="en-US" sz="1800" dirty="0" err="1" smtClean="0">
                <a:latin typeface="Bookman Old Style" pitchFamily="18" charset="0"/>
              </a:rPr>
              <a:t>myofilaments</a:t>
            </a:r>
            <a:r>
              <a:rPr lang="en-US" sz="1800" dirty="0" smtClean="0">
                <a:latin typeface="Bookman Old Style" pitchFamily="18" charset="0"/>
              </a:rPr>
              <a:t> form fibrils of extremely variable size </a:t>
            </a:r>
          </a:p>
          <a:p>
            <a:pPr algn="just" eaLnBrk="1" hangingPunct="1">
              <a:buClr>
                <a:srgbClr val="FF0000"/>
              </a:buClr>
              <a:buFont typeface="Wingdings" pitchFamily="2" charset="2"/>
              <a:buChar char="§"/>
            </a:pPr>
            <a:r>
              <a:rPr lang="en-US" sz="1800" dirty="0" smtClean="0">
                <a:latin typeface="Bookman Old Style" pitchFamily="18" charset="0"/>
              </a:rPr>
              <a:t>T Tubules at Z disc, SR less developed and terminal cisternae absent.</a:t>
            </a:r>
          </a:p>
          <a:p>
            <a:pPr algn="just" eaLnBrk="1" hangingPunct="1">
              <a:buClr>
                <a:srgbClr val="FF0000"/>
              </a:buClr>
              <a:buFont typeface="Wingdings" pitchFamily="2" charset="2"/>
              <a:buChar char="§"/>
            </a:pPr>
            <a:r>
              <a:rPr lang="en-US" sz="1800" dirty="0" smtClean="0">
                <a:latin typeface="Bookman Old Style" pitchFamily="18" charset="0"/>
              </a:rPr>
              <a:t>Intercalated disc- transecting the fiber, occurs at regular interval across I bands</a:t>
            </a:r>
          </a:p>
          <a:p>
            <a:pPr eaLnBrk="1" hangingPunct="1">
              <a:lnSpc>
                <a:spcPct val="120000"/>
              </a:lnSpc>
            </a:pPr>
            <a:endParaRPr lang="en-US" sz="1800" dirty="0" smtClean="0">
              <a:latin typeface="Bookman Old Style" pitchFamily="18" charset="0"/>
            </a:endParaRPr>
          </a:p>
        </p:txBody>
      </p:sp>
      <p:grpSp>
        <p:nvGrpSpPr>
          <p:cNvPr id="27652" name="Group 10"/>
          <p:cNvGrpSpPr>
            <a:grpSpLocks/>
          </p:cNvGrpSpPr>
          <p:nvPr/>
        </p:nvGrpSpPr>
        <p:grpSpPr bwMode="auto">
          <a:xfrm>
            <a:off x="5791200" y="990600"/>
            <a:ext cx="3352800" cy="4876800"/>
            <a:chOff x="3504" y="672"/>
            <a:chExt cx="2256" cy="3024"/>
          </a:xfrm>
        </p:grpSpPr>
        <p:pic>
          <p:nvPicPr>
            <p:cNvPr id="27653" name="Picture 5" descr="f5-190"/>
            <p:cNvPicPr>
              <a:picLocks noChangeAspect="1" noChangeArrowheads="1"/>
            </p:cNvPicPr>
            <p:nvPr/>
          </p:nvPicPr>
          <p:blipFill>
            <a:blip r:embed="rId2">
              <a:extLst>
                <a:ext uri="{28A0092B-C50C-407E-A947-70E740481C1C}">
                  <a14:useLocalDpi xmlns:a14="http://schemas.microsoft.com/office/drawing/2010/main" val="0"/>
                </a:ext>
              </a:extLst>
            </a:blip>
            <a:srcRect l="35594" t="3989" r="40630" b="28207"/>
            <a:stretch>
              <a:fillRect/>
            </a:stretch>
          </p:blipFill>
          <p:spPr bwMode="auto">
            <a:xfrm>
              <a:off x="3504" y="672"/>
              <a:ext cx="2256" cy="100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654" name="Picture 7" descr="MuscleCardiacCells">
              <a:hlinkClick r:id="rId3"/>
            </p:cNvPr>
            <p:cNvPicPr>
              <a:picLocks noChangeAspect="1" noChangeArrowheads="1"/>
            </p:cNvPicPr>
            <p:nvPr/>
          </p:nvPicPr>
          <p:blipFill>
            <a:blip r:embed="rId4">
              <a:extLst>
                <a:ext uri="{28A0092B-C50C-407E-A947-70E740481C1C}">
                  <a14:useLocalDpi xmlns:a14="http://schemas.microsoft.com/office/drawing/2010/main" val="0"/>
                </a:ext>
              </a:extLst>
            </a:blip>
            <a:srcRect t="12415" r="2040" b="14116"/>
            <a:stretch>
              <a:fillRect/>
            </a:stretch>
          </p:blipFill>
          <p:spPr bwMode="auto">
            <a:xfrm>
              <a:off x="3504" y="1680"/>
              <a:ext cx="2256" cy="110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655" name="Picture 9" descr="019852403x">
              <a:hlinkClick r:id="rId5"/>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504" y="2784"/>
              <a:ext cx="2256" cy="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extLst>
      <p:ext uri="{BB962C8B-B14F-4D97-AF65-F5344CB8AC3E}">
        <p14:creationId xmlns:p14="http://schemas.microsoft.com/office/powerpoint/2010/main" val="2461391671"/>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8674" name="Picture 5" descr="cardiac_muscle"/>
          <p:cNvPicPr>
            <a:picLocks noChangeAspect="1" noChangeArrowheads="1"/>
          </p:cNvPicPr>
          <p:nvPr/>
        </p:nvPicPr>
        <p:blipFill>
          <a:blip r:embed="rId2">
            <a:extLst>
              <a:ext uri="{28A0092B-C50C-407E-A947-70E740481C1C}">
                <a14:useLocalDpi xmlns:a14="http://schemas.microsoft.com/office/drawing/2010/main" val="0"/>
              </a:ext>
            </a:extLst>
          </a:blip>
          <a:srcRect l="1111" t="12000" b="12000"/>
          <a:stretch>
            <a:fillRect/>
          </a:stretch>
        </p:blipFill>
        <p:spPr bwMode="auto">
          <a:xfrm>
            <a:off x="0" y="-25400"/>
            <a:ext cx="9144000" cy="5892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480644551"/>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1746" name="Picture 6" descr="wcepith2"/>
          <p:cNvPicPr>
            <a:picLocks noChangeAspect="1" noChangeArrowheads="1"/>
          </p:cNvPicPr>
          <p:nvPr/>
        </p:nvPicPr>
        <p:blipFill>
          <a:blip r:embed="rId2">
            <a:extLst>
              <a:ext uri="{28A0092B-C50C-407E-A947-70E740481C1C}">
                <a14:useLocalDpi xmlns:a14="http://schemas.microsoft.com/office/drawing/2010/main" val="0"/>
              </a:ext>
            </a:extLst>
          </a:blip>
          <a:srcRect l="2499" t="1389" r="2499" b="2777"/>
          <a:stretch>
            <a:fillRect/>
          </a:stretch>
        </p:blipFill>
        <p:spPr bwMode="auto">
          <a:xfrm>
            <a:off x="0" y="0"/>
            <a:ext cx="9144000" cy="6019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71497622"/>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0" name="Text Box 4"/>
          <p:cNvSpPr>
            <a:spLocks noGrp="1" noChangeArrowheads="1"/>
          </p:cNvSpPr>
          <p:nvPr>
            <p:ph type="body" idx="1"/>
          </p:nvPr>
        </p:nvSpPr>
        <p:spPr>
          <a:xfrm>
            <a:off x="304800" y="1066800"/>
            <a:ext cx="5105400" cy="4800600"/>
          </a:xfrm>
          <a:noFill/>
        </p:spPr>
        <p:txBody>
          <a:bodyPr/>
          <a:lstStyle/>
          <a:p>
            <a:pPr algn="just" eaLnBrk="1" hangingPunct="1">
              <a:buClr>
                <a:srgbClr val="FF0000"/>
              </a:buClr>
              <a:buFont typeface="Wingdings" pitchFamily="2" charset="2"/>
              <a:buChar char="§"/>
            </a:pPr>
            <a:r>
              <a:rPr lang="en-US" sz="1800" smtClean="0">
                <a:latin typeface="Bookman Old Style" pitchFamily="18" charset="0"/>
              </a:rPr>
              <a:t>Lines the body’s surface, cavities, ducts and tubes</a:t>
            </a:r>
          </a:p>
          <a:p>
            <a:pPr algn="just" eaLnBrk="1" hangingPunct="1">
              <a:buClr>
                <a:srgbClr val="FF0000"/>
              </a:buClr>
              <a:buFont typeface="Wingdings" pitchFamily="2" charset="2"/>
              <a:buChar char="§"/>
            </a:pPr>
            <a:r>
              <a:rPr lang="en-US" sz="1800" smtClean="0">
                <a:latin typeface="Bookman Old Style" pitchFamily="18" charset="0"/>
              </a:rPr>
              <a:t>One free surface faces a body fluid or the environment </a:t>
            </a:r>
          </a:p>
          <a:p>
            <a:pPr algn="just" eaLnBrk="1" hangingPunct="1">
              <a:buClr>
                <a:srgbClr val="FF0000"/>
              </a:buClr>
              <a:buFont typeface="Wingdings" pitchFamily="2" charset="2"/>
              <a:buChar char="§"/>
            </a:pPr>
            <a:r>
              <a:rPr lang="en-US" sz="1800" smtClean="0">
                <a:latin typeface="Bookman Old Style" pitchFamily="18" charset="0"/>
              </a:rPr>
              <a:t>Quantitatively </a:t>
            </a:r>
            <a:r>
              <a:rPr lang="en-US" sz="1800" smtClean="0">
                <a:solidFill>
                  <a:srgbClr val="0000FF"/>
                </a:solidFill>
                <a:latin typeface="Bookman Old Style" pitchFamily="18" charset="0"/>
              </a:rPr>
              <a:t>contributes the least to meat, but add to flavor and crispiness</a:t>
            </a:r>
          </a:p>
          <a:p>
            <a:pPr algn="just" eaLnBrk="1" hangingPunct="1">
              <a:buClr>
                <a:srgbClr val="FF0000"/>
              </a:buClr>
              <a:buFont typeface="Wingdings" pitchFamily="2" charset="2"/>
              <a:buChar char="§"/>
            </a:pPr>
            <a:r>
              <a:rPr lang="en-US" sz="1800" smtClean="0">
                <a:latin typeface="Bookman Old Style" pitchFamily="18" charset="0"/>
              </a:rPr>
              <a:t>Associated with blood and lymph vessels and edible organs such as the kidney and liver and also in byproducts hides and skins.</a:t>
            </a:r>
          </a:p>
          <a:p>
            <a:pPr algn="just" eaLnBrk="1" hangingPunct="1">
              <a:buClr>
                <a:srgbClr val="FF0000"/>
              </a:buClr>
              <a:buFont typeface="Wingdings" pitchFamily="2" charset="2"/>
              <a:buChar char="§"/>
            </a:pPr>
            <a:r>
              <a:rPr lang="en-US" sz="1800" smtClean="0">
                <a:latin typeface="Bookman Old Style" pitchFamily="18" charset="0"/>
              </a:rPr>
              <a:t>Classified according to shape and number of layers</a:t>
            </a:r>
          </a:p>
          <a:p>
            <a:pPr algn="just" eaLnBrk="1" hangingPunct="1">
              <a:buClr>
                <a:srgbClr val="FF0000"/>
              </a:buClr>
              <a:buFont typeface="Wingdings" pitchFamily="2" charset="2"/>
              <a:buChar char="§"/>
            </a:pPr>
            <a:r>
              <a:rPr lang="en-US" sz="1800" smtClean="0">
                <a:latin typeface="Bookman Old Style" pitchFamily="18" charset="0"/>
              </a:rPr>
              <a:t>Protection, Secretion, Excretion, Transport, Absorption, Sense Perception. </a:t>
            </a:r>
          </a:p>
        </p:txBody>
      </p:sp>
      <p:sp>
        <p:nvSpPr>
          <p:cNvPr id="32771" name="Rectangle 5"/>
          <p:cNvSpPr>
            <a:spLocks noGrp="1" noChangeArrowheads="1"/>
          </p:cNvSpPr>
          <p:nvPr>
            <p:ph type="title"/>
          </p:nvPr>
        </p:nvSpPr>
        <p:spPr>
          <a:xfrm>
            <a:off x="914400" y="533400"/>
            <a:ext cx="1676400" cy="381000"/>
          </a:xfrm>
          <a:noFill/>
        </p:spPr>
        <p:txBody>
          <a:bodyPr>
            <a:normAutofit fontScale="90000"/>
          </a:bodyPr>
          <a:lstStyle/>
          <a:p>
            <a:pPr algn="ctr" eaLnBrk="1" hangingPunct="1"/>
            <a:r>
              <a:rPr lang="en-US" sz="2000" b="1" smtClean="0">
                <a:solidFill>
                  <a:srgbClr val="FF0000"/>
                </a:solidFill>
              </a:rPr>
              <a:t>Contd..</a:t>
            </a:r>
          </a:p>
        </p:txBody>
      </p:sp>
      <p:grpSp>
        <p:nvGrpSpPr>
          <p:cNvPr id="32772" name="Group 29"/>
          <p:cNvGrpSpPr>
            <a:grpSpLocks/>
          </p:cNvGrpSpPr>
          <p:nvPr/>
        </p:nvGrpSpPr>
        <p:grpSpPr bwMode="auto">
          <a:xfrm>
            <a:off x="5486400" y="228600"/>
            <a:ext cx="3505200" cy="6096000"/>
            <a:chOff x="3456" y="672"/>
            <a:chExt cx="2208" cy="2928"/>
          </a:xfrm>
        </p:grpSpPr>
        <p:pic>
          <p:nvPicPr>
            <p:cNvPr id="32773" name="Picture 7" descr="epithelial"/>
            <p:cNvPicPr>
              <a:picLocks noChangeAspect="1" noChangeArrowheads="1"/>
            </p:cNvPicPr>
            <p:nvPr/>
          </p:nvPicPr>
          <p:blipFill>
            <a:blip r:embed="rId2">
              <a:extLst>
                <a:ext uri="{28A0092B-C50C-407E-A947-70E740481C1C}">
                  <a14:useLocalDpi xmlns:a14="http://schemas.microsoft.com/office/drawing/2010/main" val="0"/>
                </a:ext>
              </a:extLst>
            </a:blip>
            <a:srcRect l="53334" t="63333" r="6667" b="8519"/>
            <a:stretch>
              <a:fillRect/>
            </a:stretch>
          </p:blipFill>
          <p:spPr bwMode="auto">
            <a:xfrm>
              <a:off x="3456" y="672"/>
              <a:ext cx="2208" cy="57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32774" name="Group 28"/>
            <p:cNvGrpSpPr>
              <a:grpSpLocks/>
            </p:cNvGrpSpPr>
            <p:nvPr/>
          </p:nvGrpSpPr>
          <p:grpSpPr bwMode="auto">
            <a:xfrm>
              <a:off x="3456" y="1248"/>
              <a:ext cx="2208" cy="1440"/>
              <a:chOff x="3456" y="1296"/>
              <a:chExt cx="2208" cy="1680"/>
            </a:xfrm>
          </p:grpSpPr>
          <p:pic>
            <p:nvPicPr>
              <p:cNvPr id="32778" name="Picture 9" descr="8100">
                <a:hlinkClick r:id="rId3"/>
              </p:cNvPr>
              <p:cNvPicPr>
                <a:picLocks noChangeAspect="1" noChangeArrowheads="1"/>
              </p:cNvPicPr>
              <p:nvPr/>
            </p:nvPicPr>
            <p:blipFill>
              <a:blip r:embed="rId4">
                <a:extLst>
                  <a:ext uri="{28A0092B-C50C-407E-A947-70E740481C1C}">
                    <a14:useLocalDpi xmlns:a14="http://schemas.microsoft.com/office/drawing/2010/main" val="0"/>
                  </a:ext>
                </a:extLst>
              </a:blip>
              <a:srcRect t="20203" b="23232"/>
              <a:stretch>
                <a:fillRect/>
              </a:stretch>
            </p:blipFill>
            <p:spPr bwMode="auto">
              <a:xfrm>
                <a:off x="3456" y="1296"/>
                <a:ext cx="1056" cy="8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2779" name="Picture 11" descr="chicken-skin"/>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512" y="1296"/>
                <a:ext cx="1116" cy="8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2780" name="Picture 13" descr="Frozen_Pork_Liver">
                <a:hlinkClick r:id="rId6"/>
              </p:cNvPr>
              <p:cNvPicPr>
                <a:picLocks noChangeAspect="1" noChangeArrowheads="1"/>
              </p:cNvPicPr>
              <p:nvPr/>
            </p:nvPicPr>
            <p:blipFill>
              <a:blip r:embed="rId7">
                <a:extLst>
                  <a:ext uri="{28A0092B-C50C-407E-A947-70E740481C1C}">
                    <a14:useLocalDpi xmlns:a14="http://schemas.microsoft.com/office/drawing/2010/main" val="0"/>
                  </a:ext>
                </a:extLst>
              </a:blip>
              <a:srcRect t="13223" b="7439"/>
              <a:stretch>
                <a:fillRect/>
              </a:stretch>
            </p:blipFill>
            <p:spPr bwMode="auto">
              <a:xfrm>
                <a:off x="4848" y="2160"/>
                <a:ext cx="816" cy="8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2781" name="Picture 15" descr="kidney-anatomy-picture">
                <a:hlinkClick r:id="rId8"/>
              </p:cNvPr>
              <p:cNvPicPr>
                <a:picLocks noChangeAspect="1" noChangeArrowheads="1"/>
              </p:cNvPicPr>
              <p:nvPr/>
            </p:nvPicPr>
            <p:blipFill>
              <a:blip r:embed="rId9">
                <a:extLst>
                  <a:ext uri="{28A0092B-C50C-407E-A947-70E740481C1C}">
                    <a14:useLocalDpi xmlns:a14="http://schemas.microsoft.com/office/drawing/2010/main" val="0"/>
                  </a:ext>
                </a:extLst>
              </a:blip>
              <a:srcRect l="31496" r="21260" b="8545"/>
              <a:stretch>
                <a:fillRect/>
              </a:stretch>
            </p:blipFill>
            <p:spPr bwMode="auto">
              <a:xfrm>
                <a:off x="4272" y="2160"/>
                <a:ext cx="624" cy="8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32782" name="Group 21"/>
              <p:cNvGrpSpPr>
                <a:grpSpLocks/>
              </p:cNvGrpSpPr>
              <p:nvPr/>
            </p:nvGrpSpPr>
            <p:grpSpPr bwMode="auto">
              <a:xfrm>
                <a:off x="3456" y="2208"/>
                <a:ext cx="816" cy="720"/>
                <a:chOff x="1536" y="2976"/>
                <a:chExt cx="1200" cy="576"/>
              </a:xfrm>
            </p:grpSpPr>
            <p:pic>
              <p:nvPicPr>
                <p:cNvPr id="32783" name="Picture 22" descr="061%2520Blood%2520vessels">
                  <a:hlinkClick r:id="rId10"/>
                </p:cNvPr>
                <p:cNvPicPr>
                  <a:picLocks noChangeAspect="1" noChangeArrowheads="1"/>
                </p:cNvPicPr>
                <p:nvPr/>
              </p:nvPicPr>
              <p:blipFill>
                <a:blip r:embed="rId11">
                  <a:extLst>
                    <a:ext uri="{28A0092B-C50C-407E-A947-70E740481C1C}">
                      <a14:useLocalDpi xmlns:a14="http://schemas.microsoft.com/office/drawing/2010/main" val="0"/>
                    </a:ext>
                  </a:extLst>
                </a:blip>
                <a:srcRect t="19702" r="66295" b="32713"/>
                <a:stretch>
                  <a:fillRect/>
                </a:stretch>
              </p:blipFill>
              <p:spPr bwMode="auto">
                <a:xfrm>
                  <a:off x="1536" y="2976"/>
                  <a:ext cx="567" cy="57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2784" name="Picture 23" descr="061%2520Blood%2520vessels">
                  <a:hlinkClick r:id="rId10"/>
                </p:cNvPr>
                <p:cNvPicPr>
                  <a:picLocks noChangeAspect="1" noChangeArrowheads="1"/>
                </p:cNvPicPr>
                <p:nvPr/>
              </p:nvPicPr>
              <p:blipFill>
                <a:blip r:embed="rId11">
                  <a:extLst>
                    <a:ext uri="{28A0092B-C50C-407E-A947-70E740481C1C}">
                      <a14:useLocalDpi xmlns:a14="http://schemas.microsoft.com/office/drawing/2010/main" val="0"/>
                    </a:ext>
                  </a:extLst>
                </a:blip>
                <a:srcRect l="29739" t="40520" r="32590" b="8922"/>
                <a:stretch>
                  <a:fillRect/>
                </a:stretch>
              </p:blipFill>
              <p:spPr bwMode="auto">
                <a:xfrm>
                  <a:off x="2103" y="2976"/>
                  <a:ext cx="633" cy="57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grpSp>
          <p:nvGrpSpPr>
            <p:cNvPr id="32775" name="Group 27"/>
            <p:cNvGrpSpPr>
              <a:grpSpLocks/>
            </p:cNvGrpSpPr>
            <p:nvPr/>
          </p:nvGrpSpPr>
          <p:grpSpPr bwMode="auto">
            <a:xfrm>
              <a:off x="3504" y="2640"/>
              <a:ext cx="2064" cy="960"/>
              <a:chOff x="1776" y="1350"/>
              <a:chExt cx="1764" cy="2970"/>
            </a:xfrm>
          </p:grpSpPr>
          <p:pic>
            <p:nvPicPr>
              <p:cNvPr id="32776" name="Picture 25" descr="EpithelialTissues"/>
              <p:cNvPicPr>
                <a:picLocks noChangeAspect="1" noChangeArrowheads="1"/>
              </p:cNvPicPr>
              <p:nvPr/>
            </p:nvPicPr>
            <p:blipFill>
              <a:blip r:embed="rId12">
                <a:extLst>
                  <a:ext uri="{28A0092B-C50C-407E-A947-70E740481C1C}">
                    <a14:useLocalDpi xmlns:a14="http://schemas.microsoft.com/office/drawing/2010/main" val="0"/>
                  </a:ext>
                </a:extLst>
              </a:blip>
              <a:srcRect r="64651"/>
              <a:stretch>
                <a:fillRect/>
              </a:stretch>
            </p:blipFill>
            <p:spPr bwMode="auto">
              <a:xfrm>
                <a:off x="1776" y="1350"/>
                <a:ext cx="912" cy="297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2777" name="Picture 26" descr="EpithelialTissues"/>
              <p:cNvPicPr>
                <a:picLocks noChangeAspect="1" noChangeArrowheads="1"/>
              </p:cNvPicPr>
              <p:nvPr/>
            </p:nvPicPr>
            <p:blipFill>
              <a:blip r:embed="rId12">
                <a:extLst>
                  <a:ext uri="{28A0092B-C50C-407E-A947-70E740481C1C}">
                    <a14:useLocalDpi xmlns:a14="http://schemas.microsoft.com/office/drawing/2010/main" val="0"/>
                  </a:ext>
                </a:extLst>
              </a:blip>
              <a:srcRect l="66977"/>
              <a:stretch>
                <a:fillRect/>
              </a:stretch>
            </p:blipFill>
            <p:spPr bwMode="auto">
              <a:xfrm>
                <a:off x="2688" y="1350"/>
                <a:ext cx="852" cy="297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spTree>
    <p:extLst>
      <p:ext uri="{BB962C8B-B14F-4D97-AF65-F5344CB8AC3E}">
        <p14:creationId xmlns:p14="http://schemas.microsoft.com/office/powerpoint/2010/main" val="26388011"/>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794" name="Rectangle 2"/>
          <p:cNvSpPr>
            <a:spLocks noGrp="1" noChangeArrowheads="1"/>
          </p:cNvSpPr>
          <p:nvPr>
            <p:ph type="title"/>
          </p:nvPr>
        </p:nvSpPr>
        <p:spPr>
          <a:xfrm>
            <a:off x="914400" y="228600"/>
            <a:ext cx="7772400" cy="533400"/>
          </a:xfrm>
        </p:spPr>
        <p:txBody>
          <a:bodyPr>
            <a:normAutofit fontScale="90000"/>
          </a:bodyPr>
          <a:lstStyle/>
          <a:p>
            <a:pPr algn="ctr" eaLnBrk="1" hangingPunct="1"/>
            <a:r>
              <a:rPr lang="en-US" sz="3600" b="1" smtClean="0">
                <a:solidFill>
                  <a:srgbClr val="FF0000"/>
                </a:solidFill>
                <a:latin typeface="Bookman Old Style" pitchFamily="18" charset="0"/>
              </a:rPr>
              <a:t>Connective Tissues</a:t>
            </a:r>
          </a:p>
        </p:txBody>
      </p:sp>
      <p:pic>
        <p:nvPicPr>
          <p:cNvPr id="33795" name="Picture 5" descr="c40x2connective-tissues"/>
          <p:cNvPicPr>
            <a:picLocks noChangeAspect="1" noChangeArrowheads="1"/>
          </p:cNvPicPr>
          <p:nvPr/>
        </p:nvPicPr>
        <p:blipFill>
          <a:blip r:embed="rId2">
            <a:extLst>
              <a:ext uri="{28A0092B-C50C-407E-A947-70E740481C1C}">
                <a14:useLocalDpi xmlns:a14="http://schemas.microsoft.com/office/drawing/2010/main" val="0"/>
              </a:ext>
            </a:extLst>
          </a:blip>
          <a:srcRect b="2856"/>
          <a:stretch>
            <a:fillRect/>
          </a:stretch>
        </p:blipFill>
        <p:spPr bwMode="auto">
          <a:xfrm>
            <a:off x="4800600" y="1219200"/>
            <a:ext cx="4343400" cy="487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3796" name="Rectangle 8"/>
          <p:cNvSpPr>
            <a:spLocks noChangeArrowheads="1"/>
          </p:cNvSpPr>
          <p:nvPr/>
        </p:nvSpPr>
        <p:spPr bwMode="auto">
          <a:xfrm>
            <a:off x="0" y="1066800"/>
            <a:ext cx="4648200" cy="5016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spAutoFit/>
          </a:bodyPr>
          <a:lstStyle/>
          <a:p>
            <a:pPr marL="573088" indent="-177800" algn="just">
              <a:buClr>
                <a:srgbClr val="FF0000"/>
              </a:buClr>
              <a:buFont typeface="Wingdings" pitchFamily="2" charset="2"/>
              <a:buChar char="§"/>
            </a:pPr>
            <a:r>
              <a:rPr lang="en-US" sz="1600" dirty="0">
                <a:latin typeface="Bookman Old Style" pitchFamily="18" charset="0"/>
              </a:rPr>
              <a:t>Mesodermal origin </a:t>
            </a:r>
          </a:p>
          <a:p>
            <a:pPr marL="573088" indent="-177800" algn="just">
              <a:buClr>
                <a:srgbClr val="FF0000"/>
              </a:buClr>
              <a:buFont typeface="Wingdings" pitchFamily="2" charset="2"/>
              <a:buChar char="§"/>
            </a:pPr>
            <a:r>
              <a:rPr lang="en-US" sz="1600" dirty="0">
                <a:latin typeface="Bookman Old Style" pitchFamily="18" charset="0"/>
              </a:rPr>
              <a:t>Functions</a:t>
            </a:r>
            <a:r>
              <a:rPr lang="en-US" sz="1600" dirty="0" smtClean="0">
                <a:latin typeface="Bookman Old Style" pitchFamily="18" charset="0"/>
              </a:rPr>
              <a:t>: </a:t>
            </a:r>
            <a:r>
              <a:rPr lang="en-US" sz="1600" dirty="0">
                <a:latin typeface="Bookman Old Style" pitchFamily="18" charset="0"/>
              </a:rPr>
              <a:t>Support, binding, protection, insulation, </a:t>
            </a:r>
            <a:r>
              <a:rPr lang="en-US" sz="1600" dirty="0" smtClean="0">
                <a:latin typeface="Bookman Old Style" pitchFamily="18" charset="0"/>
              </a:rPr>
              <a:t>Intercellular </a:t>
            </a:r>
            <a:r>
              <a:rPr lang="en-US" sz="1600" dirty="0">
                <a:latin typeface="Bookman Old Style" pitchFamily="18" charset="0"/>
              </a:rPr>
              <a:t>communication and </a:t>
            </a:r>
            <a:r>
              <a:rPr lang="en-US" sz="1600" dirty="0" smtClean="0">
                <a:latin typeface="Bookman Old Style" pitchFamily="18" charset="0"/>
              </a:rPr>
              <a:t>exchange, </a:t>
            </a:r>
            <a:r>
              <a:rPr lang="en-US" sz="1600" dirty="0">
                <a:latin typeface="Bookman Old Style" pitchFamily="18" charset="0"/>
              </a:rPr>
              <a:t>Site for tissue reactions (inflammation, immune) </a:t>
            </a:r>
          </a:p>
          <a:p>
            <a:pPr marL="573088" indent="-177800" algn="just">
              <a:buClr>
                <a:srgbClr val="FF0000"/>
              </a:buClr>
              <a:buFont typeface="Wingdings" pitchFamily="2" charset="2"/>
              <a:buChar char="§"/>
            </a:pPr>
            <a:r>
              <a:rPr lang="en-US" sz="1600" dirty="0">
                <a:latin typeface="Bookman Old Style" pitchFamily="18" charset="0"/>
              </a:rPr>
              <a:t>General characteristics: </a:t>
            </a:r>
          </a:p>
          <a:p>
            <a:pPr marL="1030288" lvl="1" indent="-177800" algn="just">
              <a:buClr>
                <a:srgbClr val="FF0000"/>
              </a:buClr>
              <a:buFont typeface="Wingdings" pitchFamily="2" charset="2"/>
              <a:buChar char="§"/>
            </a:pPr>
            <a:r>
              <a:rPr lang="en-US" sz="1600" dirty="0">
                <a:latin typeface="Bookman Old Style" pitchFamily="18" charset="0"/>
              </a:rPr>
              <a:t>Scattered few cells and considerable extra cellular materials.</a:t>
            </a:r>
          </a:p>
          <a:p>
            <a:pPr marL="1030288" lvl="1" indent="-177800" algn="just">
              <a:buClr>
                <a:srgbClr val="FF0000"/>
              </a:buClr>
              <a:buFont typeface="Wingdings" pitchFamily="2" charset="2"/>
              <a:buChar char="§"/>
            </a:pPr>
            <a:r>
              <a:rPr lang="en-US" sz="1600" dirty="0">
                <a:latin typeface="Bookman Old Style" pitchFamily="18" charset="0"/>
              </a:rPr>
              <a:t>Fibers (Protein): Arranged in matrix - as fortification/network or in dense bundles</a:t>
            </a:r>
          </a:p>
          <a:p>
            <a:pPr marL="573088" indent="-177800" algn="just">
              <a:buClr>
                <a:srgbClr val="FF0000"/>
              </a:buClr>
              <a:buFont typeface="Wingdings" pitchFamily="2" charset="2"/>
              <a:buChar char="§"/>
            </a:pPr>
            <a:r>
              <a:rPr lang="en-US" sz="1600" dirty="0">
                <a:latin typeface="Bookman Old Style" pitchFamily="18" charset="0"/>
              </a:rPr>
              <a:t>Categories </a:t>
            </a:r>
          </a:p>
          <a:p>
            <a:pPr marL="1030288" lvl="1" indent="-177800" algn="just">
              <a:buClr>
                <a:srgbClr val="FF0000"/>
              </a:buClr>
              <a:buFont typeface="Wingdings" pitchFamily="2" charset="2"/>
              <a:buChar char="§"/>
            </a:pPr>
            <a:r>
              <a:rPr lang="en-US" sz="1600" dirty="0" smtClean="0">
                <a:latin typeface="Bookman Old Style" pitchFamily="18" charset="0"/>
              </a:rPr>
              <a:t>Loose</a:t>
            </a:r>
            <a:r>
              <a:rPr lang="en-US" sz="1600" dirty="0">
                <a:latin typeface="Bookman Old Style" pitchFamily="18" charset="0"/>
              </a:rPr>
              <a:t>: Areolar, Adipose, </a:t>
            </a:r>
            <a:r>
              <a:rPr lang="en-US" sz="1600" dirty="0" err="1">
                <a:latin typeface="Bookman Old Style" pitchFamily="18" charset="0"/>
              </a:rPr>
              <a:t>mesenchymal</a:t>
            </a:r>
            <a:endParaRPr lang="en-US" sz="1600" dirty="0">
              <a:latin typeface="Bookman Old Style" pitchFamily="18" charset="0"/>
            </a:endParaRPr>
          </a:p>
          <a:p>
            <a:pPr marL="1030288" lvl="1" indent="-177800" algn="just">
              <a:buClr>
                <a:srgbClr val="FF0000"/>
              </a:buClr>
              <a:buFont typeface="Wingdings" pitchFamily="2" charset="2"/>
              <a:buChar char="§"/>
            </a:pPr>
            <a:r>
              <a:rPr lang="en-US" sz="1600" dirty="0" smtClean="0">
                <a:latin typeface="Bookman Old Style" pitchFamily="18" charset="0"/>
              </a:rPr>
              <a:t>Dense </a:t>
            </a:r>
            <a:r>
              <a:rPr lang="en-US" sz="1600" dirty="0">
                <a:latin typeface="Bookman Old Style" pitchFamily="18" charset="0"/>
              </a:rPr>
              <a:t>: Reg. &amp; Irreg. </a:t>
            </a:r>
          </a:p>
          <a:p>
            <a:pPr marL="1030288" lvl="1" indent="-177800" algn="just">
              <a:buClr>
                <a:srgbClr val="FF0000"/>
              </a:buClr>
              <a:buFont typeface="Wingdings" pitchFamily="2" charset="2"/>
              <a:buChar char="§"/>
            </a:pPr>
            <a:r>
              <a:rPr lang="en-US" sz="1600" dirty="0" smtClean="0">
                <a:latin typeface="Bookman Old Style" pitchFamily="18" charset="0"/>
              </a:rPr>
              <a:t>Special</a:t>
            </a:r>
            <a:r>
              <a:rPr lang="en-US" sz="1600" dirty="0">
                <a:latin typeface="Bookman Old Style" pitchFamily="18" charset="0"/>
              </a:rPr>
              <a:t>: Adipose, Embryonic, Reticular, Elastic, Blood, Cartilage and Bone.</a:t>
            </a:r>
          </a:p>
        </p:txBody>
      </p:sp>
    </p:spTree>
    <p:extLst>
      <p:ext uri="{BB962C8B-B14F-4D97-AF65-F5344CB8AC3E}">
        <p14:creationId xmlns:p14="http://schemas.microsoft.com/office/powerpoint/2010/main" val="2717088703"/>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8" name="Rectangle 2"/>
          <p:cNvSpPr>
            <a:spLocks noGrp="1" noChangeArrowheads="1"/>
          </p:cNvSpPr>
          <p:nvPr>
            <p:ph type="title"/>
          </p:nvPr>
        </p:nvSpPr>
        <p:spPr>
          <a:xfrm>
            <a:off x="76200" y="152400"/>
            <a:ext cx="1905000" cy="712788"/>
          </a:xfrm>
        </p:spPr>
        <p:txBody>
          <a:bodyPr/>
          <a:lstStyle/>
          <a:p>
            <a:pPr algn="ctr" eaLnBrk="1" hangingPunct="1"/>
            <a:r>
              <a:rPr lang="en-US" sz="2000" b="1" smtClean="0"/>
              <a:t>Contd..</a:t>
            </a:r>
          </a:p>
        </p:txBody>
      </p:sp>
      <p:sp>
        <p:nvSpPr>
          <p:cNvPr id="34819" name="Text Box 6"/>
          <p:cNvSpPr txBox="1">
            <a:spLocks noChangeArrowheads="1"/>
          </p:cNvSpPr>
          <p:nvPr/>
        </p:nvSpPr>
        <p:spPr bwMode="auto">
          <a:xfrm>
            <a:off x="304800" y="762000"/>
            <a:ext cx="5867400" cy="52165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231775" indent="-231775"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just" eaLnBrk="1" hangingPunct="1">
              <a:spcBef>
                <a:spcPct val="50000"/>
              </a:spcBef>
              <a:buFontTx/>
              <a:buChar char="•"/>
            </a:pPr>
            <a:r>
              <a:rPr lang="en-US">
                <a:latin typeface="Bookman Old Style" pitchFamily="18" charset="0"/>
              </a:rPr>
              <a:t>Throughout body</a:t>
            </a:r>
          </a:p>
          <a:p>
            <a:pPr algn="just" eaLnBrk="1" hangingPunct="1">
              <a:spcBef>
                <a:spcPct val="50000"/>
              </a:spcBef>
              <a:buFontTx/>
              <a:buChar char="•"/>
            </a:pPr>
            <a:r>
              <a:rPr lang="en-US">
                <a:latin typeface="Bookman Old Style" pitchFamily="18" charset="0"/>
              </a:rPr>
              <a:t>Few cells and considerable extracellular substance</a:t>
            </a:r>
          </a:p>
          <a:p>
            <a:pPr algn="just" eaLnBrk="1" hangingPunct="1">
              <a:spcBef>
                <a:spcPct val="50000"/>
              </a:spcBef>
              <a:buFontTx/>
              <a:buChar char="•"/>
            </a:pPr>
            <a:r>
              <a:rPr lang="en-US">
                <a:latin typeface="Bookman Old Style" pitchFamily="18" charset="0"/>
              </a:rPr>
              <a:t>Contains embedded fibers that provide structural elements, limited in adipose tissue but no fibers in blood and lymph.</a:t>
            </a:r>
          </a:p>
          <a:p>
            <a:pPr algn="just" eaLnBrk="1" hangingPunct="1">
              <a:spcBef>
                <a:spcPct val="50000"/>
              </a:spcBef>
              <a:buFontTx/>
              <a:buChar char="•"/>
            </a:pPr>
            <a:r>
              <a:rPr lang="en-US">
                <a:latin typeface="Bookman Old Style" pitchFamily="18" charset="0"/>
              </a:rPr>
              <a:t>Surrounding the muscle, muscle bundle and muscle fibers- Connective tissue proper</a:t>
            </a:r>
          </a:p>
          <a:p>
            <a:pPr algn="just" eaLnBrk="1" hangingPunct="1">
              <a:spcBef>
                <a:spcPct val="50000"/>
              </a:spcBef>
              <a:buFontTx/>
              <a:buChar char="•"/>
            </a:pPr>
            <a:r>
              <a:rPr lang="en-US">
                <a:latin typeface="Bookman Old Style" pitchFamily="18" charset="0"/>
              </a:rPr>
              <a:t>Bone, cartilage - supportive connective tissue.</a:t>
            </a:r>
          </a:p>
          <a:p>
            <a:pPr algn="just" eaLnBrk="1" hangingPunct="1">
              <a:spcBef>
                <a:spcPct val="50000"/>
              </a:spcBef>
              <a:buFontTx/>
              <a:buChar char="•"/>
            </a:pPr>
            <a:r>
              <a:rPr lang="en-US">
                <a:latin typeface="Bookman Old Style" pitchFamily="18" charset="0"/>
              </a:rPr>
              <a:t>Connective tissue proper = Ground substance + Cells + extra cellular fibers. </a:t>
            </a:r>
          </a:p>
          <a:p>
            <a:pPr algn="just" eaLnBrk="1" hangingPunct="1">
              <a:spcBef>
                <a:spcPct val="50000"/>
              </a:spcBef>
              <a:buFontTx/>
              <a:buChar char="•"/>
            </a:pPr>
            <a:r>
              <a:rPr lang="en-US">
                <a:latin typeface="Bookman Old Style" pitchFamily="18" charset="0"/>
              </a:rPr>
              <a:t>Fixed cells: Fibroblast, mesechyme cells, adipose cells</a:t>
            </a:r>
          </a:p>
          <a:p>
            <a:pPr algn="just" eaLnBrk="1" hangingPunct="1">
              <a:spcBef>
                <a:spcPct val="50000"/>
              </a:spcBef>
              <a:buFontTx/>
              <a:buChar char="•"/>
            </a:pPr>
            <a:r>
              <a:rPr lang="en-US">
                <a:latin typeface="Bookman Old Style" pitchFamily="18" charset="0"/>
              </a:rPr>
              <a:t>Wandering cells- Eosinophils, plasma cells, mast cells, lymph cells, free macrophages</a:t>
            </a:r>
          </a:p>
        </p:txBody>
      </p:sp>
      <p:grpSp>
        <p:nvGrpSpPr>
          <p:cNvPr id="34820" name="Group 16"/>
          <p:cNvGrpSpPr>
            <a:grpSpLocks/>
          </p:cNvGrpSpPr>
          <p:nvPr/>
        </p:nvGrpSpPr>
        <p:grpSpPr bwMode="auto">
          <a:xfrm>
            <a:off x="6172200" y="990600"/>
            <a:ext cx="2971800" cy="4876800"/>
            <a:chOff x="3888" y="624"/>
            <a:chExt cx="1872" cy="3072"/>
          </a:xfrm>
        </p:grpSpPr>
        <p:pic>
          <p:nvPicPr>
            <p:cNvPr id="34821" name="Picture 11" descr="CE157300FG0010"/>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888" y="624"/>
              <a:ext cx="1872" cy="15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4822" name="Picture 15" descr="Connective tissue is a mixture of ECM and cells."/>
            <p:cNvPicPr>
              <a:picLocks noChangeAspect="1" noChangeArrowheads="1"/>
            </p:cNvPicPr>
            <p:nvPr/>
          </p:nvPicPr>
          <p:blipFill>
            <a:blip r:embed="rId3">
              <a:extLst>
                <a:ext uri="{28A0092B-C50C-407E-A947-70E740481C1C}">
                  <a14:useLocalDpi xmlns:a14="http://schemas.microsoft.com/office/drawing/2010/main" val="0"/>
                </a:ext>
              </a:extLst>
            </a:blip>
            <a:srcRect r="8556"/>
            <a:stretch>
              <a:fillRect/>
            </a:stretch>
          </p:blipFill>
          <p:spPr bwMode="auto">
            <a:xfrm>
              <a:off x="3888" y="2160"/>
              <a:ext cx="1872" cy="153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extLst>
      <p:ext uri="{BB962C8B-B14F-4D97-AF65-F5344CB8AC3E}">
        <p14:creationId xmlns:p14="http://schemas.microsoft.com/office/powerpoint/2010/main" val="302127808"/>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2" name="Rectangle 3"/>
          <p:cNvSpPr>
            <a:spLocks noGrp="1" noChangeArrowheads="1"/>
          </p:cNvSpPr>
          <p:nvPr>
            <p:ph type="body" idx="1"/>
          </p:nvPr>
        </p:nvSpPr>
        <p:spPr>
          <a:xfrm>
            <a:off x="152400" y="1143000"/>
            <a:ext cx="5029200" cy="4724400"/>
          </a:xfrm>
        </p:spPr>
        <p:txBody>
          <a:bodyPr/>
          <a:lstStyle/>
          <a:p>
            <a:pPr marL="341313" indent="-341313" algn="just" eaLnBrk="1" hangingPunct="1">
              <a:buFont typeface="Wingdings" pitchFamily="2" charset="2"/>
              <a:buNone/>
            </a:pPr>
            <a:r>
              <a:rPr lang="en-US" sz="1800" smtClean="0">
                <a:latin typeface="Bookman Old Style" pitchFamily="18" charset="0"/>
              </a:rPr>
              <a:t>	Ground Substance: Contain glycoproteins like mucopolysaccharides (hyaluronic acid and chondroitin sulphates), precursor of collagen and elstin etc</a:t>
            </a:r>
          </a:p>
          <a:p>
            <a:pPr marL="341313" indent="-341313" algn="just" eaLnBrk="1" hangingPunct="1">
              <a:buFont typeface="Wingdings" pitchFamily="2" charset="2"/>
              <a:buNone/>
            </a:pPr>
            <a:r>
              <a:rPr lang="en-US" sz="1800" b="1" smtClean="0">
                <a:latin typeface="Bookman Old Style" pitchFamily="18" charset="0"/>
              </a:rPr>
              <a:t>	Glycosaminoglycans (GAGs) or mucopolysaccharides </a:t>
            </a:r>
          </a:p>
          <a:p>
            <a:pPr marL="863600" lvl="1" algn="just" eaLnBrk="1" hangingPunct="1"/>
            <a:r>
              <a:rPr lang="en-US" sz="1800" smtClean="0">
                <a:latin typeface="Bookman Old Style" pitchFamily="18" charset="0"/>
              </a:rPr>
              <a:t>Linear polymers of repeating disaccharides of hexosamine plus a uronic acid such as glucuronic acid</a:t>
            </a:r>
          </a:p>
          <a:p>
            <a:pPr marL="863600" lvl="1" algn="just" eaLnBrk="1" hangingPunct="1"/>
            <a:r>
              <a:rPr lang="en-US" sz="1800" smtClean="0">
                <a:latin typeface="Bookman Old Style" pitchFamily="18" charset="0"/>
              </a:rPr>
              <a:t>Have a high negative charge and are highly hydrophilic 	</a:t>
            </a:r>
          </a:p>
          <a:p>
            <a:pPr marL="863600" lvl="1" algn="just" eaLnBrk="1" hangingPunct="1"/>
            <a:r>
              <a:rPr lang="en-US" sz="1800" smtClean="0">
                <a:latin typeface="Bookman Old Style" pitchFamily="18" charset="0"/>
              </a:rPr>
              <a:t>GAG-residues are often sulfated. </a:t>
            </a:r>
          </a:p>
          <a:p>
            <a:pPr marL="863600" lvl="1" algn="just" eaLnBrk="1" hangingPunct="1"/>
            <a:r>
              <a:rPr lang="en-US" sz="1800" smtClean="0">
                <a:latin typeface="Bookman Old Style" pitchFamily="18" charset="0"/>
              </a:rPr>
              <a:t>Signaling function</a:t>
            </a:r>
          </a:p>
        </p:txBody>
      </p:sp>
      <p:sp>
        <p:nvSpPr>
          <p:cNvPr id="35843" name="Rectangle 4"/>
          <p:cNvSpPr>
            <a:spLocks noGrp="1" noChangeArrowheads="1"/>
          </p:cNvSpPr>
          <p:nvPr>
            <p:ph type="title"/>
          </p:nvPr>
        </p:nvSpPr>
        <p:spPr>
          <a:xfrm>
            <a:off x="152400" y="430213"/>
            <a:ext cx="1828800" cy="636587"/>
          </a:xfrm>
          <a:noFill/>
        </p:spPr>
        <p:txBody>
          <a:bodyPr/>
          <a:lstStyle/>
          <a:p>
            <a:pPr algn="ctr" eaLnBrk="1" hangingPunct="1"/>
            <a:r>
              <a:rPr lang="en-US" sz="2000" b="1" smtClean="0">
                <a:solidFill>
                  <a:srgbClr val="FF0000"/>
                </a:solidFill>
              </a:rPr>
              <a:t>Contd..</a:t>
            </a:r>
          </a:p>
        </p:txBody>
      </p:sp>
      <p:pic>
        <p:nvPicPr>
          <p:cNvPr id="35844" name="Picture 16" descr="groundS"/>
          <p:cNvPicPr>
            <a:picLocks noChangeAspect="1" noChangeArrowheads="1"/>
          </p:cNvPicPr>
          <p:nvPr/>
        </p:nvPicPr>
        <p:blipFill>
          <a:blip r:embed="rId2">
            <a:extLst>
              <a:ext uri="{28A0092B-C50C-407E-A947-70E740481C1C}">
                <a14:useLocalDpi xmlns:a14="http://schemas.microsoft.com/office/drawing/2010/main" val="0"/>
              </a:ext>
            </a:extLst>
          </a:blip>
          <a:srcRect b="6349"/>
          <a:stretch>
            <a:fillRect/>
          </a:stretch>
        </p:blipFill>
        <p:spPr bwMode="auto">
          <a:xfrm>
            <a:off x="5257800" y="990600"/>
            <a:ext cx="3886200" cy="487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962266316"/>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866" name="Rectangle 3"/>
          <p:cNvSpPr>
            <a:spLocks noGrp="1" noChangeArrowheads="1"/>
          </p:cNvSpPr>
          <p:nvPr>
            <p:ph type="body" idx="1"/>
          </p:nvPr>
        </p:nvSpPr>
        <p:spPr>
          <a:xfrm>
            <a:off x="609600" y="1066800"/>
            <a:ext cx="4876800" cy="4876800"/>
          </a:xfrm>
        </p:spPr>
        <p:txBody>
          <a:bodyPr/>
          <a:lstStyle/>
          <a:p>
            <a:pPr algn="ctr" eaLnBrk="1" hangingPunct="1">
              <a:lnSpc>
                <a:spcPct val="80000"/>
              </a:lnSpc>
              <a:buFont typeface="Wingdings" pitchFamily="2" charset="2"/>
              <a:buNone/>
            </a:pPr>
            <a:r>
              <a:rPr lang="en-US" sz="1800" b="1" smtClean="0">
                <a:latin typeface="Bookman Old Style" pitchFamily="18" charset="0"/>
              </a:rPr>
              <a:t>	</a:t>
            </a:r>
            <a:r>
              <a:rPr lang="en-US" sz="2400" b="1" smtClean="0">
                <a:solidFill>
                  <a:srgbClr val="0000FF"/>
                </a:solidFill>
                <a:latin typeface="Bookman Old Style" pitchFamily="18" charset="0"/>
              </a:rPr>
              <a:t>Collagen fibers</a:t>
            </a:r>
          </a:p>
          <a:p>
            <a:pPr algn="just" eaLnBrk="1" hangingPunct="1">
              <a:lnSpc>
                <a:spcPct val="80000"/>
              </a:lnSpc>
              <a:buClr>
                <a:srgbClr val="FF0000"/>
              </a:buClr>
              <a:buFont typeface="Wingdings" pitchFamily="2" charset="2"/>
              <a:buChar char="§"/>
            </a:pPr>
            <a:r>
              <a:rPr lang="en-US" sz="1600" smtClean="0">
                <a:solidFill>
                  <a:srgbClr val="0000FF"/>
                </a:solidFill>
                <a:latin typeface="Bookman Old Style" pitchFamily="18" charset="0"/>
              </a:rPr>
              <a:t>Most abundant</a:t>
            </a:r>
            <a:r>
              <a:rPr lang="en-US" sz="1600" smtClean="0">
                <a:latin typeface="Bookman Old Style" pitchFamily="18" charset="0"/>
              </a:rPr>
              <a:t>  protein (20-25%)</a:t>
            </a:r>
          </a:p>
          <a:p>
            <a:pPr algn="just" eaLnBrk="1" hangingPunct="1">
              <a:lnSpc>
                <a:spcPct val="80000"/>
              </a:lnSpc>
              <a:buClr>
                <a:srgbClr val="FF0000"/>
              </a:buClr>
              <a:buFont typeface="Wingdings" pitchFamily="2" charset="2"/>
              <a:buChar char="§"/>
            </a:pPr>
            <a:r>
              <a:rPr lang="en-US" sz="1600" smtClean="0">
                <a:latin typeface="Bookman Old Style" pitchFamily="18" charset="0"/>
              </a:rPr>
              <a:t>Influence tenderness, major component of tendons and ligament but less in bone and cartilage.</a:t>
            </a:r>
          </a:p>
          <a:p>
            <a:pPr algn="just" eaLnBrk="1" hangingPunct="1">
              <a:lnSpc>
                <a:spcPct val="80000"/>
              </a:lnSpc>
              <a:buClr>
                <a:srgbClr val="FF0000"/>
              </a:buClr>
              <a:buFont typeface="Wingdings" pitchFamily="2" charset="2"/>
              <a:buChar char="§"/>
            </a:pPr>
            <a:r>
              <a:rPr lang="en-US" sz="1600" smtClean="0">
                <a:latin typeface="Bookman Old Style" pitchFamily="18" charset="0"/>
              </a:rPr>
              <a:t>Amount of collagen in skeletal muscle parallel to physical activity.</a:t>
            </a:r>
          </a:p>
          <a:p>
            <a:pPr algn="just" eaLnBrk="1" hangingPunct="1">
              <a:lnSpc>
                <a:spcPct val="80000"/>
              </a:lnSpc>
              <a:buClr>
                <a:srgbClr val="FF0000"/>
              </a:buClr>
              <a:buFont typeface="Wingdings" pitchFamily="2" charset="2"/>
              <a:buChar char="§"/>
            </a:pPr>
            <a:r>
              <a:rPr lang="en-US" sz="1600" smtClean="0">
                <a:latin typeface="Bookman Old Style" pitchFamily="18" charset="0"/>
              </a:rPr>
              <a:t>Glycoprotein in nature.</a:t>
            </a:r>
          </a:p>
          <a:p>
            <a:pPr algn="just" eaLnBrk="1" hangingPunct="1">
              <a:lnSpc>
                <a:spcPct val="80000"/>
              </a:lnSpc>
              <a:buClr>
                <a:srgbClr val="FF0000"/>
              </a:buClr>
              <a:buFont typeface="Wingdings" pitchFamily="2" charset="2"/>
              <a:buChar char="§"/>
            </a:pPr>
            <a:r>
              <a:rPr lang="en-US" sz="1600" smtClean="0">
                <a:solidFill>
                  <a:srgbClr val="0000FF"/>
                </a:solidFill>
                <a:latin typeface="Bookman Old Style" pitchFamily="18" charset="0"/>
              </a:rPr>
              <a:t>Glycine most abundant</a:t>
            </a:r>
            <a:r>
              <a:rPr lang="en-US" sz="1600" smtClean="0">
                <a:latin typeface="Bookman Old Style" pitchFamily="18" charset="0"/>
              </a:rPr>
              <a:t> and about 1/3</a:t>
            </a:r>
            <a:r>
              <a:rPr lang="en-US" sz="1600" baseline="30000" smtClean="0">
                <a:latin typeface="Bookman Old Style" pitchFamily="18" charset="0"/>
              </a:rPr>
              <a:t>rd</a:t>
            </a:r>
            <a:r>
              <a:rPr lang="en-US" sz="1600" smtClean="0">
                <a:latin typeface="Bookman Old Style" pitchFamily="18" charset="0"/>
              </a:rPr>
              <a:t>, Hydroxiproline (13-14%, used for chemical assay) and proline another 1/3</a:t>
            </a:r>
            <a:r>
              <a:rPr lang="en-US" sz="1600" baseline="30000" smtClean="0">
                <a:latin typeface="Bookman Old Style" pitchFamily="18" charset="0"/>
              </a:rPr>
              <a:t>rd</a:t>
            </a:r>
            <a:r>
              <a:rPr lang="en-US" sz="1600" smtClean="0">
                <a:latin typeface="Bookman Old Style" pitchFamily="18" charset="0"/>
              </a:rPr>
              <a:t>. </a:t>
            </a:r>
          </a:p>
          <a:p>
            <a:pPr algn="just" eaLnBrk="1" hangingPunct="1">
              <a:lnSpc>
                <a:spcPct val="80000"/>
              </a:lnSpc>
              <a:buClr>
                <a:srgbClr val="FF0000"/>
              </a:buClr>
              <a:buFont typeface="Wingdings" pitchFamily="2" charset="2"/>
              <a:buChar char="§"/>
            </a:pPr>
            <a:r>
              <a:rPr lang="en-US" sz="1600" smtClean="0">
                <a:latin typeface="Bookman Old Style" pitchFamily="18" charset="0"/>
              </a:rPr>
              <a:t>Structural unit for all 12 typed collagen is </a:t>
            </a:r>
            <a:r>
              <a:rPr lang="en-US" sz="1600" b="1" smtClean="0">
                <a:latin typeface="Bookman Old Style" pitchFamily="18" charset="0"/>
              </a:rPr>
              <a:t>tropocollagen</a:t>
            </a:r>
            <a:r>
              <a:rPr lang="en-US" sz="1600" smtClean="0">
                <a:latin typeface="Bookman Old Style" pitchFamily="18" charset="0"/>
              </a:rPr>
              <a:t>, made of three </a:t>
            </a:r>
            <a:r>
              <a:rPr lang="el-GR" sz="1600" smtClean="0">
                <a:latin typeface="Bookman Old Style" pitchFamily="18" charset="0"/>
                <a:cs typeface="Arial" pitchFamily="34" charset="0"/>
              </a:rPr>
              <a:t>α</a:t>
            </a:r>
            <a:r>
              <a:rPr lang="en-US" sz="1600" smtClean="0">
                <a:latin typeface="Bookman Old Style" pitchFamily="18" charset="0"/>
                <a:cs typeface="Arial" pitchFamily="34" charset="0"/>
              </a:rPr>
              <a:t> chains (19types) to form a triple helix</a:t>
            </a:r>
          </a:p>
          <a:p>
            <a:pPr algn="just" eaLnBrk="1" hangingPunct="1">
              <a:lnSpc>
                <a:spcPct val="80000"/>
              </a:lnSpc>
              <a:buClr>
                <a:srgbClr val="FF0000"/>
              </a:buClr>
              <a:buFont typeface="Wingdings" pitchFamily="2" charset="2"/>
              <a:buChar char="§"/>
            </a:pPr>
            <a:r>
              <a:rPr lang="en-US" sz="1600" smtClean="0">
                <a:latin typeface="Bookman Old Style" pitchFamily="18" charset="0"/>
                <a:cs typeface="Arial" pitchFamily="34" charset="0"/>
              </a:rPr>
              <a:t>Fibers are inextensible and colourless individually. </a:t>
            </a:r>
            <a:r>
              <a:rPr lang="en-US" sz="1600" smtClean="0">
                <a:latin typeface="Bookman Old Style" pitchFamily="18" charset="0"/>
              </a:rPr>
              <a:t>Appear </a:t>
            </a:r>
            <a:r>
              <a:rPr lang="en-US" sz="1600" smtClean="0">
                <a:solidFill>
                  <a:srgbClr val="0000FF"/>
                </a:solidFill>
                <a:latin typeface="Bookman Old Style" pitchFamily="18" charset="0"/>
              </a:rPr>
              <a:t>reddish brown in silver stain</a:t>
            </a:r>
            <a:endParaRPr lang="en-US" sz="1600" smtClean="0">
              <a:solidFill>
                <a:srgbClr val="0000FF"/>
              </a:solidFill>
              <a:latin typeface="Bookman Old Style" pitchFamily="18" charset="0"/>
              <a:cs typeface="Arial" pitchFamily="34" charset="0"/>
            </a:endParaRPr>
          </a:p>
          <a:p>
            <a:pPr algn="just" eaLnBrk="1" hangingPunct="1">
              <a:lnSpc>
                <a:spcPct val="80000"/>
              </a:lnSpc>
              <a:buClr>
                <a:srgbClr val="FF0000"/>
              </a:buClr>
              <a:buFont typeface="Wingdings" pitchFamily="2" charset="2"/>
              <a:buChar char="§"/>
            </a:pPr>
            <a:r>
              <a:rPr lang="en-US" sz="1600" smtClean="0">
                <a:latin typeface="Bookman Old Style" pitchFamily="18" charset="0"/>
                <a:cs typeface="Arial" pitchFamily="34" charset="0"/>
              </a:rPr>
              <a:t>Relative insolubility and high tensile strength due to </a:t>
            </a:r>
            <a:r>
              <a:rPr lang="en-US" sz="1600" smtClean="0">
                <a:solidFill>
                  <a:srgbClr val="0000FF"/>
                </a:solidFill>
                <a:latin typeface="Bookman Old Style" pitchFamily="18" charset="0"/>
                <a:cs typeface="Arial" pitchFamily="34" charset="0"/>
              </a:rPr>
              <a:t>intermolecular cross linkages</a:t>
            </a:r>
            <a:r>
              <a:rPr lang="en-US" sz="1600" smtClean="0">
                <a:latin typeface="Bookman Old Style" pitchFamily="18" charset="0"/>
                <a:cs typeface="Arial" pitchFamily="34" charset="0"/>
              </a:rPr>
              <a:t> which increase in number and strength with age.</a:t>
            </a:r>
            <a:endParaRPr lang="el-GR" sz="1600" smtClean="0">
              <a:latin typeface="Bookman Old Style" pitchFamily="18" charset="0"/>
              <a:cs typeface="Arial" pitchFamily="34" charset="0"/>
            </a:endParaRPr>
          </a:p>
        </p:txBody>
      </p:sp>
      <p:sp>
        <p:nvSpPr>
          <p:cNvPr id="36867" name="Rectangle 4"/>
          <p:cNvSpPr>
            <a:spLocks noGrp="1" noChangeArrowheads="1"/>
          </p:cNvSpPr>
          <p:nvPr>
            <p:ph type="title"/>
          </p:nvPr>
        </p:nvSpPr>
        <p:spPr>
          <a:xfrm>
            <a:off x="0" y="228600"/>
            <a:ext cx="7086600" cy="712788"/>
          </a:xfrm>
        </p:spPr>
        <p:txBody>
          <a:bodyPr/>
          <a:lstStyle/>
          <a:p>
            <a:pPr algn="ctr" eaLnBrk="1" hangingPunct="1">
              <a:defRPr/>
            </a:pPr>
            <a:r>
              <a:rPr lang="en-US" sz="1800" b="1" dirty="0" smtClean="0">
                <a:solidFill>
                  <a:srgbClr val="FF0000"/>
                </a:solidFill>
              </a:rPr>
              <a:t>Contd..                              </a:t>
            </a:r>
            <a:r>
              <a:rPr lang="en-US" sz="3600" b="1" dirty="0" smtClean="0">
                <a:solidFill>
                  <a:schemeClr val="bg2">
                    <a:lumMod val="50000"/>
                    <a:lumOff val="50000"/>
                  </a:schemeClr>
                </a:solidFill>
              </a:rPr>
              <a:t>Extra cellular fiber</a:t>
            </a:r>
          </a:p>
        </p:txBody>
      </p:sp>
      <p:grpSp>
        <p:nvGrpSpPr>
          <p:cNvPr id="36868" name="Group 13"/>
          <p:cNvGrpSpPr>
            <a:grpSpLocks/>
          </p:cNvGrpSpPr>
          <p:nvPr/>
        </p:nvGrpSpPr>
        <p:grpSpPr bwMode="auto">
          <a:xfrm>
            <a:off x="5410200" y="1066800"/>
            <a:ext cx="3733800" cy="4800600"/>
            <a:chOff x="3408" y="672"/>
            <a:chExt cx="2352" cy="3024"/>
          </a:xfrm>
        </p:grpSpPr>
        <p:pic>
          <p:nvPicPr>
            <p:cNvPr id="36869" name="Picture 6" descr="Collagen - click for Jmol version">
              <a:hlinkClick r:id="rId2"/>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504" y="672"/>
              <a:ext cx="2256" cy="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6870" name="Picture 8" descr="Alpha chains are synthesised on the RER, processed in the Golgi to form procollagen, and then modified in the ECM to form mature collagen molecules."/>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408" y="1860"/>
              <a:ext cx="2352" cy="87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6871" name="Picture 10" descr="Collagen molecules are crosslinked by oxidation."/>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456" y="2736"/>
              <a:ext cx="2256" cy="4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6872" name="Picture 12" descr="Collagen fibrils and fibres form by self-assembly of collagen molecules."/>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456" y="3072"/>
              <a:ext cx="2304" cy="62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extLst>
      <p:ext uri="{BB962C8B-B14F-4D97-AF65-F5344CB8AC3E}">
        <p14:creationId xmlns:p14="http://schemas.microsoft.com/office/powerpoint/2010/main" val="2115741606"/>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90" name="Rectangle 3"/>
          <p:cNvSpPr>
            <a:spLocks noGrp="1" noChangeArrowheads="1"/>
          </p:cNvSpPr>
          <p:nvPr>
            <p:ph type="body" idx="1"/>
          </p:nvPr>
        </p:nvSpPr>
        <p:spPr>
          <a:xfrm>
            <a:off x="0" y="1219200"/>
            <a:ext cx="5638800" cy="4800600"/>
          </a:xfrm>
        </p:spPr>
        <p:txBody>
          <a:bodyPr/>
          <a:lstStyle/>
          <a:p>
            <a:pPr marL="682625" indent="-163513" algn="ctr" eaLnBrk="1" hangingPunct="1">
              <a:lnSpc>
                <a:spcPct val="90000"/>
              </a:lnSpc>
              <a:buFont typeface="Wingdings" pitchFamily="2" charset="2"/>
              <a:buNone/>
              <a:defRPr/>
            </a:pPr>
            <a:r>
              <a:rPr lang="en-US" sz="2400" dirty="0" smtClean="0">
                <a:solidFill>
                  <a:schemeClr val="tx2">
                    <a:lumMod val="75000"/>
                    <a:lumOff val="25000"/>
                  </a:schemeClr>
                </a:solidFill>
                <a:latin typeface="Bookman Old Style" pitchFamily="18" charset="0"/>
              </a:rPr>
              <a:t>	</a:t>
            </a:r>
            <a:r>
              <a:rPr lang="en-US" sz="2400" b="1" dirty="0" smtClean="0">
                <a:solidFill>
                  <a:schemeClr val="tx2">
                    <a:lumMod val="75000"/>
                    <a:lumOff val="25000"/>
                  </a:schemeClr>
                </a:solidFill>
                <a:latin typeface="Bookman Old Style" pitchFamily="18" charset="0"/>
              </a:rPr>
              <a:t>	Reticular fibers</a:t>
            </a:r>
          </a:p>
          <a:p>
            <a:pPr marL="682625" indent="-163513" algn="just" eaLnBrk="1" hangingPunct="1">
              <a:lnSpc>
                <a:spcPct val="130000"/>
              </a:lnSpc>
              <a:buClr>
                <a:schemeClr val="accent2"/>
              </a:buClr>
              <a:buFont typeface="Wingdings" pitchFamily="2" charset="2"/>
              <a:buChar char="§"/>
              <a:defRPr/>
            </a:pPr>
            <a:r>
              <a:rPr lang="en-US" sz="2000" dirty="0" smtClean="0">
                <a:latin typeface="Bookman Old Style" pitchFamily="18" charset="0"/>
              </a:rPr>
              <a:t>Delicate and form fine networks instead of thick bundles </a:t>
            </a:r>
          </a:p>
          <a:p>
            <a:pPr marL="682625" indent="-163513" algn="just" eaLnBrk="1" hangingPunct="1">
              <a:lnSpc>
                <a:spcPct val="130000"/>
              </a:lnSpc>
              <a:buClr>
                <a:schemeClr val="accent2"/>
              </a:buClr>
              <a:buFont typeface="Wingdings" pitchFamily="2" charset="2"/>
              <a:buChar char="§"/>
              <a:defRPr/>
            </a:pPr>
            <a:r>
              <a:rPr lang="en-US" sz="2000" dirty="0" smtClean="0">
                <a:latin typeface="Bookman Old Style" pitchFamily="18" charset="0"/>
              </a:rPr>
              <a:t>Silver stained sections - </a:t>
            </a:r>
            <a:r>
              <a:rPr lang="en-US" sz="2000" dirty="0" smtClean="0">
                <a:solidFill>
                  <a:srgbClr val="0000FF"/>
                </a:solidFill>
                <a:latin typeface="Bookman Old Style" pitchFamily="18" charset="0"/>
              </a:rPr>
              <a:t>black</a:t>
            </a:r>
            <a:r>
              <a:rPr lang="en-US" sz="2000" dirty="0" smtClean="0">
                <a:latin typeface="Bookman Old Style" pitchFamily="18" charset="0"/>
              </a:rPr>
              <a:t> threads (</a:t>
            </a:r>
            <a:r>
              <a:rPr lang="en-US" sz="2000" b="1" dirty="0" err="1" smtClean="0">
                <a:solidFill>
                  <a:srgbClr val="000000"/>
                </a:solidFill>
                <a:latin typeface="Bookman Old Style" pitchFamily="18" charset="0"/>
              </a:rPr>
              <a:t>argyrophilia</a:t>
            </a:r>
            <a:r>
              <a:rPr lang="en-US" sz="2000" dirty="0" smtClean="0">
                <a:latin typeface="Bookman Old Style" pitchFamily="18" charset="0"/>
              </a:rPr>
              <a:t> ) </a:t>
            </a:r>
            <a:endParaRPr lang="en-US" sz="2000" dirty="0" smtClean="0">
              <a:solidFill>
                <a:srgbClr val="000000"/>
              </a:solidFill>
              <a:latin typeface="Bookman Old Style" pitchFamily="18" charset="0"/>
            </a:endParaRPr>
          </a:p>
          <a:p>
            <a:pPr marL="682625" indent="-163513" algn="just" eaLnBrk="1" hangingPunct="1">
              <a:lnSpc>
                <a:spcPct val="130000"/>
              </a:lnSpc>
              <a:buClr>
                <a:schemeClr val="accent2"/>
              </a:buClr>
              <a:buFont typeface="Wingdings" pitchFamily="2" charset="2"/>
              <a:buChar char="§"/>
              <a:defRPr/>
            </a:pPr>
            <a:r>
              <a:rPr lang="en-US" sz="2000" dirty="0" smtClean="0">
                <a:solidFill>
                  <a:srgbClr val="000000"/>
                </a:solidFill>
                <a:latin typeface="Bookman Old Style" pitchFamily="18" charset="0"/>
              </a:rPr>
              <a:t>Support to individual cells</a:t>
            </a:r>
            <a:r>
              <a:rPr lang="en-US" sz="2000" dirty="0" smtClean="0">
                <a:latin typeface="Bookman Old Style" pitchFamily="18" charset="0"/>
              </a:rPr>
              <a:t> </a:t>
            </a:r>
          </a:p>
          <a:p>
            <a:pPr marL="682625" indent="-163513" algn="just" eaLnBrk="1" hangingPunct="1">
              <a:lnSpc>
                <a:spcPct val="130000"/>
              </a:lnSpc>
              <a:buClr>
                <a:schemeClr val="accent2"/>
              </a:buClr>
              <a:buFont typeface="Wingdings" pitchFamily="2" charset="2"/>
              <a:buChar char="§"/>
              <a:defRPr/>
            </a:pPr>
            <a:r>
              <a:rPr lang="en-US" sz="2000" dirty="0" smtClean="0">
                <a:latin typeface="Bookman Old Style" pitchFamily="18" charset="0"/>
              </a:rPr>
              <a:t>Present in connective tissue surrounding </a:t>
            </a:r>
            <a:r>
              <a:rPr lang="en-US" sz="2000" dirty="0" smtClean="0">
                <a:solidFill>
                  <a:srgbClr val="000000"/>
                </a:solidFill>
                <a:latin typeface="Bookman Old Style" pitchFamily="18" charset="0"/>
              </a:rPr>
              <a:t>liver, spleen or lymph nodes</a:t>
            </a:r>
            <a:r>
              <a:rPr lang="en-US" sz="2000" dirty="0" smtClean="0">
                <a:latin typeface="Bookman Old Style" pitchFamily="18" charset="0"/>
              </a:rPr>
              <a:t> and </a:t>
            </a:r>
            <a:r>
              <a:rPr lang="en-US" sz="2000" dirty="0" smtClean="0">
                <a:solidFill>
                  <a:srgbClr val="000000"/>
                </a:solidFill>
                <a:latin typeface="Bookman Old Style" pitchFamily="18" charset="0"/>
              </a:rPr>
              <a:t>larger vessels</a:t>
            </a:r>
            <a:endParaRPr lang="en-US" sz="2000" dirty="0" smtClean="0">
              <a:latin typeface="Bookman Old Style" pitchFamily="18" charset="0"/>
            </a:endParaRPr>
          </a:p>
        </p:txBody>
      </p:sp>
      <p:sp>
        <p:nvSpPr>
          <p:cNvPr id="37891" name="Rectangle 4"/>
          <p:cNvSpPr>
            <a:spLocks noGrp="1" noChangeArrowheads="1"/>
          </p:cNvSpPr>
          <p:nvPr>
            <p:ph type="title"/>
          </p:nvPr>
        </p:nvSpPr>
        <p:spPr>
          <a:xfrm>
            <a:off x="228600" y="430213"/>
            <a:ext cx="1828800" cy="712787"/>
          </a:xfrm>
          <a:noFill/>
        </p:spPr>
        <p:txBody>
          <a:bodyPr/>
          <a:lstStyle/>
          <a:p>
            <a:pPr algn="ctr" eaLnBrk="1" hangingPunct="1"/>
            <a:r>
              <a:rPr lang="en-US" sz="2000" b="1" smtClean="0"/>
              <a:t>Contd..</a:t>
            </a:r>
          </a:p>
        </p:txBody>
      </p:sp>
      <p:grpSp>
        <p:nvGrpSpPr>
          <p:cNvPr id="37892" name="Group 19"/>
          <p:cNvGrpSpPr>
            <a:grpSpLocks/>
          </p:cNvGrpSpPr>
          <p:nvPr/>
        </p:nvGrpSpPr>
        <p:grpSpPr bwMode="auto">
          <a:xfrm>
            <a:off x="5715000" y="914400"/>
            <a:ext cx="3429000" cy="4953000"/>
            <a:chOff x="3120" y="576"/>
            <a:chExt cx="2640" cy="2832"/>
          </a:xfrm>
        </p:grpSpPr>
        <p:pic>
          <p:nvPicPr>
            <p:cNvPr id="37893" name="Picture 14" descr="liv042re"/>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120" y="1728"/>
              <a:ext cx="1344" cy="16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7894" name="Picture 16" descr="Reticulin network in the liver - www.ibms.org">
              <a:hlinkClick r:id="rId3"/>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120" y="576"/>
              <a:ext cx="2640" cy="115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7895" name="Picture 18" descr="hev">
              <a:hlinkClick r:id="rId5"/>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464" y="1728"/>
              <a:ext cx="1296" cy="16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extLst>
      <p:ext uri="{BB962C8B-B14F-4D97-AF65-F5344CB8AC3E}">
        <p14:creationId xmlns:p14="http://schemas.microsoft.com/office/powerpoint/2010/main" val="1372384929"/>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914" name="Rectangle 4"/>
          <p:cNvSpPr>
            <a:spLocks noGrp="1" noChangeArrowheads="1"/>
          </p:cNvSpPr>
          <p:nvPr>
            <p:ph type="body" idx="1"/>
          </p:nvPr>
        </p:nvSpPr>
        <p:spPr>
          <a:xfrm>
            <a:off x="533400" y="1066800"/>
            <a:ext cx="4343400" cy="4876800"/>
          </a:xfrm>
          <a:noFill/>
        </p:spPr>
        <p:txBody>
          <a:bodyPr/>
          <a:lstStyle/>
          <a:p>
            <a:pPr algn="ctr" eaLnBrk="1" hangingPunct="1">
              <a:buFont typeface="Wingdings" pitchFamily="2" charset="2"/>
              <a:buNone/>
            </a:pPr>
            <a:r>
              <a:rPr lang="en-US" sz="2200" b="1" smtClean="0">
                <a:latin typeface="Bookman Old Style" pitchFamily="18" charset="0"/>
              </a:rPr>
              <a:t>Elastic fibers</a:t>
            </a:r>
          </a:p>
          <a:p>
            <a:pPr algn="just" eaLnBrk="1" hangingPunct="1">
              <a:buClr>
                <a:srgbClr val="FF0000"/>
              </a:buClr>
              <a:buFont typeface="Wingdings" pitchFamily="2" charset="2"/>
              <a:buChar char="§"/>
            </a:pPr>
            <a:r>
              <a:rPr lang="en-US" sz="1800" smtClean="0">
                <a:latin typeface="Bookman Old Style" pitchFamily="18" charset="0"/>
              </a:rPr>
              <a:t>Less abundant and elastic in nature and rubbery in nature</a:t>
            </a:r>
          </a:p>
          <a:p>
            <a:pPr algn="just" eaLnBrk="1" hangingPunct="1">
              <a:buClr>
                <a:srgbClr val="FF0000"/>
              </a:buClr>
              <a:buFont typeface="Wingdings" pitchFamily="2" charset="2"/>
              <a:buChar char="§"/>
            </a:pPr>
            <a:r>
              <a:rPr lang="en-US" sz="1800" smtClean="0">
                <a:latin typeface="Bookman Old Style" pitchFamily="18" charset="0"/>
              </a:rPr>
              <a:t>Present in ligamnets, arterial wall, framework of organs and muscle, Ligamentum nuchae</a:t>
            </a:r>
          </a:p>
          <a:p>
            <a:pPr algn="just" eaLnBrk="1" hangingPunct="1">
              <a:buClr>
                <a:srgbClr val="FF0000"/>
              </a:buClr>
              <a:buFont typeface="Wingdings" pitchFamily="2" charset="2"/>
              <a:buChar char="§"/>
            </a:pPr>
            <a:r>
              <a:rPr lang="en-US" sz="1800" smtClean="0">
                <a:latin typeface="Bookman Old Style" pitchFamily="18" charset="0"/>
              </a:rPr>
              <a:t>Glycine most abundant and </a:t>
            </a:r>
            <a:r>
              <a:rPr lang="en-US" sz="1800" b="1" smtClean="0">
                <a:latin typeface="Bookman Old Style" pitchFamily="18" charset="0"/>
              </a:rPr>
              <a:t>isodesmine</a:t>
            </a:r>
            <a:r>
              <a:rPr lang="en-US" sz="1800" smtClean="0">
                <a:latin typeface="Bookman Old Style" pitchFamily="18" charset="0"/>
              </a:rPr>
              <a:t> and </a:t>
            </a:r>
            <a:r>
              <a:rPr lang="en-US" sz="1800" b="1" smtClean="0">
                <a:latin typeface="Bookman Old Style" pitchFamily="18" charset="0"/>
              </a:rPr>
              <a:t>desmosine are unique amino acids.</a:t>
            </a:r>
          </a:p>
          <a:p>
            <a:pPr algn="just" eaLnBrk="1" hangingPunct="1">
              <a:buClr>
                <a:srgbClr val="FF0000"/>
              </a:buClr>
              <a:buFont typeface="Wingdings" pitchFamily="2" charset="2"/>
              <a:buChar char="§"/>
            </a:pPr>
            <a:r>
              <a:rPr lang="en-US" sz="1800" smtClean="0">
                <a:latin typeface="Bookman Old Style" pitchFamily="18" charset="0"/>
              </a:rPr>
              <a:t>Insolubility because of non polar amino acids and its desmosine cross links.</a:t>
            </a:r>
          </a:p>
          <a:p>
            <a:pPr algn="just" eaLnBrk="1" hangingPunct="1">
              <a:buClr>
                <a:srgbClr val="FF0000"/>
              </a:buClr>
              <a:buFont typeface="Wingdings" pitchFamily="2" charset="2"/>
              <a:buChar char="§"/>
            </a:pPr>
            <a:r>
              <a:rPr lang="en-US" sz="1800" smtClean="0">
                <a:latin typeface="Bookman Old Style" pitchFamily="18" charset="0"/>
              </a:rPr>
              <a:t>In aggregates yellow in color and contributes nothing or little to nutritive value of meat.</a:t>
            </a:r>
          </a:p>
        </p:txBody>
      </p:sp>
      <p:sp>
        <p:nvSpPr>
          <p:cNvPr id="38915" name="Rectangle 5"/>
          <p:cNvSpPr>
            <a:spLocks noGrp="1" noChangeArrowheads="1"/>
          </p:cNvSpPr>
          <p:nvPr>
            <p:ph type="title"/>
          </p:nvPr>
        </p:nvSpPr>
        <p:spPr>
          <a:xfrm>
            <a:off x="609600" y="430213"/>
            <a:ext cx="1143000" cy="712787"/>
          </a:xfrm>
          <a:noFill/>
        </p:spPr>
        <p:txBody>
          <a:bodyPr/>
          <a:lstStyle/>
          <a:p>
            <a:pPr algn="ctr" eaLnBrk="1" hangingPunct="1"/>
            <a:r>
              <a:rPr lang="en-US" sz="2000" b="1" smtClean="0"/>
              <a:t>Contd..</a:t>
            </a:r>
          </a:p>
        </p:txBody>
      </p:sp>
      <p:grpSp>
        <p:nvGrpSpPr>
          <p:cNvPr id="38916" name="Group 14"/>
          <p:cNvGrpSpPr>
            <a:grpSpLocks/>
          </p:cNvGrpSpPr>
          <p:nvPr/>
        </p:nvGrpSpPr>
        <p:grpSpPr bwMode="auto">
          <a:xfrm>
            <a:off x="5029200" y="987425"/>
            <a:ext cx="4038600" cy="4956175"/>
            <a:chOff x="3216" y="576"/>
            <a:chExt cx="2544" cy="3122"/>
          </a:xfrm>
        </p:grpSpPr>
        <p:pic>
          <p:nvPicPr>
            <p:cNvPr id="38917" name="Picture 7" descr="VesWall"/>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536" y="576"/>
              <a:ext cx="1224" cy="16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8918" name="Picture 9" descr="15-Elastic%20Fibers%20-%20Mesentery"/>
            <p:cNvPicPr>
              <a:picLocks noChangeAspect="1" noChangeArrowheads="1"/>
            </p:cNvPicPr>
            <p:nvPr/>
          </p:nvPicPr>
          <p:blipFill>
            <a:blip r:embed="rId3">
              <a:extLst>
                <a:ext uri="{28A0092B-C50C-407E-A947-70E740481C1C}">
                  <a14:useLocalDpi xmlns:a14="http://schemas.microsoft.com/office/drawing/2010/main" val="0"/>
                </a:ext>
              </a:extLst>
            </a:blip>
            <a:srcRect l="2000" t="2000" r="3000" b="17999"/>
            <a:stretch>
              <a:fillRect/>
            </a:stretch>
          </p:blipFill>
          <p:spPr bwMode="auto">
            <a:xfrm>
              <a:off x="4512" y="2208"/>
              <a:ext cx="1248" cy="14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8919" name="Picture 11" descr="8-Ligamentum%20nuchae-TS"/>
            <p:cNvPicPr>
              <a:picLocks noChangeAspect="1" noChangeArrowheads="1"/>
            </p:cNvPicPr>
            <p:nvPr/>
          </p:nvPicPr>
          <p:blipFill>
            <a:blip r:embed="rId4">
              <a:extLst>
                <a:ext uri="{28A0092B-C50C-407E-A947-70E740481C1C}">
                  <a14:useLocalDpi xmlns:a14="http://schemas.microsoft.com/office/drawing/2010/main" val="0"/>
                </a:ext>
              </a:extLst>
            </a:blip>
            <a:srcRect l="3999" t="4666" r="3000" b="8667"/>
            <a:stretch>
              <a:fillRect/>
            </a:stretch>
          </p:blipFill>
          <p:spPr bwMode="auto">
            <a:xfrm>
              <a:off x="3216" y="576"/>
              <a:ext cx="1296" cy="16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8920" name="Picture 13" descr="25-Elastin%20in%20Alveoli"/>
            <p:cNvPicPr>
              <a:picLocks noChangeAspect="1" noChangeArrowheads="1"/>
            </p:cNvPicPr>
            <p:nvPr/>
          </p:nvPicPr>
          <p:blipFill>
            <a:blip r:embed="rId5">
              <a:extLst>
                <a:ext uri="{28A0092B-C50C-407E-A947-70E740481C1C}">
                  <a14:useLocalDpi xmlns:a14="http://schemas.microsoft.com/office/drawing/2010/main" val="0"/>
                </a:ext>
              </a:extLst>
            </a:blip>
            <a:srcRect l="3000" t="2000" r="2000" b="8667"/>
            <a:stretch>
              <a:fillRect/>
            </a:stretch>
          </p:blipFill>
          <p:spPr bwMode="auto">
            <a:xfrm>
              <a:off x="3216" y="2208"/>
              <a:ext cx="1296" cy="149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extLst>
      <p:ext uri="{BB962C8B-B14F-4D97-AF65-F5344CB8AC3E}">
        <p14:creationId xmlns:p14="http://schemas.microsoft.com/office/powerpoint/2010/main" val="341471488"/>
      </p:ext>
    </p:extLst>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8" name="Rectangle 3"/>
          <p:cNvSpPr>
            <a:spLocks noGrp="1" noChangeArrowheads="1"/>
          </p:cNvSpPr>
          <p:nvPr>
            <p:ph type="body" idx="1"/>
          </p:nvPr>
        </p:nvSpPr>
        <p:spPr>
          <a:xfrm>
            <a:off x="609600" y="1066800"/>
            <a:ext cx="4648200" cy="5064125"/>
          </a:xfrm>
        </p:spPr>
        <p:txBody>
          <a:bodyPr/>
          <a:lstStyle/>
          <a:p>
            <a:pPr algn="just" eaLnBrk="1" hangingPunct="1"/>
            <a:r>
              <a:rPr lang="en-US" sz="1800" smtClean="0">
                <a:latin typeface="Bookman Old Style" pitchFamily="18" charset="0"/>
              </a:rPr>
              <a:t>Among the connective tissue cells only fibroblasts (</a:t>
            </a:r>
            <a:r>
              <a:rPr lang="en-US" sz="1800" smtClean="0">
                <a:solidFill>
                  <a:srgbClr val="0000FF"/>
                </a:solidFill>
                <a:latin typeface="Bookman Old Style" pitchFamily="18" charset="0"/>
              </a:rPr>
              <a:t>true connective tissue cells</a:t>
            </a:r>
            <a:r>
              <a:rPr lang="en-US" sz="1800" smtClean="0">
                <a:solidFill>
                  <a:srgbClr val="000000"/>
                </a:solidFill>
                <a:latin typeface="Bookman Old Style" pitchFamily="18" charset="0"/>
              </a:rPr>
              <a:t>)</a:t>
            </a:r>
            <a:r>
              <a:rPr lang="en-US" sz="1800" smtClean="0">
                <a:latin typeface="Bookman Old Style" pitchFamily="18" charset="0"/>
              </a:rPr>
              <a:t>, mesenchymal cells and adipose cells are of relevance</a:t>
            </a:r>
          </a:p>
          <a:p>
            <a:pPr algn="just" eaLnBrk="1" hangingPunct="1"/>
            <a:r>
              <a:rPr lang="en-US" sz="1800" smtClean="0">
                <a:latin typeface="Bookman Old Style" pitchFamily="18" charset="0"/>
              </a:rPr>
              <a:t>Fibroblast synthesize precursor of extra cellular components of CT, namely tropocollagen, tropoelastine and ground substance.</a:t>
            </a:r>
          </a:p>
          <a:p>
            <a:pPr algn="just" eaLnBrk="1" hangingPunct="1"/>
            <a:r>
              <a:rPr lang="en-US" sz="1800" smtClean="0">
                <a:latin typeface="Bookman Old Style" pitchFamily="18" charset="0"/>
              </a:rPr>
              <a:t>The spindle mesenchymal cells differentiate to become one of several different cell types ( fibroblasts, adipobalsts etc.)</a:t>
            </a:r>
          </a:p>
          <a:p>
            <a:pPr algn="just" eaLnBrk="1" hangingPunct="1"/>
            <a:r>
              <a:rPr lang="en-US" sz="1800" smtClean="0">
                <a:latin typeface="Bookman Old Style" pitchFamily="18" charset="0"/>
              </a:rPr>
              <a:t>Two types of adipose tissue (fat) (adipocytes cell)- white and brown.</a:t>
            </a:r>
          </a:p>
          <a:p>
            <a:pPr algn="just" eaLnBrk="1" hangingPunct="1"/>
            <a:r>
              <a:rPr lang="en-US" sz="1800" smtClean="0">
                <a:latin typeface="Bookman Old Style" pitchFamily="18" charset="0"/>
              </a:rPr>
              <a:t>Brown fat remains at the time of birth, cell smaller in size but high with cytochrome in mitochondria.</a:t>
            </a:r>
          </a:p>
          <a:p>
            <a:pPr algn="just" eaLnBrk="1" hangingPunct="1">
              <a:lnSpc>
                <a:spcPct val="90000"/>
              </a:lnSpc>
            </a:pPr>
            <a:endParaRPr lang="en-US" sz="1800" smtClean="0">
              <a:latin typeface="Bookman Old Style" pitchFamily="18" charset="0"/>
            </a:endParaRPr>
          </a:p>
        </p:txBody>
      </p:sp>
      <p:sp>
        <p:nvSpPr>
          <p:cNvPr id="39939" name="Rectangle 4"/>
          <p:cNvSpPr>
            <a:spLocks noGrp="1" noChangeArrowheads="1"/>
          </p:cNvSpPr>
          <p:nvPr>
            <p:ph type="title"/>
          </p:nvPr>
        </p:nvSpPr>
        <p:spPr>
          <a:xfrm>
            <a:off x="762000" y="152400"/>
            <a:ext cx="7772400" cy="712788"/>
          </a:xfrm>
          <a:noFill/>
        </p:spPr>
        <p:txBody>
          <a:bodyPr/>
          <a:lstStyle/>
          <a:p>
            <a:pPr algn="ctr" eaLnBrk="1" hangingPunct="1"/>
            <a:r>
              <a:rPr lang="en-US" sz="3600" b="1" smtClean="0">
                <a:solidFill>
                  <a:srgbClr val="00B050"/>
                </a:solidFill>
              </a:rPr>
              <a:t>Connective tissue cells</a:t>
            </a:r>
          </a:p>
        </p:txBody>
      </p:sp>
      <p:grpSp>
        <p:nvGrpSpPr>
          <p:cNvPr id="39940" name="Group 13"/>
          <p:cNvGrpSpPr>
            <a:grpSpLocks/>
          </p:cNvGrpSpPr>
          <p:nvPr/>
        </p:nvGrpSpPr>
        <p:grpSpPr bwMode="auto">
          <a:xfrm>
            <a:off x="5334000" y="990600"/>
            <a:ext cx="3810000" cy="4600575"/>
            <a:chOff x="3360" y="624"/>
            <a:chExt cx="2400" cy="2898"/>
          </a:xfrm>
        </p:grpSpPr>
        <p:pic>
          <p:nvPicPr>
            <p:cNvPr id="39941" name="Picture 5" descr="connective tissue"/>
            <p:cNvPicPr>
              <a:picLocks noChangeAspect="1" noChangeArrowheads="1"/>
            </p:cNvPicPr>
            <p:nvPr/>
          </p:nvPicPr>
          <p:blipFill>
            <a:blip r:embed="rId2">
              <a:extLst>
                <a:ext uri="{28A0092B-C50C-407E-A947-70E740481C1C}">
                  <a14:useLocalDpi xmlns:a14="http://schemas.microsoft.com/office/drawing/2010/main" val="0"/>
                </a:ext>
              </a:extLst>
            </a:blip>
            <a:srcRect l="50351" t="2129" b="42528"/>
            <a:stretch>
              <a:fillRect/>
            </a:stretch>
          </p:blipFill>
          <p:spPr bwMode="auto">
            <a:xfrm>
              <a:off x="4560" y="2496"/>
              <a:ext cx="1200" cy="98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9942" name="Picture 9" descr="5-Adipose%20Tissue-Brown"/>
            <p:cNvPicPr>
              <a:picLocks noChangeAspect="1" noChangeArrowheads="1"/>
            </p:cNvPicPr>
            <p:nvPr/>
          </p:nvPicPr>
          <p:blipFill>
            <a:blip r:embed="rId3" cstate="print">
              <a:extLst>
                <a:ext uri="{28A0092B-C50C-407E-A947-70E740481C1C}">
                  <a14:useLocalDpi xmlns:a14="http://schemas.microsoft.com/office/drawing/2010/main" val="0"/>
                </a:ext>
              </a:extLst>
            </a:blip>
            <a:srcRect l="3000" t="2000" r="3000" b="8667"/>
            <a:stretch>
              <a:fillRect/>
            </a:stretch>
          </p:blipFill>
          <p:spPr bwMode="auto">
            <a:xfrm>
              <a:off x="3360" y="2496"/>
              <a:ext cx="1200" cy="102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39943" name="Group 12"/>
            <p:cNvGrpSpPr>
              <a:grpSpLocks/>
            </p:cNvGrpSpPr>
            <p:nvPr/>
          </p:nvGrpSpPr>
          <p:grpSpPr bwMode="auto">
            <a:xfrm>
              <a:off x="3360" y="624"/>
              <a:ext cx="2400" cy="1889"/>
              <a:chOff x="3360" y="624"/>
              <a:chExt cx="2400" cy="1889"/>
            </a:xfrm>
          </p:grpSpPr>
          <p:pic>
            <p:nvPicPr>
              <p:cNvPr id="39944" name="Picture 7" descr="1-Mesenchymal%20Cells"/>
              <p:cNvPicPr>
                <a:picLocks noChangeAspect="1" noChangeArrowheads="1"/>
              </p:cNvPicPr>
              <p:nvPr/>
            </p:nvPicPr>
            <p:blipFill>
              <a:blip r:embed="rId4">
                <a:extLst>
                  <a:ext uri="{28A0092B-C50C-407E-A947-70E740481C1C}">
                    <a14:useLocalDpi xmlns:a14="http://schemas.microsoft.com/office/drawing/2010/main" val="0"/>
                  </a:ext>
                </a:extLst>
              </a:blip>
              <a:srcRect l="3000" t="3334" r="3000" b="7333"/>
              <a:stretch>
                <a:fillRect/>
              </a:stretch>
            </p:blipFill>
            <p:spPr bwMode="auto">
              <a:xfrm>
                <a:off x="3360" y="1536"/>
                <a:ext cx="2400" cy="9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9945" name="Picture 11" descr="43_06"/>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360" y="624"/>
                <a:ext cx="2400" cy="94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spTree>
    <p:extLst>
      <p:ext uri="{BB962C8B-B14F-4D97-AF65-F5344CB8AC3E}">
        <p14:creationId xmlns:p14="http://schemas.microsoft.com/office/powerpoint/2010/main" val="1710919486"/>
      </p:ext>
    </p:extLst>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2" name="Rectangle 3"/>
          <p:cNvSpPr>
            <a:spLocks noGrp="1" noChangeArrowheads="1"/>
          </p:cNvSpPr>
          <p:nvPr>
            <p:ph type="body" idx="1"/>
          </p:nvPr>
        </p:nvSpPr>
        <p:spPr>
          <a:xfrm>
            <a:off x="228600" y="762000"/>
            <a:ext cx="5410200" cy="5105400"/>
          </a:xfrm>
        </p:spPr>
        <p:txBody>
          <a:bodyPr/>
          <a:lstStyle/>
          <a:p>
            <a:pPr algn="just" eaLnBrk="1" hangingPunct="1">
              <a:lnSpc>
                <a:spcPct val="80000"/>
              </a:lnSpc>
              <a:buFont typeface="Wingdings" pitchFamily="2" charset="2"/>
              <a:buNone/>
              <a:defRPr/>
            </a:pPr>
            <a:r>
              <a:rPr lang="en-US" sz="1600" b="1" dirty="0" smtClean="0">
                <a:latin typeface="Bookman Old Style" pitchFamily="18" charset="0"/>
              </a:rPr>
              <a:t>     </a:t>
            </a:r>
            <a:r>
              <a:rPr lang="en-US" sz="1600" b="1" dirty="0" smtClean="0">
                <a:solidFill>
                  <a:srgbClr val="FF0000"/>
                </a:solidFill>
                <a:latin typeface="Bookman Old Style" pitchFamily="18" charset="0"/>
              </a:rPr>
              <a:t>Cartilage</a:t>
            </a:r>
          </a:p>
          <a:p>
            <a:pPr algn="just" eaLnBrk="1" hangingPunct="1">
              <a:lnSpc>
                <a:spcPct val="90000"/>
              </a:lnSpc>
              <a:buClr>
                <a:srgbClr val="FF0000"/>
              </a:buClr>
              <a:buFont typeface="Wingdings" pitchFamily="2" charset="2"/>
              <a:buChar char="§"/>
              <a:defRPr/>
            </a:pPr>
            <a:r>
              <a:rPr lang="en-US" sz="1600" dirty="0" err="1" smtClean="0">
                <a:latin typeface="Bookman Old Style" pitchFamily="18" charset="0"/>
              </a:rPr>
              <a:t>Chondrocytes</a:t>
            </a:r>
            <a:r>
              <a:rPr lang="en-US" sz="1600" dirty="0" smtClean="0">
                <a:latin typeface="Bookman Old Style" pitchFamily="18" charset="0"/>
              </a:rPr>
              <a:t> embedded in gel like matrix, about 40% interlacing of collagen fibrils</a:t>
            </a:r>
          </a:p>
          <a:p>
            <a:pPr algn="just" eaLnBrk="1" hangingPunct="1">
              <a:lnSpc>
                <a:spcPct val="90000"/>
              </a:lnSpc>
              <a:buClr>
                <a:srgbClr val="FF0000"/>
              </a:buClr>
              <a:buFont typeface="Wingdings" pitchFamily="2" charset="2"/>
              <a:buChar char="§"/>
              <a:defRPr/>
            </a:pPr>
            <a:r>
              <a:rPr lang="en-US" sz="1600" dirty="0" smtClean="0">
                <a:latin typeface="Bookman Old Style" pitchFamily="18" charset="0"/>
              </a:rPr>
              <a:t>Hyaline (most abundant) and elastic or </a:t>
            </a:r>
            <a:r>
              <a:rPr lang="en-US" sz="1600" dirty="0" err="1" smtClean="0">
                <a:latin typeface="Bookman Old Style" pitchFamily="18" charset="0"/>
              </a:rPr>
              <a:t>fibrocartilage</a:t>
            </a:r>
            <a:r>
              <a:rPr lang="en-US" sz="1600" dirty="0" smtClean="0">
                <a:latin typeface="Bookman Old Style" pitchFamily="18" charset="0"/>
              </a:rPr>
              <a:t> types, based on relative amount of </a:t>
            </a:r>
            <a:r>
              <a:rPr lang="en-US" sz="1600" dirty="0" err="1" smtClean="0">
                <a:latin typeface="Bookman Old Style" pitchFamily="18" charset="0"/>
              </a:rPr>
              <a:t>collagenous</a:t>
            </a:r>
            <a:r>
              <a:rPr lang="en-US" sz="1600" dirty="0" smtClean="0">
                <a:latin typeface="Bookman Old Style" pitchFamily="18" charset="0"/>
              </a:rPr>
              <a:t> and </a:t>
            </a:r>
            <a:r>
              <a:rPr lang="en-US" sz="1600" dirty="0" err="1" smtClean="0">
                <a:latin typeface="Bookman Old Style" pitchFamily="18" charset="0"/>
              </a:rPr>
              <a:t>elastin</a:t>
            </a:r>
            <a:r>
              <a:rPr lang="en-US" sz="1600" dirty="0" smtClean="0">
                <a:latin typeface="Bookman Old Style" pitchFamily="18" charset="0"/>
              </a:rPr>
              <a:t> fibers</a:t>
            </a:r>
          </a:p>
          <a:p>
            <a:pPr algn="just" eaLnBrk="1" hangingPunct="1">
              <a:lnSpc>
                <a:spcPct val="80000"/>
              </a:lnSpc>
              <a:buClr>
                <a:srgbClr val="FF0000"/>
              </a:buClr>
              <a:buFont typeface="Wingdings" pitchFamily="2" charset="2"/>
              <a:buNone/>
              <a:defRPr/>
            </a:pPr>
            <a:r>
              <a:rPr lang="en-US" sz="1600" b="1" dirty="0" smtClean="0">
                <a:solidFill>
                  <a:srgbClr val="0000FF"/>
                </a:solidFill>
                <a:latin typeface="Bookman Old Style" pitchFamily="18" charset="0"/>
              </a:rPr>
              <a:t> 	Bone</a:t>
            </a:r>
          </a:p>
          <a:p>
            <a:pPr algn="just" eaLnBrk="1" hangingPunct="1">
              <a:lnSpc>
                <a:spcPct val="90000"/>
              </a:lnSpc>
              <a:buClr>
                <a:srgbClr val="FF0000"/>
              </a:buClr>
              <a:buFont typeface="Wingdings" pitchFamily="2" charset="2"/>
              <a:buChar char="§"/>
              <a:defRPr/>
            </a:pPr>
            <a:r>
              <a:rPr lang="en-US" sz="1600" dirty="0" smtClean="0">
                <a:latin typeface="Bookman Old Style" pitchFamily="18" charset="0"/>
              </a:rPr>
              <a:t>Unlike other connective tissue extracellular matrix is calcified</a:t>
            </a:r>
          </a:p>
          <a:p>
            <a:pPr algn="just" eaLnBrk="1" hangingPunct="1">
              <a:lnSpc>
                <a:spcPct val="90000"/>
              </a:lnSpc>
              <a:buClr>
                <a:srgbClr val="FF0000"/>
              </a:buClr>
              <a:buFont typeface="Wingdings" pitchFamily="2" charset="2"/>
              <a:buChar char="§"/>
              <a:defRPr/>
            </a:pPr>
            <a:r>
              <a:rPr lang="en-US" sz="1600" dirty="0" smtClean="0">
                <a:latin typeface="Bookman Old Style" pitchFamily="18" charset="0"/>
              </a:rPr>
              <a:t>Storage site for Ca, Mg, Na and other ions</a:t>
            </a:r>
          </a:p>
          <a:p>
            <a:pPr algn="just" eaLnBrk="1" hangingPunct="1">
              <a:lnSpc>
                <a:spcPct val="90000"/>
              </a:lnSpc>
              <a:buClr>
                <a:srgbClr val="FF0000"/>
              </a:buClr>
              <a:buFont typeface="Wingdings" pitchFamily="2" charset="2"/>
              <a:buChar char="§"/>
              <a:defRPr/>
            </a:pPr>
            <a:r>
              <a:rPr lang="en-US" sz="1600" dirty="0" smtClean="0">
                <a:latin typeface="Bookman Old Style" pitchFamily="18" charset="0"/>
              </a:rPr>
              <a:t>In long bone parts are </a:t>
            </a:r>
            <a:r>
              <a:rPr lang="en-US" sz="1600" dirty="0" err="1" smtClean="0">
                <a:latin typeface="Bookman Old Style" pitchFamily="18" charset="0"/>
              </a:rPr>
              <a:t>Diaphysis</a:t>
            </a:r>
            <a:r>
              <a:rPr lang="en-US" sz="1600" dirty="0" smtClean="0">
                <a:latin typeface="Bookman Old Style" pitchFamily="18" charset="0"/>
              </a:rPr>
              <a:t>, </a:t>
            </a:r>
            <a:r>
              <a:rPr lang="en-US" sz="1600" dirty="0" err="1" smtClean="0">
                <a:latin typeface="Bookman Old Style" pitchFamily="18" charset="0"/>
              </a:rPr>
              <a:t>metaphsis</a:t>
            </a:r>
            <a:r>
              <a:rPr lang="en-US" sz="1600" dirty="0" smtClean="0">
                <a:latin typeface="Bookman Old Style" pitchFamily="18" charset="0"/>
              </a:rPr>
              <a:t>, epiphysis, </a:t>
            </a:r>
            <a:r>
              <a:rPr lang="en-US" sz="1600" dirty="0" err="1" smtClean="0">
                <a:latin typeface="Bookman Old Style" pitchFamily="18" charset="0"/>
              </a:rPr>
              <a:t>articular</a:t>
            </a:r>
            <a:r>
              <a:rPr lang="en-US" sz="1600" dirty="0" smtClean="0">
                <a:latin typeface="Bookman Old Style" pitchFamily="18" charset="0"/>
              </a:rPr>
              <a:t> cartilage, compact zone, spongy zone, bone marrow (Red/Yellow), </a:t>
            </a:r>
            <a:r>
              <a:rPr lang="en-US" sz="1600" dirty="0" err="1" smtClean="0">
                <a:latin typeface="Bookman Old Style" pitchFamily="18" charset="0"/>
              </a:rPr>
              <a:t>periosteum</a:t>
            </a:r>
            <a:r>
              <a:rPr lang="en-US" sz="1600" dirty="0" smtClean="0">
                <a:latin typeface="Bookman Old Style" pitchFamily="18" charset="0"/>
              </a:rPr>
              <a:t>, </a:t>
            </a:r>
            <a:r>
              <a:rPr lang="en-US" sz="1600" dirty="0" err="1" smtClean="0">
                <a:latin typeface="Bookman Old Style" pitchFamily="18" charset="0"/>
              </a:rPr>
              <a:t>endoosteum</a:t>
            </a:r>
            <a:r>
              <a:rPr lang="en-US" sz="1600" dirty="0" smtClean="0">
                <a:latin typeface="Bookman Old Style" pitchFamily="18" charset="0"/>
              </a:rPr>
              <a:t>, </a:t>
            </a:r>
            <a:r>
              <a:rPr lang="en-US" sz="1600" dirty="0" err="1" smtClean="0">
                <a:latin typeface="Bookman Old Style" pitchFamily="18" charset="0"/>
              </a:rPr>
              <a:t>Canaliculi</a:t>
            </a:r>
            <a:r>
              <a:rPr lang="en-US" sz="1600" dirty="0" smtClean="0">
                <a:latin typeface="Bookman Old Style" pitchFamily="18" charset="0"/>
              </a:rPr>
              <a:t>, </a:t>
            </a:r>
            <a:r>
              <a:rPr lang="en-US" sz="1600" dirty="0" err="1" smtClean="0">
                <a:latin typeface="Bookman Old Style" pitchFamily="18" charset="0"/>
              </a:rPr>
              <a:t>Osteocytes</a:t>
            </a:r>
            <a:r>
              <a:rPr lang="en-US" sz="1600" dirty="0" smtClean="0">
                <a:latin typeface="Bookman Old Style" pitchFamily="18" charset="0"/>
              </a:rPr>
              <a:t>, </a:t>
            </a:r>
            <a:r>
              <a:rPr lang="en-US" sz="1600" dirty="0" err="1" smtClean="0">
                <a:latin typeface="Bookman Old Style" pitchFamily="18" charset="0"/>
              </a:rPr>
              <a:t>osteoclasts</a:t>
            </a:r>
            <a:r>
              <a:rPr lang="en-US" sz="1600" dirty="0" smtClean="0">
                <a:latin typeface="Bookman Old Style" pitchFamily="18" charset="0"/>
              </a:rPr>
              <a:t>, organic matrix (</a:t>
            </a:r>
            <a:r>
              <a:rPr lang="en-US" sz="1600" dirty="0" err="1" smtClean="0">
                <a:latin typeface="Bookman Old Style" pitchFamily="18" charset="0"/>
              </a:rPr>
              <a:t>proteoglycans</a:t>
            </a:r>
            <a:r>
              <a:rPr lang="en-US" sz="1600" dirty="0" smtClean="0">
                <a:latin typeface="Bookman Old Style" pitchFamily="18" charset="0"/>
              </a:rPr>
              <a:t>) and inorganic salts (CaPO</a:t>
            </a:r>
            <a:r>
              <a:rPr lang="en-US" sz="1600" baseline="-25000" dirty="0" smtClean="0">
                <a:latin typeface="Bookman Old Style" pitchFamily="18" charset="0"/>
              </a:rPr>
              <a:t>3</a:t>
            </a:r>
            <a:r>
              <a:rPr lang="en-US" sz="1600" dirty="0" smtClean="0">
                <a:latin typeface="Bookman Old Style" pitchFamily="18" charset="0"/>
              </a:rPr>
              <a:t>)</a:t>
            </a:r>
          </a:p>
          <a:p>
            <a:pPr algn="just" eaLnBrk="1" hangingPunct="1">
              <a:lnSpc>
                <a:spcPct val="80000"/>
              </a:lnSpc>
              <a:buClr>
                <a:srgbClr val="FF0000"/>
              </a:buClr>
              <a:buFont typeface="Wingdings" pitchFamily="2" charset="2"/>
              <a:buNone/>
              <a:defRPr/>
            </a:pPr>
            <a:r>
              <a:rPr lang="en-US" sz="1600" b="1" dirty="0" smtClean="0">
                <a:solidFill>
                  <a:schemeClr val="accent6"/>
                </a:solidFill>
                <a:latin typeface="Bookman Old Style" pitchFamily="18" charset="0"/>
              </a:rPr>
              <a:t>	Blood and Lymph</a:t>
            </a:r>
          </a:p>
          <a:p>
            <a:pPr algn="just" eaLnBrk="1" hangingPunct="1">
              <a:lnSpc>
                <a:spcPct val="90000"/>
              </a:lnSpc>
              <a:buClr>
                <a:srgbClr val="FF0000"/>
              </a:buClr>
              <a:buFont typeface="Wingdings" pitchFamily="2" charset="2"/>
              <a:buChar char="§"/>
              <a:defRPr/>
            </a:pPr>
            <a:r>
              <a:rPr lang="en-US" sz="1600" dirty="0" smtClean="0">
                <a:latin typeface="Bookman Old Style" pitchFamily="18" charset="0"/>
              </a:rPr>
              <a:t>In blood (7% of BW) Plasma, </a:t>
            </a:r>
            <a:r>
              <a:rPr lang="en-US" sz="1600" dirty="0" err="1" smtClean="0">
                <a:latin typeface="Bookman Old Style" pitchFamily="18" charset="0"/>
              </a:rPr>
              <a:t>Hb</a:t>
            </a:r>
            <a:r>
              <a:rPr lang="en-US" sz="1600" dirty="0" smtClean="0">
                <a:latin typeface="Bookman Old Style" pitchFamily="18" charset="0"/>
              </a:rPr>
              <a:t>, Erythrocytes, Leucocytes, Platelets whereas in lymph mainly lymphocytes, and few </a:t>
            </a:r>
            <a:r>
              <a:rPr lang="en-US" sz="1600" dirty="0" err="1" smtClean="0">
                <a:latin typeface="Bookman Old Style" pitchFamily="18" charset="0"/>
              </a:rPr>
              <a:t>leuco</a:t>
            </a:r>
            <a:r>
              <a:rPr lang="en-US" sz="1600" dirty="0" smtClean="0">
                <a:latin typeface="Bookman Old Style" pitchFamily="18" charset="0"/>
              </a:rPr>
              <a:t> and erythrocytes.</a:t>
            </a:r>
          </a:p>
        </p:txBody>
      </p:sp>
      <p:sp>
        <p:nvSpPr>
          <p:cNvPr id="40963" name="Rectangle 4"/>
          <p:cNvSpPr>
            <a:spLocks noGrp="1" noChangeArrowheads="1"/>
          </p:cNvSpPr>
          <p:nvPr>
            <p:ph type="title"/>
          </p:nvPr>
        </p:nvSpPr>
        <p:spPr>
          <a:xfrm>
            <a:off x="914400" y="304800"/>
            <a:ext cx="7772400" cy="712788"/>
          </a:xfrm>
          <a:noFill/>
        </p:spPr>
        <p:txBody>
          <a:bodyPr>
            <a:normAutofit fontScale="90000"/>
          </a:bodyPr>
          <a:lstStyle/>
          <a:p>
            <a:pPr algn="ctr" eaLnBrk="1" hangingPunct="1"/>
            <a:r>
              <a:rPr lang="en-US" sz="3200" b="1" smtClean="0">
                <a:solidFill>
                  <a:srgbClr val="0070C0"/>
                </a:solidFill>
                <a:latin typeface="Bookman Old Style" pitchFamily="18" charset="0"/>
              </a:rPr>
              <a:t>Specialized connective tissue</a:t>
            </a:r>
            <a:r>
              <a:rPr lang="en-US" sz="3200" b="1" smtClean="0">
                <a:latin typeface="Bookman Old Style" pitchFamily="18" charset="0"/>
              </a:rPr>
              <a:t/>
            </a:r>
            <a:br>
              <a:rPr lang="en-US" sz="3200" b="1" smtClean="0">
                <a:latin typeface="Bookman Old Style" pitchFamily="18" charset="0"/>
              </a:rPr>
            </a:br>
            <a:endParaRPr lang="en-US" sz="3200" smtClean="0">
              <a:latin typeface="Bookman Old Style" pitchFamily="18" charset="0"/>
            </a:endParaRPr>
          </a:p>
        </p:txBody>
      </p:sp>
      <p:grpSp>
        <p:nvGrpSpPr>
          <p:cNvPr id="40964" name="Group 18"/>
          <p:cNvGrpSpPr>
            <a:grpSpLocks/>
          </p:cNvGrpSpPr>
          <p:nvPr/>
        </p:nvGrpSpPr>
        <p:grpSpPr bwMode="auto">
          <a:xfrm>
            <a:off x="5638800" y="990600"/>
            <a:ext cx="3505200" cy="5043488"/>
            <a:chOff x="3408" y="624"/>
            <a:chExt cx="2352" cy="3177"/>
          </a:xfrm>
        </p:grpSpPr>
        <p:pic>
          <p:nvPicPr>
            <p:cNvPr id="40965" name="Picture 6" descr="DWA%205%20stem%20cells"/>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3408" y="2928"/>
              <a:ext cx="2352" cy="87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40966" name="Group 15"/>
            <p:cNvGrpSpPr>
              <a:grpSpLocks/>
            </p:cNvGrpSpPr>
            <p:nvPr/>
          </p:nvGrpSpPr>
          <p:grpSpPr bwMode="auto">
            <a:xfrm>
              <a:off x="3504" y="624"/>
              <a:ext cx="2256" cy="1056"/>
              <a:chOff x="3408" y="672"/>
              <a:chExt cx="2247" cy="1296"/>
            </a:xfrm>
          </p:grpSpPr>
          <p:pic>
            <p:nvPicPr>
              <p:cNvPr id="40968" name="Picture 10" descr="0199210896"/>
              <p:cNvPicPr>
                <a:picLocks noChangeAspect="1" noChangeArrowheads="1"/>
              </p:cNvPicPr>
              <p:nvPr/>
            </p:nvPicPr>
            <p:blipFill>
              <a:blip r:embed="rId3">
                <a:extLst>
                  <a:ext uri="{28A0092B-C50C-407E-A947-70E740481C1C}">
                    <a14:useLocalDpi xmlns:a14="http://schemas.microsoft.com/office/drawing/2010/main" val="0"/>
                  </a:ext>
                </a:extLst>
              </a:blip>
              <a:srcRect r="56221"/>
              <a:stretch>
                <a:fillRect/>
              </a:stretch>
            </p:blipFill>
            <p:spPr bwMode="auto">
              <a:xfrm>
                <a:off x="4944" y="672"/>
                <a:ext cx="711" cy="129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0969" name="Picture 12" descr="0199210896"/>
              <p:cNvPicPr>
                <a:picLocks noChangeAspect="1" noChangeArrowheads="1"/>
              </p:cNvPicPr>
              <p:nvPr/>
            </p:nvPicPr>
            <p:blipFill>
              <a:blip r:embed="rId4" cstate="print">
                <a:extLst>
                  <a:ext uri="{28A0092B-C50C-407E-A947-70E740481C1C}">
                    <a14:useLocalDpi xmlns:a14="http://schemas.microsoft.com/office/drawing/2010/main" val="0"/>
                  </a:ext>
                </a:extLst>
              </a:blip>
              <a:srcRect l="1054" t="12828" r="16245" b="16060"/>
              <a:stretch>
                <a:fillRect/>
              </a:stretch>
            </p:blipFill>
            <p:spPr bwMode="auto">
              <a:xfrm>
                <a:off x="3408" y="672"/>
                <a:ext cx="816" cy="124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0970" name="Picture 14" descr="0199210896"/>
              <p:cNvPicPr>
                <a:picLocks noChangeAspect="1" noChangeArrowheads="1"/>
              </p:cNvPicPr>
              <p:nvPr/>
            </p:nvPicPr>
            <p:blipFill>
              <a:blip r:embed="rId5" cstate="print">
                <a:extLst>
                  <a:ext uri="{28A0092B-C50C-407E-A947-70E740481C1C}">
                    <a14:useLocalDpi xmlns:a14="http://schemas.microsoft.com/office/drawing/2010/main" val="0"/>
                  </a:ext>
                </a:extLst>
              </a:blip>
              <a:srcRect r="45219"/>
              <a:stretch>
                <a:fillRect/>
              </a:stretch>
            </p:blipFill>
            <p:spPr bwMode="auto">
              <a:xfrm>
                <a:off x="4224" y="672"/>
                <a:ext cx="720" cy="124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pic>
          <p:nvPicPr>
            <p:cNvPr id="40967" name="Picture 17" descr="bone1"/>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408" y="1632"/>
              <a:ext cx="2352" cy="129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Tree>
    <p:extLst>
      <p:ext uri="{BB962C8B-B14F-4D97-AF65-F5344CB8AC3E}">
        <p14:creationId xmlns:p14="http://schemas.microsoft.com/office/powerpoint/2010/main" val="1331886723"/>
      </p:ext>
    </p:extLst>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6" name="Rectangle 3"/>
          <p:cNvSpPr>
            <a:spLocks noGrp="1" noChangeArrowheads="1"/>
          </p:cNvSpPr>
          <p:nvPr>
            <p:ph type="body" idx="1"/>
          </p:nvPr>
        </p:nvSpPr>
        <p:spPr>
          <a:xfrm>
            <a:off x="304800" y="1031875"/>
            <a:ext cx="4572000" cy="5064125"/>
          </a:xfrm>
        </p:spPr>
        <p:txBody>
          <a:bodyPr/>
          <a:lstStyle/>
          <a:p>
            <a:pPr algn="just" eaLnBrk="1" hangingPunct="1">
              <a:buClr>
                <a:schemeClr val="accent2">
                  <a:lumMod val="75000"/>
                </a:schemeClr>
              </a:buClr>
              <a:buFont typeface="Wingdings" pitchFamily="2" charset="2"/>
              <a:buChar char="§"/>
              <a:defRPr/>
            </a:pPr>
            <a:r>
              <a:rPr lang="en-US" sz="1800" dirty="0" smtClean="0">
                <a:latin typeface="Bookman Old Style" pitchFamily="18" charset="0"/>
              </a:rPr>
              <a:t>Constitute less than 1% of meat</a:t>
            </a:r>
          </a:p>
          <a:p>
            <a:pPr algn="just" eaLnBrk="1" hangingPunct="1">
              <a:buClr>
                <a:schemeClr val="accent2">
                  <a:lumMod val="75000"/>
                </a:schemeClr>
              </a:buClr>
              <a:buFont typeface="Wingdings" pitchFamily="2" charset="2"/>
              <a:buChar char="§"/>
              <a:defRPr/>
            </a:pPr>
            <a:r>
              <a:rPr lang="en-US" sz="1800" dirty="0" smtClean="0">
                <a:latin typeface="Bookman Old Style" pitchFamily="18" charset="0"/>
              </a:rPr>
              <a:t>Function of it prior or during slaughter has important influence on meat quality.</a:t>
            </a:r>
          </a:p>
          <a:p>
            <a:pPr algn="just" eaLnBrk="1" hangingPunct="1">
              <a:buClr>
                <a:schemeClr val="accent2">
                  <a:lumMod val="75000"/>
                </a:schemeClr>
              </a:buClr>
              <a:buFont typeface="Wingdings" pitchFamily="2" charset="2"/>
              <a:buChar char="§"/>
              <a:defRPr/>
            </a:pPr>
            <a:r>
              <a:rPr lang="en-US" sz="1800" dirty="0" smtClean="0">
                <a:latin typeface="Bookman Old Style" pitchFamily="18" charset="0"/>
              </a:rPr>
              <a:t>Neuron the bulk of nervous tissue.</a:t>
            </a:r>
          </a:p>
          <a:p>
            <a:pPr algn="just" eaLnBrk="1" hangingPunct="1">
              <a:buClr>
                <a:schemeClr val="accent2">
                  <a:lumMod val="75000"/>
                </a:schemeClr>
              </a:buClr>
              <a:buFont typeface="Wingdings" pitchFamily="2" charset="2"/>
              <a:buChar char="§"/>
              <a:defRPr/>
            </a:pPr>
            <a:r>
              <a:rPr lang="en-US" sz="1800" dirty="0" err="1" smtClean="0">
                <a:latin typeface="Bookman Old Style" pitchFamily="18" charset="0"/>
              </a:rPr>
              <a:t>Neurolemma</a:t>
            </a:r>
            <a:r>
              <a:rPr lang="en-US" sz="1800" dirty="0" smtClean="0">
                <a:latin typeface="Bookman Old Style" pitchFamily="18" charset="0"/>
              </a:rPr>
              <a:t> (Sheath of </a:t>
            </a:r>
            <a:r>
              <a:rPr lang="en-US" sz="1800" dirty="0" err="1" smtClean="0">
                <a:latin typeface="Bookman Old Style" pitchFamily="18" charset="0"/>
              </a:rPr>
              <a:t>schwann</a:t>
            </a:r>
            <a:r>
              <a:rPr lang="en-US" sz="1800" dirty="0" smtClean="0">
                <a:latin typeface="Bookman Old Style" pitchFamily="18" charset="0"/>
              </a:rPr>
              <a:t>), myelin sheath (larger fibers) </a:t>
            </a:r>
            <a:r>
              <a:rPr lang="en-US" sz="1800" dirty="0" err="1" smtClean="0">
                <a:latin typeface="Bookman Old Style" pitchFamily="18" charset="0"/>
              </a:rPr>
              <a:t>Neuroplasm</a:t>
            </a:r>
            <a:r>
              <a:rPr lang="en-US" sz="1800" dirty="0" smtClean="0">
                <a:latin typeface="Bookman Old Style" pitchFamily="18" charset="0"/>
              </a:rPr>
              <a:t>, Nucleus, axon, </a:t>
            </a:r>
            <a:r>
              <a:rPr lang="en-US" sz="1800" dirty="0" err="1" smtClean="0">
                <a:latin typeface="Bookman Old Style" pitchFamily="18" charset="0"/>
              </a:rPr>
              <a:t>axoplasm</a:t>
            </a:r>
            <a:r>
              <a:rPr lang="en-US" sz="1800" dirty="0" smtClean="0">
                <a:latin typeface="Bookman Old Style" pitchFamily="18" charset="0"/>
              </a:rPr>
              <a:t>, dendrites, axon ending, node of </a:t>
            </a:r>
            <a:r>
              <a:rPr lang="en-US" sz="1800" dirty="0" err="1" smtClean="0">
                <a:latin typeface="Bookman Old Style" pitchFamily="18" charset="0"/>
              </a:rPr>
              <a:t>ranvier</a:t>
            </a:r>
            <a:r>
              <a:rPr lang="en-US" sz="1800" dirty="0" smtClean="0">
                <a:latin typeface="Bookman Old Style" pitchFamily="18" charset="0"/>
              </a:rPr>
              <a:t>, </a:t>
            </a:r>
            <a:r>
              <a:rPr lang="en-US" sz="1800" dirty="0" err="1" smtClean="0">
                <a:latin typeface="Bookman Old Style" pitchFamily="18" charset="0"/>
              </a:rPr>
              <a:t>schwann</a:t>
            </a:r>
            <a:r>
              <a:rPr lang="en-US" sz="1800" dirty="0" smtClean="0">
                <a:latin typeface="Bookman Old Style" pitchFamily="18" charset="0"/>
              </a:rPr>
              <a:t> cell nucleus, nerve fibers and </a:t>
            </a:r>
            <a:r>
              <a:rPr lang="en-US" sz="1800" dirty="0" err="1" smtClean="0">
                <a:latin typeface="Bookman Old Style" pitchFamily="18" charset="0"/>
              </a:rPr>
              <a:t>neurofibrils</a:t>
            </a:r>
            <a:r>
              <a:rPr lang="en-US" sz="1800" dirty="0" smtClean="0">
                <a:latin typeface="Bookman Old Style" pitchFamily="18" charset="0"/>
              </a:rPr>
              <a:t>.</a:t>
            </a:r>
          </a:p>
          <a:p>
            <a:pPr algn="just" eaLnBrk="1" hangingPunct="1">
              <a:buClr>
                <a:schemeClr val="accent2">
                  <a:lumMod val="75000"/>
                </a:schemeClr>
              </a:buClr>
              <a:buFont typeface="Wingdings" pitchFamily="2" charset="2"/>
              <a:buChar char="§"/>
              <a:defRPr/>
            </a:pPr>
            <a:r>
              <a:rPr lang="en-US" sz="1800" dirty="0" err="1" smtClean="0">
                <a:latin typeface="Bookman Old Style" pitchFamily="18" charset="0"/>
              </a:rPr>
              <a:t>Interdigitating</a:t>
            </a:r>
            <a:r>
              <a:rPr lang="en-US" sz="1800" dirty="0" smtClean="0">
                <a:latin typeface="Bookman Old Style" pitchFamily="18" charset="0"/>
              </a:rPr>
              <a:t> areas of  2 neurons (Axon with dendrite)- synapses.</a:t>
            </a:r>
          </a:p>
          <a:p>
            <a:pPr algn="just" eaLnBrk="1" hangingPunct="1">
              <a:buClr>
                <a:schemeClr val="accent2">
                  <a:lumMod val="75000"/>
                </a:schemeClr>
              </a:buClr>
              <a:buFont typeface="Wingdings" pitchFamily="2" charset="2"/>
              <a:buChar char="§"/>
              <a:defRPr/>
            </a:pPr>
            <a:r>
              <a:rPr lang="en-US" sz="1800" dirty="0" smtClean="0">
                <a:latin typeface="Bookman Old Style" pitchFamily="18" charset="0"/>
              </a:rPr>
              <a:t>Large nerve fibers-</a:t>
            </a:r>
            <a:r>
              <a:rPr lang="en-US" sz="1800" dirty="0" err="1" smtClean="0">
                <a:latin typeface="Bookman Old Style" pitchFamily="18" charset="0"/>
              </a:rPr>
              <a:t>Myelinated</a:t>
            </a:r>
            <a:r>
              <a:rPr lang="en-US" sz="1800" dirty="0" smtClean="0">
                <a:latin typeface="Bookman Old Style" pitchFamily="18" charset="0"/>
              </a:rPr>
              <a:t> and small peripheral-</a:t>
            </a:r>
            <a:r>
              <a:rPr lang="en-US" sz="1800" dirty="0" err="1" smtClean="0">
                <a:latin typeface="Bookman Old Style" pitchFamily="18" charset="0"/>
              </a:rPr>
              <a:t>Unmyelinated</a:t>
            </a:r>
            <a:r>
              <a:rPr lang="en-US" sz="1800" dirty="0" smtClean="0">
                <a:latin typeface="Bookman Old Style" pitchFamily="18" charset="0"/>
              </a:rPr>
              <a:t> nerve fibers.</a:t>
            </a:r>
          </a:p>
          <a:p>
            <a:pPr eaLnBrk="1" hangingPunct="1">
              <a:defRPr/>
            </a:pPr>
            <a:endParaRPr lang="en-US" sz="1800" dirty="0" smtClean="0">
              <a:latin typeface="Bookman Old Style" pitchFamily="18" charset="0"/>
            </a:endParaRPr>
          </a:p>
        </p:txBody>
      </p:sp>
      <p:sp>
        <p:nvSpPr>
          <p:cNvPr id="41987" name="Rectangle 4"/>
          <p:cNvSpPr>
            <a:spLocks noGrp="1" noChangeArrowheads="1"/>
          </p:cNvSpPr>
          <p:nvPr>
            <p:ph type="title"/>
          </p:nvPr>
        </p:nvSpPr>
        <p:spPr>
          <a:xfrm>
            <a:off x="914400" y="277813"/>
            <a:ext cx="7772400" cy="712787"/>
          </a:xfrm>
          <a:noFill/>
        </p:spPr>
        <p:txBody>
          <a:bodyPr/>
          <a:lstStyle/>
          <a:p>
            <a:pPr algn="ctr" eaLnBrk="1" hangingPunct="1"/>
            <a:r>
              <a:rPr lang="en-US" sz="3200" b="1" smtClean="0">
                <a:solidFill>
                  <a:srgbClr val="0000FF"/>
                </a:solidFill>
                <a:latin typeface="Bookman Old Style" pitchFamily="18" charset="0"/>
              </a:rPr>
              <a:t>Nervous Tissues</a:t>
            </a:r>
          </a:p>
        </p:txBody>
      </p:sp>
      <p:pic>
        <p:nvPicPr>
          <p:cNvPr id="41988" name="Picture 6" descr="dwa5%20nerve%20cell"/>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029200" y="3286125"/>
            <a:ext cx="4114800" cy="2657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1989" name="Picture 8" descr="dwa5%20brain%20cells%20non-neuronal"/>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029200" y="990600"/>
            <a:ext cx="4114800" cy="2286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122052875"/>
      </p:ext>
    </p:extLst>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Rectangle 2"/>
          <p:cNvSpPr>
            <a:spLocks noGrp="1" noChangeArrowheads="1"/>
          </p:cNvSpPr>
          <p:nvPr>
            <p:ph type="title"/>
          </p:nvPr>
        </p:nvSpPr>
        <p:spPr>
          <a:xfrm>
            <a:off x="609600" y="277813"/>
            <a:ext cx="8229600" cy="636587"/>
          </a:xfrm>
        </p:spPr>
        <p:txBody>
          <a:bodyPr/>
          <a:lstStyle/>
          <a:p>
            <a:pPr algn="ctr" eaLnBrk="1" hangingPunct="1"/>
            <a:r>
              <a:rPr lang="en-US" sz="2400" b="1" smtClean="0">
                <a:solidFill>
                  <a:srgbClr val="FF0000"/>
                </a:solidFill>
                <a:latin typeface="Bookman Old Style" pitchFamily="18" charset="0"/>
              </a:rPr>
              <a:t>Composition of muscle and associated tissue</a:t>
            </a:r>
          </a:p>
        </p:txBody>
      </p:sp>
      <p:sp>
        <p:nvSpPr>
          <p:cNvPr id="43011" name="Rectangle 4"/>
          <p:cNvSpPr>
            <a:spLocks noChangeArrowheads="1"/>
          </p:cNvSpPr>
          <p:nvPr/>
        </p:nvSpPr>
        <p:spPr bwMode="auto">
          <a:xfrm>
            <a:off x="2971800" y="990600"/>
            <a:ext cx="412115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spAutoFit/>
          </a:bodyPr>
          <a:lstStyle/>
          <a:p>
            <a:pPr algn="ctr"/>
            <a:r>
              <a:rPr lang="en-US" sz="2400" b="1">
                <a:solidFill>
                  <a:srgbClr val="9933FF"/>
                </a:solidFill>
                <a:latin typeface="Bookman Old Style" pitchFamily="18" charset="0"/>
              </a:rPr>
              <a:t>Carcass Composition</a:t>
            </a:r>
            <a:r>
              <a:rPr lang="en-US" sz="2400">
                <a:solidFill>
                  <a:srgbClr val="9933FF"/>
                </a:solidFill>
                <a:latin typeface="Bookman Old Style" pitchFamily="18" charset="0"/>
              </a:rPr>
              <a:t> (</a:t>
            </a:r>
            <a:r>
              <a:rPr lang="en-US" sz="2400" b="1">
                <a:solidFill>
                  <a:srgbClr val="9933FF"/>
                </a:solidFill>
                <a:latin typeface="Bookman Old Style" pitchFamily="18" charset="0"/>
              </a:rPr>
              <a:t>%</a:t>
            </a:r>
            <a:r>
              <a:rPr lang="en-US" sz="2400">
                <a:solidFill>
                  <a:srgbClr val="9933FF"/>
                </a:solidFill>
                <a:latin typeface="Bookman Old Style" pitchFamily="18" charset="0"/>
              </a:rPr>
              <a:t>)</a:t>
            </a:r>
          </a:p>
        </p:txBody>
      </p:sp>
      <p:grpSp>
        <p:nvGrpSpPr>
          <p:cNvPr id="43012" name="Group 200"/>
          <p:cNvGrpSpPr>
            <a:grpSpLocks/>
          </p:cNvGrpSpPr>
          <p:nvPr/>
        </p:nvGrpSpPr>
        <p:grpSpPr bwMode="auto">
          <a:xfrm>
            <a:off x="457200" y="1600200"/>
            <a:ext cx="8534400" cy="4419600"/>
            <a:chOff x="-3" y="-3"/>
            <a:chExt cx="3977" cy="2366"/>
          </a:xfrm>
        </p:grpSpPr>
        <p:grpSp>
          <p:nvGrpSpPr>
            <p:cNvPr id="43013" name="Group 201"/>
            <p:cNvGrpSpPr>
              <a:grpSpLocks/>
            </p:cNvGrpSpPr>
            <p:nvPr/>
          </p:nvGrpSpPr>
          <p:grpSpPr bwMode="auto">
            <a:xfrm>
              <a:off x="0" y="0"/>
              <a:ext cx="3971" cy="2360"/>
              <a:chOff x="0" y="0"/>
              <a:chExt cx="3971" cy="2360"/>
            </a:xfrm>
          </p:grpSpPr>
          <p:grpSp>
            <p:nvGrpSpPr>
              <p:cNvPr id="43015" name="Group 202"/>
              <p:cNvGrpSpPr>
                <a:grpSpLocks/>
              </p:cNvGrpSpPr>
              <p:nvPr/>
            </p:nvGrpSpPr>
            <p:grpSpPr bwMode="auto">
              <a:xfrm>
                <a:off x="0" y="0"/>
                <a:ext cx="794" cy="345"/>
                <a:chOff x="0" y="0"/>
                <a:chExt cx="794" cy="345"/>
              </a:xfrm>
            </p:grpSpPr>
            <p:sp>
              <p:nvSpPr>
                <p:cNvPr id="43103" name="Rectangle 203"/>
                <p:cNvSpPr>
                  <a:spLocks noChangeArrowheads="1"/>
                </p:cNvSpPr>
                <p:nvPr/>
              </p:nvSpPr>
              <p:spPr bwMode="auto">
                <a:xfrm>
                  <a:off x="43" y="0"/>
                  <a:ext cx="708" cy="345"/>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lIns="0" tIns="0" rIns="0" bIns="0"/>
                <a:lstStyle/>
                <a:p>
                  <a:pPr algn="ctr" eaLnBrk="0" hangingPunct="0"/>
                  <a:r>
                    <a:rPr lang="en-US" sz="2000" b="1">
                      <a:solidFill>
                        <a:srgbClr val="220EB8"/>
                      </a:solidFill>
                      <a:latin typeface="Times New Roman" pitchFamily="18" charset="0"/>
                      <a:cs typeface="Times New Roman" pitchFamily="18" charset="0"/>
                    </a:rPr>
                    <a:t>Meat Source</a:t>
                  </a:r>
                </a:p>
                <a:p>
                  <a:pPr algn="ctr" eaLnBrk="0" hangingPunct="0"/>
                  <a:endParaRPr lang="en-US" sz="2400">
                    <a:latin typeface="Times New Roman" pitchFamily="18" charset="0"/>
                  </a:endParaRPr>
                </a:p>
              </p:txBody>
            </p:sp>
            <p:sp>
              <p:nvSpPr>
                <p:cNvPr id="43104" name="Rectangle 204"/>
                <p:cNvSpPr>
                  <a:spLocks noChangeArrowheads="1"/>
                </p:cNvSpPr>
                <p:nvPr/>
              </p:nvSpPr>
              <p:spPr bwMode="auto">
                <a:xfrm>
                  <a:off x="0" y="0"/>
                  <a:ext cx="794" cy="345"/>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16" name="Group 205"/>
              <p:cNvGrpSpPr>
                <a:grpSpLocks/>
              </p:cNvGrpSpPr>
              <p:nvPr/>
            </p:nvGrpSpPr>
            <p:grpSpPr bwMode="auto">
              <a:xfrm>
                <a:off x="794" y="0"/>
                <a:ext cx="794" cy="345"/>
                <a:chOff x="794" y="0"/>
                <a:chExt cx="794" cy="345"/>
              </a:xfrm>
            </p:grpSpPr>
            <p:sp>
              <p:nvSpPr>
                <p:cNvPr id="43101" name="Rectangle 206"/>
                <p:cNvSpPr>
                  <a:spLocks noChangeArrowheads="1"/>
                </p:cNvSpPr>
                <p:nvPr/>
              </p:nvSpPr>
              <p:spPr bwMode="auto">
                <a:xfrm>
                  <a:off x="837" y="0"/>
                  <a:ext cx="708" cy="345"/>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lIns="0" tIns="0" rIns="0" bIns="0"/>
                <a:lstStyle/>
                <a:p>
                  <a:pPr algn="ctr" eaLnBrk="0" hangingPunct="0"/>
                  <a:r>
                    <a:rPr lang="en-US" sz="2000" b="1">
                      <a:solidFill>
                        <a:srgbClr val="220EB8"/>
                      </a:solidFill>
                      <a:latin typeface="Times New Roman" pitchFamily="18" charset="0"/>
                      <a:cs typeface="Times New Roman" pitchFamily="18" charset="0"/>
                    </a:rPr>
                    <a:t>Protein</a:t>
                  </a:r>
                </a:p>
                <a:p>
                  <a:pPr algn="ctr" eaLnBrk="0" hangingPunct="0"/>
                  <a:endParaRPr lang="en-US" sz="4000">
                    <a:solidFill>
                      <a:srgbClr val="220EB8"/>
                    </a:solidFill>
                    <a:latin typeface="Times New Roman" pitchFamily="18" charset="0"/>
                  </a:endParaRPr>
                </a:p>
              </p:txBody>
            </p:sp>
            <p:sp>
              <p:nvSpPr>
                <p:cNvPr id="43102" name="Rectangle 207"/>
                <p:cNvSpPr>
                  <a:spLocks noChangeArrowheads="1"/>
                </p:cNvSpPr>
                <p:nvPr/>
              </p:nvSpPr>
              <p:spPr bwMode="auto">
                <a:xfrm>
                  <a:off x="794" y="0"/>
                  <a:ext cx="794" cy="345"/>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17" name="Group 208"/>
              <p:cNvGrpSpPr>
                <a:grpSpLocks/>
              </p:cNvGrpSpPr>
              <p:nvPr/>
            </p:nvGrpSpPr>
            <p:grpSpPr bwMode="auto">
              <a:xfrm>
                <a:off x="1588" y="0"/>
                <a:ext cx="794" cy="345"/>
                <a:chOff x="1588" y="0"/>
                <a:chExt cx="794" cy="345"/>
              </a:xfrm>
            </p:grpSpPr>
            <p:sp>
              <p:nvSpPr>
                <p:cNvPr id="43099" name="Rectangle 209"/>
                <p:cNvSpPr>
                  <a:spLocks noChangeArrowheads="1"/>
                </p:cNvSpPr>
                <p:nvPr/>
              </p:nvSpPr>
              <p:spPr bwMode="auto">
                <a:xfrm>
                  <a:off x="1631" y="0"/>
                  <a:ext cx="708" cy="345"/>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lIns="0" tIns="0" rIns="0" bIns="0"/>
                <a:lstStyle/>
                <a:p>
                  <a:pPr algn="ctr" eaLnBrk="0" hangingPunct="0"/>
                  <a:r>
                    <a:rPr lang="en-US" sz="2000" b="1">
                      <a:solidFill>
                        <a:srgbClr val="220EB8"/>
                      </a:solidFill>
                      <a:latin typeface="Times New Roman" pitchFamily="18" charset="0"/>
                      <a:cs typeface="Times New Roman" pitchFamily="18" charset="0"/>
                    </a:rPr>
                    <a:t>Moisture</a:t>
                  </a:r>
                  <a:endParaRPr lang="en-US" sz="4000">
                    <a:solidFill>
                      <a:srgbClr val="220EB8"/>
                    </a:solidFill>
                    <a:latin typeface="Times New Roman" pitchFamily="18" charset="0"/>
                  </a:endParaRPr>
                </a:p>
              </p:txBody>
            </p:sp>
            <p:sp>
              <p:nvSpPr>
                <p:cNvPr id="43100" name="Rectangle 210"/>
                <p:cNvSpPr>
                  <a:spLocks noChangeArrowheads="1"/>
                </p:cNvSpPr>
                <p:nvPr/>
              </p:nvSpPr>
              <p:spPr bwMode="auto">
                <a:xfrm>
                  <a:off x="1588" y="0"/>
                  <a:ext cx="794" cy="345"/>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18" name="Group 211"/>
              <p:cNvGrpSpPr>
                <a:grpSpLocks/>
              </p:cNvGrpSpPr>
              <p:nvPr/>
            </p:nvGrpSpPr>
            <p:grpSpPr bwMode="auto">
              <a:xfrm>
                <a:off x="2382" y="0"/>
                <a:ext cx="794" cy="345"/>
                <a:chOff x="2382" y="0"/>
                <a:chExt cx="794" cy="345"/>
              </a:xfrm>
            </p:grpSpPr>
            <p:sp>
              <p:nvSpPr>
                <p:cNvPr id="43097" name="Rectangle 212"/>
                <p:cNvSpPr>
                  <a:spLocks noChangeArrowheads="1"/>
                </p:cNvSpPr>
                <p:nvPr/>
              </p:nvSpPr>
              <p:spPr bwMode="auto">
                <a:xfrm>
                  <a:off x="2425" y="0"/>
                  <a:ext cx="708" cy="345"/>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lIns="0" tIns="0" rIns="0" bIns="0"/>
                <a:lstStyle/>
                <a:p>
                  <a:pPr algn="ctr" eaLnBrk="0" hangingPunct="0"/>
                  <a:r>
                    <a:rPr lang="en-US" sz="2000" b="1">
                      <a:solidFill>
                        <a:srgbClr val="220EB8"/>
                      </a:solidFill>
                      <a:latin typeface="Times New Roman" pitchFamily="18" charset="0"/>
                      <a:cs typeface="Times New Roman" pitchFamily="18" charset="0"/>
                    </a:rPr>
                    <a:t>Fat</a:t>
                  </a:r>
                  <a:endParaRPr lang="en-US" sz="2400">
                    <a:solidFill>
                      <a:srgbClr val="220EB8"/>
                    </a:solidFill>
                    <a:latin typeface="Times New Roman" pitchFamily="18" charset="0"/>
                  </a:endParaRPr>
                </a:p>
              </p:txBody>
            </p:sp>
            <p:sp>
              <p:nvSpPr>
                <p:cNvPr id="43098" name="Rectangle 213"/>
                <p:cNvSpPr>
                  <a:spLocks noChangeArrowheads="1"/>
                </p:cNvSpPr>
                <p:nvPr/>
              </p:nvSpPr>
              <p:spPr bwMode="auto">
                <a:xfrm>
                  <a:off x="2382" y="0"/>
                  <a:ext cx="794" cy="345"/>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19" name="Group 214"/>
              <p:cNvGrpSpPr>
                <a:grpSpLocks/>
              </p:cNvGrpSpPr>
              <p:nvPr/>
            </p:nvGrpSpPr>
            <p:grpSpPr bwMode="auto">
              <a:xfrm>
                <a:off x="3176" y="0"/>
                <a:ext cx="795" cy="345"/>
                <a:chOff x="3176" y="0"/>
                <a:chExt cx="795" cy="345"/>
              </a:xfrm>
            </p:grpSpPr>
            <p:sp>
              <p:nvSpPr>
                <p:cNvPr id="43095" name="Rectangle 215"/>
                <p:cNvSpPr>
                  <a:spLocks noChangeArrowheads="1"/>
                </p:cNvSpPr>
                <p:nvPr/>
              </p:nvSpPr>
              <p:spPr bwMode="auto">
                <a:xfrm>
                  <a:off x="3219" y="0"/>
                  <a:ext cx="709" cy="345"/>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lIns="0" tIns="0" rIns="0" bIns="0"/>
                <a:lstStyle/>
                <a:p>
                  <a:pPr algn="ctr" eaLnBrk="0" hangingPunct="0"/>
                  <a:r>
                    <a:rPr lang="en-US" sz="2000" b="1">
                      <a:solidFill>
                        <a:srgbClr val="220EB8"/>
                      </a:solidFill>
                      <a:latin typeface="Times New Roman" pitchFamily="18" charset="0"/>
                      <a:cs typeface="Times New Roman" pitchFamily="18" charset="0"/>
                    </a:rPr>
                    <a:t>Ash</a:t>
                  </a:r>
                  <a:endParaRPr lang="en-US" sz="2400">
                    <a:solidFill>
                      <a:srgbClr val="220EB8"/>
                    </a:solidFill>
                    <a:latin typeface="Times New Roman" pitchFamily="18" charset="0"/>
                  </a:endParaRPr>
                </a:p>
              </p:txBody>
            </p:sp>
            <p:sp>
              <p:nvSpPr>
                <p:cNvPr id="43096" name="Rectangle 216"/>
                <p:cNvSpPr>
                  <a:spLocks noChangeArrowheads="1"/>
                </p:cNvSpPr>
                <p:nvPr/>
              </p:nvSpPr>
              <p:spPr bwMode="auto">
                <a:xfrm>
                  <a:off x="3176" y="0"/>
                  <a:ext cx="795" cy="345"/>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20" name="Group 217"/>
              <p:cNvGrpSpPr>
                <a:grpSpLocks/>
              </p:cNvGrpSpPr>
              <p:nvPr/>
            </p:nvGrpSpPr>
            <p:grpSpPr bwMode="auto">
              <a:xfrm>
                <a:off x="0" y="345"/>
                <a:ext cx="794" cy="403"/>
                <a:chOff x="0" y="345"/>
                <a:chExt cx="794" cy="403"/>
              </a:xfrm>
            </p:grpSpPr>
            <p:sp>
              <p:nvSpPr>
                <p:cNvPr id="43093" name="Rectangle 218"/>
                <p:cNvSpPr>
                  <a:spLocks noChangeArrowheads="1"/>
                </p:cNvSpPr>
                <p:nvPr/>
              </p:nvSpPr>
              <p:spPr bwMode="auto">
                <a:xfrm>
                  <a:off x="43" y="345"/>
                  <a:ext cx="708"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9E2852"/>
                      </a:solidFill>
                      <a:latin typeface="Times New Roman" pitchFamily="18" charset="0"/>
                      <a:ea typeface="SimSun" pitchFamily="2" charset="-122"/>
                    </a:rPr>
                    <a:t>Beef</a:t>
                  </a:r>
                </a:p>
                <a:p>
                  <a:pPr algn="ctr" eaLnBrk="0" hangingPunct="0"/>
                  <a:endParaRPr lang="en-US" altLang="zh-CN" sz="2400">
                    <a:solidFill>
                      <a:srgbClr val="9E2852"/>
                    </a:solidFill>
                    <a:latin typeface="Times New Roman" pitchFamily="18" charset="0"/>
                    <a:ea typeface="SimSun" pitchFamily="2" charset="-122"/>
                  </a:endParaRPr>
                </a:p>
              </p:txBody>
            </p:sp>
            <p:sp>
              <p:nvSpPr>
                <p:cNvPr id="43094" name="Rectangle 219"/>
                <p:cNvSpPr>
                  <a:spLocks noChangeArrowheads="1"/>
                </p:cNvSpPr>
                <p:nvPr/>
              </p:nvSpPr>
              <p:spPr bwMode="auto">
                <a:xfrm>
                  <a:off x="0" y="345"/>
                  <a:ext cx="794"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21" name="Group 220"/>
              <p:cNvGrpSpPr>
                <a:grpSpLocks/>
              </p:cNvGrpSpPr>
              <p:nvPr/>
            </p:nvGrpSpPr>
            <p:grpSpPr bwMode="auto">
              <a:xfrm>
                <a:off x="794" y="345"/>
                <a:ext cx="794" cy="403"/>
                <a:chOff x="794" y="345"/>
                <a:chExt cx="794" cy="403"/>
              </a:xfrm>
            </p:grpSpPr>
            <p:sp>
              <p:nvSpPr>
                <p:cNvPr id="43091" name="Rectangle 221"/>
                <p:cNvSpPr>
                  <a:spLocks noChangeArrowheads="1"/>
                </p:cNvSpPr>
                <p:nvPr/>
              </p:nvSpPr>
              <p:spPr bwMode="auto">
                <a:xfrm>
                  <a:off x="837" y="345"/>
                  <a:ext cx="708"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131319"/>
                      </a:solidFill>
                      <a:latin typeface="Times New Roman" pitchFamily="18" charset="0"/>
                      <a:ea typeface="SimSun" pitchFamily="2" charset="-122"/>
                    </a:rPr>
                    <a:t>21</a:t>
                  </a:r>
                </a:p>
                <a:p>
                  <a:pPr algn="ctr" eaLnBrk="0" hangingPunct="0"/>
                  <a:endParaRPr lang="en-US" altLang="zh-CN" sz="4400">
                    <a:solidFill>
                      <a:srgbClr val="131319"/>
                    </a:solidFill>
                    <a:latin typeface="Times New Roman" pitchFamily="18" charset="0"/>
                    <a:ea typeface="SimSun" pitchFamily="2" charset="-122"/>
                  </a:endParaRPr>
                </a:p>
              </p:txBody>
            </p:sp>
            <p:sp>
              <p:nvSpPr>
                <p:cNvPr id="43092" name="Rectangle 222"/>
                <p:cNvSpPr>
                  <a:spLocks noChangeArrowheads="1"/>
                </p:cNvSpPr>
                <p:nvPr/>
              </p:nvSpPr>
              <p:spPr bwMode="auto">
                <a:xfrm>
                  <a:off x="794" y="345"/>
                  <a:ext cx="794"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22" name="Group 223"/>
              <p:cNvGrpSpPr>
                <a:grpSpLocks/>
              </p:cNvGrpSpPr>
              <p:nvPr/>
            </p:nvGrpSpPr>
            <p:grpSpPr bwMode="auto">
              <a:xfrm>
                <a:off x="1588" y="345"/>
                <a:ext cx="794" cy="403"/>
                <a:chOff x="1588" y="345"/>
                <a:chExt cx="794" cy="403"/>
              </a:xfrm>
            </p:grpSpPr>
            <p:sp>
              <p:nvSpPr>
                <p:cNvPr id="43089" name="Rectangle 224"/>
                <p:cNvSpPr>
                  <a:spLocks noChangeArrowheads="1"/>
                </p:cNvSpPr>
                <p:nvPr/>
              </p:nvSpPr>
              <p:spPr bwMode="auto">
                <a:xfrm>
                  <a:off x="1631" y="345"/>
                  <a:ext cx="708"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131319"/>
                      </a:solidFill>
                      <a:latin typeface="Times New Roman" pitchFamily="18" charset="0"/>
                      <a:ea typeface="SimSun" pitchFamily="2" charset="-122"/>
                    </a:rPr>
                    <a:t>72</a:t>
                  </a:r>
                </a:p>
                <a:p>
                  <a:pPr algn="ctr" eaLnBrk="0" hangingPunct="0"/>
                  <a:endParaRPr lang="en-US" altLang="zh-CN" sz="2400">
                    <a:latin typeface="Times New Roman" pitchFamily="18" charset="0"/>
                    <a:ea typeface="SimSun" pitchFamily="2" charset="-122"/>
                  </a:endParaRPr>
                </a:p>
              </p:txBody>
            </p:sp>
            <p:sp>
              <p:nvSpPr>
                <p:cNvPr id="43090" name="Rectangle 225"/>
                <p:cNvSpPr>
                  <a:spLocks noChangeArrowheads="1"/>
                </p:cNvSpPr>
                <p:nvPr/>
              </p:nvSpPr>
              <p:spPr bwMode="auto">
                <a:xfrm>
                  <a:off x="1588" y="345"/>
                  <a:ext cx="794"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23" name="Group 226"/>
              <p:cNvGrpSpPr>
                <a:grpSpLocks/>
              </p:cNvGrpSpPr>
              <p:nvPr/>
            </p:nvGrpSpPr>
            <p:grpSpPr bwMode="auto">
              <a:xfrm>
                <a:off x="2382" y="345"/>
                <a:ext cx="794" cy="403"/>
                <a:chOff x="2382" y="345"/>
                <a:chExt cx="794" cy="403"/>
              </a:xfrm>
            </p:grpSpPr>
            <p:sp>
              <p:nvSpPr>
                <p:cNvPr id="43087" name="Rectangle 227"/>
                <p:cNvSpPr>
                  <a:spLocks noChangeArrowheads="1"/>
                </p:cNvSpPr>
                <p:nvPr/>
              </p:nvSpPr>
              <p:spPr bwMode="auto">
                <a:xfrm>
                  <a:off x="2425" y="345"/>
                  <a:ext cx="708"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131319"/>
                      </a:solidFill>
                      <a:latin typeface="Times New Roman" pitchFamily="18" charset="0"/>
                      <a:ea typeface="SimSun" pitchFamily="2" charset="-122"/>
                    </a:rPr>
                    <a:t>6</a:t>
                  </a:r>
                </a:p>
                <a:p>
                  <a:pPr algn="ctr" eaLnBrk="0" hangingPunct="0"/>
                  <a:endParaRPr lang="en-US" altLang="zh-CN" sz="2400" b="1">
                    <a:solidFill>
                      <a:srgbClr val="131319"/>
                    </a:solidFill>
                    <a:latin typeface="Times New Roman" pitchFamily="18" charset="0"/>
                    <a:ea typeface="SimSun" pitchFamily="2" charset="-122"/>
                  </a:endParaRPr>
                </a:p>
              </p:txBody>
            </p:sp>
            <p:sp>
              <p:nvSpPr>
                <p:cNvPr id="43088" name="Rectangle 228"/>
                <p:cNvSpPr>
                  <a:spLocks noChangeArrowheads="1"/>
                </p:cNvSpPr>
                <p:nvPr/>
              </p:nvSpPr>
              <p:spPr bwMode="auto">
                <a:xfrm>
                  <a:off x="2382" y="345"/>
                  <a:ext cx="794"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24" name="Group 229"/>
              <p:cNvGrpSpPr>
                <a:grpSpLocks/>
              </p:cNvGrpSpPr>
              <p:nvPr/>
            </p:nvGrpSpPr>
            <p:grpSpPr bwMode="auto">
              <a:xfrm>
                <a:off x="3176" y="345"/>
                <a:ext cx="795" cy="403"/>
                <a:chOff x="3176" y="345"/>
                <a:chExt cx="795" cy="403"/>
              </a:xfrm>
            </p:grpSpPr>
            <p:sp>
              <p:nvSpPr>
                <p:cNvPr id="43085" name="Rectangle 230"/>
                <p:cNvSpPr>
                  <a:spLocks noChangeArrowheads="1"/>
                </p:cNvSpPr>
                <p:nvPr/>
              </p:nvSpPr>
              <p:spPr bwMode="auto">
                <a:xfrm>
                  <a:off x="3219" y="345"/>
                  <a:ext cx="709"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131319"/>
                      </a:solidFill>
                      <a:latin typeface="Times New Roman" pitchFamily="18" charset="0"/>
                      <a:ea typeface="SimSun" pitchFamily="2" charset="-122"/>
                    </a:rPr>
                    <a:t>1</a:t>
                  </a:r>
                </a:p>
                <a:p>
                  <a:pPr algn="ctr" eaLnBrk="0" hangingPunct="0"/>
                  <a:endParaRPr lang="en-US" altLang="zh-CN" sz="2400">
                    <a:latin typeface="Times New Roman" pitchFamily="18" charset="0"/>
                    <a:ea typeface="SimSun" pitchFamily="2" charset="-122"/>
                  </a:endParaRPr>
                </a:p>
              </p:txBody>
            </p:sp>
            <p:sp>
              <p:nvSpPr>
                <p:cNvPr id="43086" name="Rectangle 231"/>
                <p:cNvSpPr>
                  <a:spLocks noChangeArrowheads="1"/>
                </p:cNvSpPr>
                <p:nvPr/>
              </p:nvSpPr>
              <p:spPr bwMode="auto">
                <a:xfrm>
                  <a:off x="3176" y="345"/>
                  <a:ext cx="795"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25" name="Group 232"/>
              <p:cNvGrpSpPr>
                <a:grpSpLocks/>
              </p:cNvGrpSpPr>
              <p:nvPr/>
            </p:nvGrpSpPr>
            <p:grpSpPr bwMode="auto">
              <a:xfrm>
                <a:off x="0" y="748"/>
                <a:ext cx="794" cy="403"/>
                <a:chOff x="0" y="748"/>
                <a:chExt cx="794" cy="403"/>
              </a:xfrm>
            </p:grpSpPr>
            <p:sp>
              <p:nvSpPr>
                <p:cNvPr id="43083" name="Rectangle 233"/>
                <p:cNvSpPr>
                  <a:spLocks noChangeArrowheads="1"/>
                </p:cNvSpPr>
                <p:nvPr/>
              </p:nvSpPr>
              <p:spPr bwMode="auto">
                <a:xfrm>
                  <a:off x="43" y="748"/>
                  <a:ext cx="708"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9E2852"/>
                      </a:solidFill>
                      <a:latin typeface="Times New Roman" pitchFamily="18" charset="0"/>
                      <a:ea typeface="SimSun" pitchFamily="2" charset="-122"/>
                    </a:rPr>
                    <a:t>Chicken</a:t>
                  </a:r>
                  <a:endParaRPr lang="en-US" altLang="zh-CN" sz="4400" b="1">
                    <a:solidFill>
                      <a:srgbClr val="9E2852"/>
                    </a:solidFill>
                    <a:latin typeface="Times New Roman" pitchFamily="18" charset="0"/>
                    <a:ea typeface="SimSun" pitchFamily="2" charset="-122"/>
                  </a:endParaRPr>
                </a:p>
              </p:txBody>
            </p:sp>
            <p:sp>
              <p:nvSpPr>
                <p:cNvPr id="43084" name="Rectangle 234"/>
                <p:cNvSpPr>
                  <a:spLocks noChangeArrowheads="1"/>
                </p:cNvSpPr>
                <p:nvPr/>
              </p:nvSpPr>
              <p:spPr bwMode="auto">
                <a:xfrm>
                  <a:off x="0" y="748"/>
                  <a:ext cx="794"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26" name="Group 235"/>
              <p:cNvGrpSpPr>
                <a:grpSpLocks/>
              </p:cNvGrpSpPr>
              <p:nvPr/>
            </p:nvGrpSpPr>
            <p:grpSpPr bwMode="auto">
              <a:xfrm>
                <a:off x="794" y="748"/>
                <a:ext cx="794" cy="403"/>
                <a:chOff x="794" y="748"/>
                <a:chExt cx="794" cy="403"/>
              </a:xfrm>
            </p:grpSpPr>
            <p:sp>
              <p:nvSpPr>
                <p:cNvPr id="43081" name="Rectangle 236"/>
                <p:cNvSpPr>
                  <a:spLocks noChangeArrowheads="1"/>
                </p:cNvSpPr>
                <p:nvPr/>
              </p:nvSpPr>
              <p:spPr bwMode="auto">
                <a:xfrm>
                  <a:off x="837" y="748"/>
                  <a:ext cx="708"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131319"/>
                      </a:solidFill>
                      <a:latin typeface="Times New Roman" pitchFamily="18" charset="0"/>
                      <a:ea typeface="SimSun" pitchFamily="2" charset="-122"/>
                    </a:rPr>
                    <a:t>20-23</a:t>
                  </a:r>
                </a:p>
                <a:p>
                  <a:pPr algn="ctr" eaLnBrk="0" hangingPunct="0"/>
                  <a:endParaRPr lang="en-US" altLang="zh-CN" sz="2400" b="1">
                    <a:solidFill>
                      <a:srgbClr val="131319"/>
                    </a:solidFill>
                    <a:latin typeface="Times New Roman" pitchFamily="18" charset="0"/>
                    <a:ea typeface="SimSun" pitchFamily="2" charset="-122"/>
                  </a:endParaRPr>
                </a:p>
              </p:txBody>
            </p:sp>
            <p:sp>
              <p:nvSpPr>
                <p:cNvPr id="43082" name="Rectangle 237"/>
                <p:cNvSpPr>
                  <a:spLocks noChangeArrowheads="1"/>
                </p:cNvSpPr>
                <p:nvPr/>
              </p:nvSpPr>
              <p:spPr bwMode="auto">
                <a:xfrm>
                  <a:off x="794" y="748"/>
                  <a:ext cx="794"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27" name="Group 238"/>
              <p:cNvGrpSpPr>
                <a:grpSpLocks/>
              </p:cNvGrpSpPr>
              <p:nvPr/>
            </p:nvGrpSpPr>
            <p:grpSpPr bwMode="auto">
              <a:xfrm>
                <a:off x="1588" y="748"/>
                <a:ext cx="794" cy="403"/>
                <a:chOff x="1588" y="748"/>
                <a:chExt cx="794" cy="403"/>
              </a:xfrm>
            </p:grpSpPr>
            <p:sp>
              <p:nvSpPr>
                <p:cNvPr id="43079" name="Rectangle 239"/>
                <p:cNvSpPr>
                  <a:spLocks noChangeArrowheads="1"/>
                </p:cNvSpPr>
                <p:nvPr/>
              </p:nvSpPr>
              <p:spPr bwMode="auto">
                <a:xfrm>
                  <a:off x="1631" y="748"/>
                  <a:ext cx="708"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131319"/>
                      </a:solidFill>
                      <a:latin typeface="Times New Roman" pitchFamily="18" charset="0"/>
                      <a:ea typeface="SimSun" pitchFamily="2" charset="-122"/>
                    </a:rPr>
                    <a:t>74-76</a:t>
                  </a:r>
                </a:p>
                <a:p>
                  <a:pPr algn="ctr" eaLnBrk="0" hangingPunct="0"/>
                  <a:endParaRPr lang="en-US" altLang="zh-CN" sz="2400">
                    <a:latin typeface="Times New Roman" pitchFamily="18" charset="0"/>
                    <a:ea typeface="SimSun" pitchFamily="2" charset="-122"/>
                  </a:endParaRPr>
                </a:p>
              </p:txBody>
            </p:sp>
            <p:sp>
              <p:nvSpPr>
                <p:cNvPr id="43080" name="Rectangle 240"/>
                <p:cNvSpPr>
                  <a:spLocks noChangeArrowheads="1"/>
                </p:cNvSpPr>
                <p:nvPr/>
              </p:nvSpPr>
              <p:spPr bwMode="auto">
                <a:xfrm>
                  <a:off x="1588" y="748"/>
                  <a:ext cx="794"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28" name="Group 241"/>
              <p:cNvGrpSpPr>
                <a:grpSpLocks/>
              </p:cNvGrpSpPr>
              <p:nvPr/>
            </p:nvGrpSpPr>
            <p:grpSpPr bwMode="auto">
              <a:xfrm>
                <a:off x="2382" y="748"/>
                <a:ext cx="794" cy="403"/>
                <a:chOff x="2382" y="748"/>
                <a:chExt cx="794" cy="403"/>
              </a:xfrm>
            </p:grpSpPr>
            <p:sp>
              <p:nvSpPr>
                <p:cNvPr id="43077" name="Rectangle 242"/>
                <p:cNvSpPr>
                  <a:spLocks noChangeArrowheads="1"/>
                </p:cNvSpPr>
                <p:nvPr/>
              </p:nvSpPr>
              <p:spPr bwMode="auto">
                <a:xfrm>
                  <a:off x="2425" y="748"/>
                  <a:ext cx="708"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131319"/>
                      </a:solidFill>
                      <a:latin typeface="Times New Roman" pitchFamily="18" charset="0"/>
                      <a:ea typeface="SimSun" pitchFamily="2" charset="-122"/>
                    </a:rPr>
                    <a:t>2</a:t>
                  </a:r>
                </a:p>
                <a:p>
                  <a:pPr algn="ctr" eaLnBrk="0" hangingPunct="0"/>
                  <a:endParaRPr lang="en-US" altLang="zh-CN" sz="2400" b="1">
                    <a:latin typeface="Times New Roman" pitchFamily="18" charset="0"/>
                    <a:ea typeface="SimSun" pitchFamily="2" charset="-122"/>
                  </a:endParaRPr>
                </a:p>
              </p:txBody>
            </p:sp>
            <p:sp>
              <p:nvSpPr>
                <p:cNvPr id="43078" name="Rectangle 243"/>
                <p:cNvSpPr>
                  <a:spLocks noChangeArrowheads="1"/>
                </p:cNvSpPr>
                <p:nvPr/>
              </p:nvSpPr>
              <p:spPr bwMode="auto">
                <a:xfrm>
                  <a:off x="2382" y="748"/>
                  <a:ext cx="794"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29" name="Group 244"/>
              <p:cNvGrpSpPr>
                <a:grpSpLocks/>
              </p:cNvGrpSpPr>
              <p:nvPr/>
            </p:nvGrpSpPr>
            <p:grpSpPr bwMode="auto">
              <a:xfrm>
                <a:off x="3176" y="748"/>
                <a:ext cx="795" cy="403"/>
                <a:chOff x="3176" y="748"/>
                <a:chExt cx="795" cy="403"/>
              </a:xfrm>
            </p:grpSpPr>
            <p:sp>
              <p:nvSpPr>
                <p:cNvPr id="43075" name="Rectangle 245"/>
                <p:cNvSpPr>
                  <a:spLocks noChangeArrowheads="1"/>
                </p:cNvSpPr>
                <p:nvPr/>
              </p:nvSpPr>
              <p:spPr bwMode="auto">
                <a:xfrm>
                  <a:off x="3219" y="748"/>
                  <a:ext cx="709"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131319"/>
                      </a:solidFill>
                      <a:latin typeface="Times New Roman" pitchFamily="18" charset="0"/>
                      <a:ea typeface="SimSun" pitchFamily="2" charset="-122"/>
                    </a:rPr>
                    <a:t>1</a:t>
                  </a:r>
                </a:p>
                <a:p>
                  <a:pPr algn="ctr" eaLnBrk="0" hangingPunct="0"/>
                  <a:endParaRPr lang="en-US" altLang="zh-CN" sz="2400" b="1">
                    <a:solidFill>
                      <a:srgbClr val="131319"/>
                    </a:solidFill>
                    <a:latin typeface="Times New Roman" pitchFamily="18" charset="0"/>
                    <a:ea typeface="SimSun" pitchFamily="2" charset="-122"/>
                  </a:endParaRPr>
                </a:p>
              </p:txBody>
            </p:sp>
            <p:sp>
              <p:nvSpPr>
                <p:cNvPr id="43076" name="Rectangle 246"/>
                <p:cNvSpPr>
                  <a:spLocks noChangeArrowheads="1"/>
                </p:cNvSpPr>
                <p:nvPr/>
              </p:nvSpPr>
              <p:spPr bwMode="auto">
                <a:xfrm>
                  <a:off x="3176" y="748"/>
                  <a:ext cx="795"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30" name="Group 247"/>
              <p:cNvGrpSpPr>
                <a:grpSpLocks/>
              </p:cNvGrpSpPr>
              <p:nvPr/>
            </p:nvGrpSpPr>
            <p:grpSpPr bwMode="auto">
              <a:xfrm>
                <a:off x="0" y="1151"/>
                <a:ext cx="794" cy="403"/>
                <a:chOff x="0" y="1151"/>
                <a:chExt cx="794" cy="403"/>
              </a:xfrm>
            </p:grpSpPr>
            <p:sp>
              <p:nvSpPr>
                <p:cNvPr id="43073" name="Rectangle 248"/>
                <p:cNvSpPr>
                  <a:spLocks noChangeArrowheads="1"/>
                </p:cNvSpPr>
                <p:nvPr/>
              </p:nvSpPr>
              <p:spPr bwMode="auto">
                <a:xfrm>
                  <a:off x="43" y="1151"/>
                  <a:ext cx="708"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9E2852"/>
                      </a:solidFill>
                      <a:latin typeface="Times New Roman" pitchFamily="18" charset="0"/>
                      <a:ea typeface="SimSun" pitchFamily="2" charset="-122"/>
                    </a:rPr>
                    <a:t>Lamb</a:t>
                  </a:r>
                </a:p>
                <a:p>
                  <a:pPr algn="ctr" eaLnBrk="0" hangingPunct="0"/>
                  <a:endParaRPr lang="en-US" altLang="zh-CN" sz="2400">
                    <a:latin typeface="Times New Roman" pitchFamily="18" charset="0"/>
                    <a:ea typeface="SimSun" pitchFamily="2" charset="-122"/>
                  </a:endParaRPr>
                </a:p>
              </p:txBody>
            </p:sp>
            <p:sp>
              <p:nvSpPr>
                <p:cNvPr id="43074" name="Rectangle 249"/>
                <p:cNvSpPr>
                  <a:spLocks noChangeArrowheads="1"/>
                </p:cNvSpPr>
                <p:nvPr/>
              </p:nvSpPr>
              <p:spPr bwMode="auto">
                <a:xfrm>
                  <a:off x="0" y="1151"/>
                  <a:ext cx="794"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31" name="Group 250"/>
              <p:cNvGrpSpPr>
                <a:grpSpLocks/>
              </p:cNvGrpSpPr>
              <p:nvPr/>
            </p:nvGrpSpPr>
            <p:grpSpPr bwMode="auto">
              <a:xfrm>
                <a:off x="794" y="1151"/>
                <a:ext cx="794" cy="403"/>
                <a:chOff x="794" y="1151"/>
                <a:chExt cx="794" cy="403"/>
              </a:xfrm>
            </p:grpSpPr>
            <p:sp>
              <p:nvSpPr>
                <p:cNvPr id="43071" name="Rectangle 251"/>
                <p:cNvSpPr>
                  <a:spLocks noChangeArrowheads="1"/>
                </p:cNvSpPr>
                <p:nvPr/>
              </p:nvSpPr>
              <p:spPr bwMode="auto">
                <a:xfrm>
                  <a:off x="837" y="1151"/>
                  <a:ext cx="708"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131319"/>
                      </a:solidFill>
                      <a:latin typeface="Times New Roman" pitchFamily="18" charset="0"/>
                      <a:ea typeface="SimSun" pitchFamily="2" charset="-122"/>
                    </a:rPr>
                    <a:t>20</a:t>
                  </a:r>
                </a:p>
                <a:p>
                  <a:pPr algn="ctr" eaLnBrk="0" hangingPunct="0"/>
                  <a:endParaRPr lang="en-US" altLang="zh-CN" sz="2400">
                    <a:latin typeface="Times New Roman" pitchFamily="18" charset="0"/>
                    <a:ea typeface="SimSun" pitchFamily="2" charset="-122"/>
                  </a:endParaRPr>
                </a:p>
              </p:txBody>
            </p:sp>
            <p:sp>
              <p:nvSpPr>
                <p:cNvPr id="43072" name="Rectangle 252"/>
                <p:cNvSpPr>
                  <a:spLocks noChangeArrowheads="1"/>
                </p:cNvSpPr>
                <p:nvPr/>
              </p:nvSpPr>
              <p:spPr bwMode="auto">
                <a:xfrm>
                  <a:off x="794" y="1151"/>
                  <a:ext cx="794"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32" name="Group 253"/>
              <p:cNvGrpSpPr>
                <a:grpSpLocks/>
              </p:cNvGrpSpPr>
              <p:nvPr/>
            </p:nvGrpSpPr>
            <p:grpSpPr bwMode="auto">
              <a:xfrm>
                <a:off x="1588" y="1151"/>
                <a:ext cx="794" cy="403"/>
                <a:chOff x="1588" y="1151"/>
                <a:chExt cx="794" cy="403"/>
              </a:xfrm>
            </p:grpSpPr>
            <p:sp>
              <p:nvSpPr>
                <p:cNvPr id="43069" name="Rectangle 254"/>
                <p:cNvSpPr>
                  <a:spLocks noChangeArrowheads="1"/>
                </p:cNvSpPr>
                <p:nvPr/>
              </p:nvSpPr>
              <p:spPr bwMode="auto">
                <a:xfrm>
                  <a:off x="1631" y="1151"/>
                  <a:ext cx="708"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131319"/>
                      </a:solidFill>
                      <a:latin typeface="Times New Roman" pitchFamily="18" charset="0"/>
                      <a:ea typeface="SimSun" pitchFamily="2" charset="-122"/>
                    </a:rPr>
                    <a:t>72</a:t>
                  </a:r>
                </a:p>
                <a:p>
                  <a:pPr algn="ctr" eaLnBrk="0" hangingPunct="0"/>
                  <a:endParaRPr lang="en-US" altLang="zh-CN" sz="2400" b="1">
                    <a:solidFill>
                      <a:srgbClr val="131319"/>
                    </a:solidFill>
                    <a:latin typeface="Times New Roman" pitchFamily="18" charset="0"/>
                    <a:ea typeface="SimSun" pitchFamily="2" charset="-122"/>
                  </a:endParaRPr>
                </a:p>
              </p:txBody>
            </p:sp>
            <p:sp>
              <p:nvSpPr>
                <p:cNvPr id="43070" name="Rectangle 255"/>
                <p:cNvSpPr>
                  <a:spLocks noChangeArrowheads="1"/>
                </p:cNvSpPr>
                <p:nvPr/>
              </p:nvSpPr>
              <p:spPr bwMode="auto">
                <a:xfrm>
                  <a:off x="1588" y="1151"/>
                  <a:ext cx="794"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33" name="Group 256"/>
              <p:cNvGrpSpPr>
                <a:grpSpLocks/>
              </p:cNvGrpSpPr>
              <p:nvPr/>
            </p:nvGrpSpPr>
            <p:grpSpPr bwMode="auto">
              <a:xfrm>
                <a:off x="2382" y="1151"/>
                <a:ext cx="794" cy="403"/>
                <a:chOff x="2382" y="1151"/>
                <a:chExt cx="794" cy="403"/>
              </a:xfrm>
            </p:grpSpPr>
            <p:sp>
              <p:nvSpPr>
                <p:cNvPr id="43067" name="Rectangle 257"/>
                <p:cNvSpPr>
                  <a:spLocks noChangeArrowheads="1"/>
                </p:cNvSpPr>
                <p:nvPr/>
              </p:nvSpPr>
              <p:spPr bwMode="auto">
                <a:xfrm>
                  <a:off x="2425" y="1151"/>
                  <a:ext cx="708"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131319"/>
                      </a:solidFill>
                      <a:latin typeface="Times New Roman" pitchFamily="18" charset="0"/>
                      <a:ea typeface="SimSun" pitchFamily="2" charset="-122"/>
                    </a:rPr>
                    <a:t>7</a:t>
                  </a:r>
                </a:p>
                <a:p>
                  <a:pPr algn="ctr" eaLnBrk="0" hangingPunct="0"/>
                  <a:endParaRPr lang="en-US" altLang="zh-CN" sz="2400" b="1">
                    <a:solidFill>
                      <a:srgbClr val="131319"/>
                    </a:solidFill>
                    <a:latin typeface="Times New Roman" pitchFamily="18" charset="0"/>
                    <a:ea typeface="SimSun" pitchFamily="2" charset="-122"/>
                  </a:endParaRPr>
                </a:p>
              </p:txBody>
            </p:sp>
            <p:sp>
              <p:nvSpPr>
                <p:cNvPr id="43068" name="Rectangle 258"/>
                <p:cNvSpPr>
                  <a:spLocks noChangeArrowheads="1"/>
                </p:cNvSpPr>
                <p:nvPr/>
              </p:nvSpPr>
              <p:spPr bwMode="auto">
                <a:xfrm>
                  <a:off x="2382" y="1151"/>
                  <a:ext cx="794"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34" name="Group 259"/>
              <p:cNvGrpSpPr>
                <a:grpSpLocks/>
              </p:cNvGrpSpPr>
              <p:nvPr/>
            </p:nvGrpSpPr>
            <p:grpSpPr bwMode="auto">
              <a:xfrm>
                <a:off x="3176" y="1151"/>
                <a:ext cx="795" cy="403"/>
                <a:chOff x="3176" y="1151"/>
                <a:chExt cx="795" cy="403"/>
              </a:xfrm>
            </p:grpSpPr>
            <p:sp>
              <p:nvSpPr>
                <p:cNvPr id="43065" name="Rectangle 260"/>
                <p:cNvSpPr>
                  <a:spLocks noChangeArrowheads="1"/>
                </p:cNvSpPr>
                <p:nvPr/>
              </p:nvSpPr>
              <p:spPr bwMode="auto">
                <a:xfrm>
                  <a:off x="3219" y="1151"/>
                  <a:ext cx="709"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131319"/>
                      </a:solidFill>
                      <a:latin typeface="Times New Roman" pitchFamily="18" charset="0"/>
                      <a:ea typeface="SimSun" pitchFamily="2" charset="-122"/>
                    </a:rPr>
                    <a:t>1.5</a:t>
                  </a:r>
                </a:p>
                <a:p>
                  <a:pPr algn="ctr" eaLnBrk="0" hangingPunct="0"/>
                  <a:endParaRPr lang="en-US" altLang="zh-CN" sz="2400" b="1">
                    <a:solidFill>
                      <a:srgbClr val="131319"/>
                    </a:solidFill>
                    <a:latin typeface="Times New Roman" pitchFamily="18" charset="0"/>
                    <a:ea typeface="SimSun" pitchFamily="2" charset="-122"/>
                  </a:endParaRPr>
                </a:p>
              </p:txBody>
            </p:sp>
            <p:sp>
              <p:nvSpPr>
                <p:cNvPr id="43066" name="Rectangle 261"/>
                <p:cNvSpPr>
                  <a:spLocks noChangeArrowheads="1"/>
                </p:cNvSpPr>
                <p:nvPr/>
              </p:nvSpPr>
              <p:spPr bwMode="auto">
                <a:xfrm>
                  <a:off x="3176" y="1151"/>
                  <a:ext cx="795"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35" name="Group 262"/>
              <p:cNvGrpSpPr>
                <a:grpSpLocks/>
              </p:cNvGrpSpPr>
              <p:nvPr/>
            </p:nvGrpSpPr>
            <p:grpSpPr bwMode="auto">
              <a:xfrm>
                <a:off x="0" y="1554"/>
                <a:ext cx="794" cy="403"/>
                <a:chOff x="0" y="1554"/>
                <a:chExt cx="794" cy="403"/>
              </a:xfrm>
            </p:grpSpPr>
            <p:sp>
              <p:nvSpPr>
                <p:cNvPr id="43063" name="Rectangle 263"/>
                <p:cNvSpPr>
                  <a:spLocks noChangeArrowheads="1"/>
                </p:cNvSpPr>
                <p:nvPr/>
              </p:nvSpPr>
              <p:spPr bwMode="auto">
                <a:xfrm>
                  <a:off x="43" y="1554"/>
                  <a:ext cx="708"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9E2852"/>
                      </a:solidFill>
                      <a:latin typeface="Times New Roman" pitchFamily="18" charset="0"/>
                      <a:ea typeface="SimSun" pitchFamily="2" charset="-122"/>
                    </a:rPr>
                    <a:t>Pork</a:t>
                  </a:r>
                  <a:endParaRPr lang="en-US" altLang="zh-CN" sz="4400" b="1">
                    <a:solidFill>
                      <a:srgbClr val="9E2852"/>
                    </a:solidFill>
                    <a:latin typeface="Times New Roman" pitchFamily="18" charset="0"/>
                    <a:ea typeface="SimSun" pitchFamily="2" charset="-122"/>
                  </a:endParaRPr>
                </a:p>
              </p:txBody>
            </p:sp>
            <p:sp>
              <p:nvSpPr>
                <p:cNvPr id="43064" name="Rectangle 264"/>
                <p:cNvSpPr>
                  <a:spLocks noChangeArrowheads="1"/>
                </p:cNvSpPr>
                <p:nvPr/>
              </p:nvSpPr>
              <p:spPr bwMode="auto">
                <a:xfrm>
                  <a:off x="0" y="1554"/>
                  <a:ext cx="794"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36" name="Group 265"/>
              <p:cNvGrpSpPr>
                <a:grpSpLocks/>
              </p:cNvGrpSpPr>
              <p:nvPr/>
            </p:nvGrpSpPr>
            <p:grpSpPr bwMode="auto">
              <a:xfrm>
                <a:off x="794" y="1554"/>
                <a:ext cx="794" cy="403"/>
                <a:chOff x="794" y="1554"/>
                <a:chExt cx="794" cy="403"/>
              </a:xfrm>
            </p:grpSpPr>
            <p:sp>
              <p:nvSpPr>
                <p:cNvPr id="43061" name="Rectangle 266"/>
                <p:cNvSpPr>
                  <a:spLocks noChangeArrowheads="1"/>
                </p:cNvSpPr>
                <p:nvPr/>
              </p:nvSpPr>
              <p:spPr bwMode="auto">
                <a:xfrm>
                  <a:off x="837" y="1554"/>
                  <a:ext cx="708"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131319"/>
                      </a:solidFill>
                      <a:latin typeface="Times New Roman" pitchFamily="18" charset="0"/>
                      <a:ea typeface="SimSun" pitchFamily="2" charset="-122"/>
                    </a:rPr>
                    <a:t>20</a:t>
                  </a:r>
                </a:p>
                <a:p>
                  <a:pPr algn="ctr" eaLnBrk="0" hangingPunct="0"/>
                  <a:endParaRPr lang="en-US" altLang="zh-CN" sz="2400" b="1">
                    <a:latin typeface="Times New Roman" pitchFamily="18" charset="0"/>
                    <a:ea typeface="SimSun" pitchFamily="2" charset="-122"/>
                  </a:endParaRPr>
                </a:p>
              </p:txBody>
            </p:sp>
            <p:sp>
              <p:nvSpPr>
                <p:cNvPr id="43062" name="Rectangle 267"/>
                <p:cNvSpPr>
                  <a:spLocks noChangeArrowheads="1"/>
                </p:cNvSpPr>
                <p:nvPr/>
              </p:nvSpPr>
              <p:spPr bwMode="auto">
                <a:xfrm>
                  <a:off x="794" y="1554"/>
                  <a:ext cx="794"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37" name="Group 268"/>
              <p:cNvGrpSpPr>
                <a:grpSpLocks/>
              </p:cNvGrpSpPr>
              <p:nvPr/>
            </p:nvGrpSpPr>
            <p:grpSpPr bwMode="auto">
              <a:xfrm>
                <a:off x="1588" y="1554"/>
                <a:ext cx="794" cy="403"/>
                <a:chOff x="1588" y="1554"/>
                <a:chExt cx="794" cy="403"/>
              </a:xfrm>
            </p:grpSpPr>
            <p:sp>
              <p:nvSpPr>
                <p:cNvPr id="43059" name="Rectangle 269"/>
                <p:cNvSpPr>
                  <a:spLocks noChangeArrowheads="1"/>
                </p:cNvSpPr>
                <p:nvPr/>
              </p:nvSpPr>
              <p:spPr bwMode="auto">
                <a:xfrm>
                  <a:off x="1631" y="1554"/>
                  <a:ext cx="708"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131319"/>
                      </a:solidFill>
                      <a:latin typeface="Times New Roman" pitchFamily="18" charset="0"/>
                      <a:ea typeface="SimSun" pitchFamily="2" charset="-122"/>
                    </a:rPr>
                    <a:t>72</a:t>
                  </a:r>
                </a:p>
                <a:p>
                  <a:pPr algn="ctr" eaLnBrk="0" hangingPunct="0"/>
                  <a:endParaRPr lang="en-US" altLang="zh-CN" sz="2400" b="1">
                    <a:solidFill>
                      <a:srgbClr val="131319"/>
                    </a:solidFill>
                    <a:latin typeface="Times New Roman" pitchFamily="18" charset="0"/>
                    <a:ea typeface="SimSun" pitchFamily="2" charset="-122"/>
                  </a:endParaRPr>
                </a:p>
              </p:txBody>
            </p:sp>
            <p:sp>
              <p:nvSpPr>
                <p:cNvPr id="43060" name="Rectangle 270"/>
                <p:cNvSpPr>
                  <a:spLocks noChangeArrowheads="1"/>
                </p:cNvSpPr>
                <p:nvPr/>
              </p:nvSpPr>
              <p:spPr bwMode="auto">
                <a:xfrm>
                  <a:off x="1588" y="1554"/>
                  <a:ext cx="794"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38" name="Group 271"/>
              <p:cNvGrpSpPr>
                <a:grpSpLocks/>
              </p:cNvGrpSpPr>
              <p:nvPr/>
            </p:nvGrpSpPr>
            <p:grpSpPr bwMode="auto">
              <a:xfrm>
                <a:off x="2382" y="1554"/>
                <a:ext cx="794" cy="403"/>
                <a:chOff x="2382" y="1554"/>
                <a:chExt cx="794" cy="403"/>
              </a:xfrm>
            </p:grpSpPr>
            <p:sp>
              <p:nvSpPr>
                <p:cNvPr id="43057" name="Rectangle 272"/>
                <p:cNvSpPr>
                  <a:spLocks noChangeArrowheads="1"/>
                </p:cNvSpPr>
                <p:nvPr/>
              </p:nvSpPr>
              <p:spPr bwMode="auto">
                <a:xfrm>
                  <a:off x="2425" y="1554"/>
                  <a:ext cx="708"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131319"/>
                      </a:solidFill>
                      <a:latin typeface="Times New Roman" pitchFamily="18" charset="0"/>
                      <a:ea typeface="SimSun" pitchFamily="2" charset="-122"/>
                    </a:rPr>
                    <a:t>7</a:t>
                  </a:r>
                </a:p>
                <a:p>
                  <a:pPr algn="ctr" eaLnBrk="0" hangingPunct="0"/>
                  <a:endParaRPr lang="en-US" altLang="zh-CN" sz="2400" b="1">
                    <a:solidFill>
                      <a:srgbClr val="131319"/>
                    </a:solidFill>
                    <a:latin typeface="Times New Roman" pitchFamily="18" charset="0"/>
                    <a:ea typeface="SimSun" pitchFamily="2" charset="-122"/>
                  </a:endParaRPr>
                </a:p>
              </p:txBody>
            </p:sp>
            <p:sp>
              <p:nvSpPr>
                <p:cNvPr id="43058" name="Rectangle 273"/>
                <p:cNvSpPr>
                  <a:spLocks noChangeArrowheads="1"/>
                </p:cNvSpPr>
                <p:nvPr/>
              </p:nvSpPr>
              <p:spPr bwMode="auto">
                <a:xfrm>
                  <a:off x="2382" y="1554"/>
                  <a:ext cx="794"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39" name="Group 274"/>
              <p:cNvGrpSpPr>
                <a:grpSpLocks/>
              </p:cNvGrpSpPr>
              <p:nvPr/>
            </p:nvGrpSpPr>
            <p:grpSpPr bwMode="auto">
              <a:xfrm>
                <a:off x="3176" y="1554"/>
                <a:ext cx="795" cy="403"/>
                <a:chOff x="3176" y="1554"/>
                <a:chExt cx="795" cy="403"/>
              </a:xfrm>
            </p:grpSpPr>
            <p:sp>
              <p:nvSpPr>
                <p:cNvPr id="43055" name="Rectangle 275"/>
                <p:cNvSpPr>
                  <a:spLocks noChangeArrowheads="1"/>
                </p:cNvSpPr>
                <p:nvPr/>
              </p:nvSpPr>
              <p:spPr bwMode="auto">
                <a:xfrm>
                  <a:off x="3219" y="1554"/>
                  <a:ext cx="709"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131319"/>
                      </a:solidFill>
                      <a:latin typeface="Times New Roman" pitchFamily="18" charset="0"/>
                      <a:ea typeface="SimSun" pitchFamily="2" charset="-122"/>
                    </a:rPr>
                    <a:t>1</a:t>
                  </a:r>
                </a:p>
                <a:p>
                  <a:pPr algn="ctr" eaLnBrk="0" hangingPunct="0"/>
                  <a:endParaRPr lang="en-US" altLang="zh-CN" sz="2400" b="1">
                    <a:solidFill>
                      <a:srgbClr val="131319"/>
                    </a:solidFill>
                    <a:latin typeface="Times New Roman" pitchFamily="18" charset="0"/>
                    <a:ea typeface="SimSun" pitchFamily="2" charset="-122"/>
                  </a:endParaRPr>
                </a:p>
              </p:txBody>
            </p:sp>
            <p:sp>
              <p:nvSpPr>
                <p:cNvPr id="43056" name="Rectangle 276"/>
                <p:cNvSpPr>
                  <a:spLocks noChangeArrowheads="1"/>
                </p:cNvSpPr>
                <p:nvPr/>
              </p:nvSpPr>
              <p:spPr bwMode="auto">
                <a:xfrm>
                  <a:off x="3176" y="1554"/>
                  <a:ext cx="795"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40" name="Group 277"/>
              <p:cNvGrpSpPr>
                <a:grpSpLocks/>
              </p:cNvGrpSpPr>
              <p:nvPr/>
            </p:nvGrpSpPr>
            <p:grpSpPr bwMode="auto">
              <a:xfrm>
                <a:off x="0" y="1957"/>
                <a:ext cx="794" cy="403"/>
                <a:chOff x="0" y="1957"/>
                <a:chExt cx="794" cy="403"/>
              </a:xfrm>
            </p:grpSpPr>
            <p:sp>
              <p:nvSpPr>
                <p:cNvPr id="43053" name="Rectangle 278"/>
                <p:cNvSpPr>
                  <a:spLocks noChangeArrowheads="1"/>
                </p:cNvSpPr>
                <p:nvPr/>
              </p:nvSpPr>
              <p:spPr bwMode="auto">
                <a:xfrm>
                  <a:off x="43" y="1957"/>
                  <a:ext cx="708"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9E2852"/>
                      </a:solidFill>
                      <a:latin typeface="Times New Roman" pitchFamily="18" charset="0"/>
                      <a:ea typeface="SimSun" pitchFamily="2" charset="-122"/>
                    </a:rPr>
                    <a:t>Veal</a:t>
                  </a:r>
                </a:p>
                <a:p>
                  <a:pPr algn="ctr" eaLnBrk="0" hangingPunct="0"/>
                  <a:endParaRPr lang="en-US" altLang="zh-CN" sz="4400" b="1">
                    <a:latin typeface="Times New Roman" pitchFamily="18" charset="0"/>
                    <a:ea typeface="SimSun" pitchFamily="2" charset="-122"/>
                  </a:endParaRPr>
                </a:p>
              </p:txBody>
            </p:sp>
            <p:sp>
              <p:nvSpPr>
                <p:cNvPr id="43054" name="Rectangle 279"/>
                <p:cNvSpPr>
                  <a:spLocks noChangeArrowheads="1"/>
                </p:cNvSpPr>
                <p:nvPr/>
              </p:nvSpPr>
              <p:spPr bwMode="auto">
                <a:xfrm>
                  <a:off x="0" y="1957"/>
                  <a:ext cx="794"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41" name="Group 280"/>
              <p:cNvGrpSpPr>
                <a:grpSpLocks/>
              </p:cNvGrpSpPr>
              <p:nvPr/>
            </p:nvGrpSpPr>
            <p:grpSpPr bwMode="auto">
              <a:xfrm>
                <a:off x="794" y="1957"/>
                <a:ext cx="794" cy="403"/>
                <a:chOff x="794" y="1957"/>
                <a:chExt cx="794" cy="403"/>
              </a:xfrm>
            </p:grpSpPr>
            <p:sp>
              <p:nvSpPr>
                <p:cNvPr id="43051" name="Rectangle 281"/>
                <p:cNvSpPr>
                  <a:spLocks noChangeArrowheads="1"/>
                </p:cNvSpPr>
                <p:nvPr/>
              </p:nvSpPr>
              <p:spPr bwMode="auto">
                <a:xfrm>
                  <a:off x="837" y="1957"/>
                  <a:ext cx="708"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131319"/>
                      </a:solidFill>
                      <a:latin typeface="Times New Roman" pitchFamily="18" charset="0"/>
                      <a:ea typeface="SimSun" pitchFamily="2" charset="-122"/>
                    </a:rPr>
                    <a:t>20</a:t>
                  </a:r>
                </a:p>
                <a:p>
                  <a:pPr algn="ctr" eaLnBrk="0" hangingPunct="0"/>
                  <a:endParaRPr lang="en-US" altLang="zh-CN" sz="2400" b="1">
                    <a:solidFill>
                      <a:srgbClr val="131319"/>
                    </a:solidFill>
                    <a:latin typeface="Times New Roman" pitchFamily="18" charset="0"/>
                    <a:ea typeface="SimSun" pitchFamily="2" charset="-122"/>
                  </a:endParaRPr>
                </a:p>
              </p:txBody>
            </p:sp>
            <p:sp>
              <p:nvSpPr>
                <p:cNvPr id="43052" name="Rectangle 282"/>
                <p:cNvSpPr>
                  <a:spLocks noChangeArrowheads="1"/>
                </p:cNvSpPr>
                <p:nvPr/>
              </p:nvSpPr>
              <p:spPr bwMode="auto">
                <a:xfrm>
                  <a:off x="794" y="1957"/>
                  <a:ext cx="794"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42" name="Group 283"/>
              <p:cNvGrpSpPr>
                <a:grpSpLocks/>
              </p:cNvGrpSpPr>
              <p:nvPr/>
            </p:nvGrpSpPr>
            <p:grpSpPr bwMode="auto">
              <a:xfrm>
                <a:off x="1588" y="1957"/>
                <a:ext cx="794" cy="403"/>
                <a:chOff x="1588" y="1957"/>
                <a:chExt cx="794" cy="403"/>
              </a:xfrm>
            </p:grpSpPr>
            <p:sp>
              <p:nvSpPr>
                <p:cNvPr id="43049" name="Rectangle 284"/>
                <p:cNvSpPr>
                  <a:spLocks noChangeArrowheads="1"/>
                </p:cNvSpPr>
                <p:nvPr/>
              </p:nvSpPr>
              <p:spPr bwMode="auto">
                <a:xfrm>
                  <a:off x="1631" y="1957"/>
                  <a:ext cx="708"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131319"/>
                      </a:solidFill>
                      <a:latin typeface="Times New Roman" pitchFamily="18" charset="0"/>
                      <a:ea typeface="SimSun" pitchFamily="2" charset="-122"/>
                    </a:rPr>
                    <a:t>75</a:t>
                  </a:r>
                </a:p>
                <a:p>
                  <a:pPr algn="ctr" eaLnBrk="0" hangingPunct="0"/>
                  <a:endParaRPr lang="en-US" altLang="zh-CN" sz="2400">
                    <a:solidFill>
                      <a:srgbClr val="131319"/>
                    </a:solidFill>
                    <a:latin typeface="Times New Roman" pitchFamily="18" charset="0"/>
                    <a:ea typeface="SimSun" pitchFamily="2" charset="-122"/>
                  </a:endParaRPr>
                </a:p>
              </p:txBody>
            </p:sp>
            <p:sp>
              <p:nvSpPr>
                <p:cNvPr id="43050" name="Rectangle 285"/>
                <p:cNvSpPr>
                  <a:spLocks noChangeArrowheads="1"/>
                </p:cNvSpPr>
                <p:nvPr/>
              </p:nvSpPr>
              <p:spPr bwMode="auto">
                <a:xfrm>
                  <a:off x="1588" y="1957"/>
                  <a:ext cx="794"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43" name="Group 286"/>
              <p:cNvGrpSpPr>
                <a:grpSpLocks/>
              </p:cNvGrpSpPr>
              <p:nvPr/>
            </p:nvGrpSpPr>
            <p:grpSpPr bwMode="auto">
              <a:xfrm>
                <a:off x="2382" y="1957"/>
                <a:ext cx="794" cy="403"/>
                <a:chOff x="2382" y="1957"/>
                <a:chExt cx="794" cy="403"/>
              </a:xfrm>
            </p:grpSpPr>
            <p:sp>
              <p:nvSpPr>
                <p:cNvPr id="43047" name="Rectangle 287"/>
                <p:cNvSpPr>
                  <a:spLocks noChangeArrowheads="1"/>
                </p:cNvSpPr>
                <p:nvPr/>
              </p:nvSpPr>
              <p:spPr bwMode="auto">
                <a:xfrm>
                  <a:off x="2425" y="1957"/>
                  <a:ext cx="708"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131319"/>
                      </a:solidFill>
                      <a:latin typeface="Times New Roman" pitchFamily="18" charset="0"/>
                      <a:ea typeface="SimSun" pitchFamily="2" charset="-122"/>
                    </a:rPr>
                    <a:t>4</a:t>
                  </a:r>
                </a:p>
                <a:p>
                  <a:pPr algn="ctr" eaLnBrk="0" hangingPunct="0"/>
                  <a:endParaRPr lang="en-US" altLang="zh-CN" sz="2400">
                    <a:latin typeface="Times New Roman" pitchFamily="18" charset="0"/>
                    <a:ea typeface="SimSun" pitchFamily="2" charset="-122"/>
                  </a:endParaRPr>
                </a:p>
              </p:txBody>
            </p:sp>
            <p:sp>
              <p:nvSpPr>
                <p:cNvPr id="43048" name="Rectangle 288"/>
                <p:cNvSpPr>
                  <a:spLocks noChangeArrowheads="1"/>
                </p:cNvSpPr>
                <p:nvPr/>
              </p:nvSpPr>
              <p:spPr bwMode="auto">
                <a:xfrm>
                  <a:off x="2382" y="1957"/>
                  <a:ext cx="794"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3044" name="Group 289"/>
              <p:cNvGrpSpPr>
                <a:grpSpLocks/>
              </p:cNvGrpSpPr>
              <p:nvPr/>
            </p:nvGrpSpPr>
            <p:grpSpPr bwMode="auto">
              <a:xfrm>
                <a:off x="3176" y="1957"/>
                <a:ext cx="795" cy="403"/>
                <a:chOff x="3176" y="1957"/>
                <a:chExt cx="795" cy="403"/>
              </a:xfrm>
            </p:grpSpPr>
            <p:sp>
              <p:nvSpPr>
                <p:cNvPr id="43045" name="Rectangle 290"/>
                <p:cNvSpPr>
                  <a:spLocks noChangeArrowheads="1"/>
                </p:cNvSpPr>
                <p:nvPr/>
              </p:nvSpPr>
              <p:spPr bwMode="auto">
                <a:xfrm>
                  <a:off x="3219" y="1957"/>
                  <a:ext cx="709" cy="403"/>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a:lstStyle/>
                <a:p>
                  <a:pPr algn="ctr" eaLnBrk="0" hangingPunct="0"/>
                  <a:r>
                    <a:rPr lang="en-US" altLang="zh-CN" sz="2400" b="1">
                      <a:solidFill>
                        <a:srgbClr val="131319"/>
                      </a:solidFill>
                      <a:latin typeface="Times New Roman" pitchFamily="18" charset="0"/>
                      <a:ea typeface="SimSun" pitchFamily="2" charset="-122"/>
                    </a:rPr>
                    <a:t>1</a:t>
                  </a:r>
                </a:p>
                <a:p>
                  <a:pPr algn="ctr" eaLnBrk="0" hangingPunct="0"/>
                  <a:endParaRPr lang="en-US" altLang="zh-CN" sz="2400">
                    <a:latin typeface="Times New Roman" pitchFamily="18" charset="0"/>
                    <a:ea typeface="SimSun" pitchFamily="2" charset="-122"/>
                  </a:endParaRPr>
                </a:p>
              </p:txBody>
            </p:sp>
            <p:sp>
              <p:nvSpPr>
                <p:cNvPr id="43046" name="Rectangle 291"/>
                <p:cNvSpPr>
                  <a:spLocks noChangeArrowheads="1"/>
                </p:cNvSpPr>
                <p:nvPr/>
              </p:nvSpPr>
              <p:spPr bwMode="auto">
                <a:xfrm>
                  <a:off x="3176" y="1957"/>
                  <a:ext cx="795" cy="403"/>
                </a:xfrm>
                <a:prstGeom prst="rect">
                  <a:avLst/>
                </a:prstGeom>
                <a:noFill/>
                <a:ln w="7">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sp>
          <p:nvSpPr>
            <p:cNvPr id="43014" name="Rectangle 292"/>
            <p:cNvSpPr>
              <a:spLocks noChangeArrowheads="1"/>
            </p:cNvSpPr>
            <p:nvPr/>
          </p:nvSpPr>
          <p:spPr bwMode="auto">
            <a:xfrm>
              <a:off x="-3" y="-3"/>
              <a:ext cx="3977" cy="2366"/>
            </a:xfrm>
            <a:prstGeom prst="rect">
              <a:avLst/>
            </a:prstGeom>
            <a:noFill/>
            <a:ln w="9525">
              <a:solidFill>
                <a:srgbClr val="339966"/>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spTree>
    <p:extLst>
      <p:ext uri="{BB962C8B-B14F-4D97-AF65-F5344CB8AC3E}">
        <p14:creationId xmlns:p14="http://schemas.microsoft.com/office/powerpoint/2010/main" val="2025958846"/>
      </p:ext>
    </p:extLst>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44034" name="Group 4"/>
          <p:cNvGrpSpPr>
            <a:grpSpLocks/>
          </p:cNvGrpSpPr>
          <p:nvPr/>
        </p:nvGrpSpPr>
        <p:grpSpPr bwMode="auto">
          <a:xfrm>
            <a:off x="457200" y="1371600"/>
            <a:ext cx="8458200" cy="4572000"/>
            <a:chOff x="0" y="0"/>
            <a:chExt cx="3118" cy="3208"/>
          </a:xfrm>
        </p:grpSpPr>
        <p:grpSp>
          <p:nvGrpSpPr>
            <p:cNvPr id="44036" name="Group 5"/>
            <p:cNvGrpSpPr>
              <a:grpSpLocks/>
            </p:cNvGrpSpPr>
            <p:nvPr/>
          </p:nvGrpSpPr>
          <p:grpSpPr bwMode="auto">
            <a:xfrm>
              <a:off x="0" y="0"/>
              <a:ext cx="417" cy="712"/>
              <a:chOff x="0" y="0"/>
              <a:chExt cx="417" cy="712"/>
            </a:xfrm>
          </p:grpSpPr>
          <p:sp>
            <p:nvSpPr>
              <p:cNvPr id="44223" name="Rectangle 6"/>
              <p:cNvSpPr>
                <a:spLocks noChangeArrowheads="1"/>
              </p:cNvSpPr>
              <p:nvPr/>
            </p:nvSpPr>
            <p:spPr bwMode="auto">
              <a:xfrm>
                <a:off x="43" y="0"/>
                <a:ext cx="331" cy="7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2000" b="1">
                    <a:latin typeface="Times New Roman" pitchFamily="18" charset="0"/>
                    <a:cs typeface="Times New Roman" pitchFamily="18" charset="0"/>
                  </a:rPr>
                  <a:t>Name </a:t>
                </a:r>
                <a:endParaRPr lang="en-US" sz="2000">
                  <a:latin typeface="Times New Roman" pitchFamily="18" charset="0"/>
                  <a:cs typeface="Times New Roman" pitchFamily="18" charset="0"/>
                </a:endParaRPr>
              </a:p>
              <a:p>
                <a:pPr algn="just" eaLnBrk="0" hangingPunct="0"/>
                <a:endParaRPr lang="en-US" sz="2000">
                  <a:latin typeface="Times New Roman" pitchFamily="18" charset="0"/>
                </a:endParaRPr>
              </a:p>
            </p:txBody>
          </p:sp>
          <p:sp>
            <p:nvSpPr>
              <p:cNvPr id="44224" name="Rectangle 7"/>
              <p:cNvSpPr>
                <a:spLocks noChangeArrowheads="1"/>
              </p:cNvSpPr>
              <p:nvPr/>
            </p:nvSpPr>
            <p:spPr bwMode="auto">
              <a:xfrm>
                <a:off x="0" y="0"/>
                <a:ext cx="417" cy="712"/>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37" name="Group 8"/>
            <p:cNvGrpSpPr>
              <a:grpSpLocks/>
            </p:cNvGrpSpPr>
            <p:nvPr/>
          </p:nvGrpSpPr>
          <p:grpSpPr bwMode="auto">
            <a:xfrm>
              <a:off x="417" y="0"/>
              <a:ext cx="374" cy="712"/>
              <a:chOff x="417" y="0"/>
              <a:chExt cx="374" cy="712"/>
            </a:xfrm>
          </p:grpSpPr>
          <p:sp>
            <p:nvSpPr>
              <p:cNvPr id="44221" name="Rectangle 9"/>
              <p:cNvSpPr>
                <a:spLocks noChangeArrowheads="1"/>
              </p:cNvSpPr>
              <p:nvPr/>
            </p:nvSpPr>
            <p:spPr bwMode="auto">
              <a:xfrm>
                <a:off x="460" y="0"/>
                <a:ext cx="288" cy="7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300" b="1">
                    <a:latin typeface="Times New Roman" pitchFamily="18" charset="0"/>
                    <a:cs typeface="Times New Roman" pitchFamily="18" charset="0"/>
                  </a:rPr>
                  <a:t>Protein</a:t>
                </a:r>
                <a:endParaRPr lang="en-US" sz="1300">
                  <a:latin typeface="Times New Roman" pitchFamily="18" charset="0"/>
                  <a:cs typeface="Times New Roman" pitchFamily="18" charset="0"/>
                </a:endParaRPr>
              </a:p>
              <a:p>
                <a:pPr algn="just" eaLnBrk="0" hangingPunct="0"/>
                <a:endParaRPr lang="en-US" sz="1300">
                  <a:latin typeface="Times New Roman" pitchFamily="18" charset="0"/>
                </a:endParaRPr>
              </a:p>
            </p:txBody>
          </p:sp>
          <p:sp>
            <p:nvSpPr>
              <p:cNvPr id="44222" name="Rectangle 10"/>
              <p:cNvSpPr>
                <a:spLocks noChangeArrowheads="1"/>
              </p:cNvSpPr>
              <p:nvPr/>
            </p:nvSpPr>
            <p:spPr bwMode="auto">
              <a:xfrm>
                <a:off x="417" y="0"/>
                <a:ext cx="374" cy="712"/>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38" name="Group 11"/>
            <p:cNvGrpSpPr>
              <a:grpSpLocks/>
            </p:cNvGrpSpPr>
            <p:nvPr/>
          </p:nvGrpSpPr>
          <p:grpSpPr bwMode="auto">
            <a:xfrm>
              <a:off x="791" y="0"/>
              <a:ext cx="384" cy="712"/>
              <a:chOff x="791" y="0"/>
              <a:chExt cx="384" cy="712"/>
            </a:xfrm>
          </p:grpSpPr>
          <p:sp>
            <p:nvSpPr>
              <p:cNvPr id="44219" name="Rectangle 12"/>
              <p:cNvSpPr>
                <a:spLocks noChangeArrowheads="1"/>
              </p:cNvSpPr>
              <p:nvPr/>
            </p:nvSpPr>
            <p:spPr bwMode="auto">
              <a:xfrm>
                <a:off x="834" y="0"/>
                <a:ext cx="298" cy="7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latin typeface="Times New Roman" pitchFamily="18" charset="0"/>
                    <a:cs typeface="Times New Roman" pitchFamily="18" charset="0"/>
                  </a:rPr>
                  <a:t>Carbo-</a:t>
                </a:r>
                <a:endParaRPr lang="en-US" sz="1400">
                  <a:latin typeface="Times New Roman" pitchFamily="18" charset="0"/>
                  <a:cs typeface="Times New Roman" pitchFamily="18" charset="0"/>
                </a:endParaRPr>
              </a:p>
              <a:p>
                <a:pPr algn="just" eaLnBrk="0" hangingPunct="0"/>
                <a:r>
                  <a:rPr lang="en-US" sz="1400" b="1">
                    <a:latin typeface="Times New Roman" pitchFamily="18" charset="0"/>
                    <a:cs typeface="Times New Roman" pitchFamily="18" charset="0"/>
                  </a:rPr>
                  <a:t>hydrate</a:t>
                </a:r>
                <a:endParaRPr lang="en-US" sz="1400">
                  <a:latin typeface="Times New Roman" pitchFamily="18" charset="0"/>
                  <a:cs typeface="Times New Roman" pitchFamily="18" charset="0"/>
                </a:endParaRPr>
              </a:p>
              <a:p>
                <a:pPr algn="just" eaLnBrk="0" hangingPunct="0"/>
                <a:endParaRPr lang="en-US" sz="1400">
                  <a:latin typeface="Times New Roman" pitchFamily="18" charset="0"/>
                </a:endParaRPr>
              </a:p>
            </p:txBody>
          </p:sp>
          <p:sp>
            <p:nvSpPr>
              <p:cNvPr id="44220" name="Rectangle 13"/>
              <p:cNvSpPr>
                <a:spLocks noChangeArrowheads="1"/>
              </p:cNvSpPr>
              <p:nvPr/>
            </p:nvSpPr>
            <p:spPr bwMode="auto">
              <a:xfrm>
                <a:off x="791" y="0"/>
                <a:ext cx="384" cy="712"/>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39" name="Group 14"/>
            <p:cNvGrpSpPr>
              <a:grpSpLocks/>
            </p:cNvGrpSpPr>
            <p:nvPr/>
          </p:nvGrpSpPr>
          <p:grpSpPr bwMode="auto">
            <a:xfrm>
              <a:off x="1175" y="0"/>
              <a:ext cx="252" cy="712"/>
              <a:chOff x="1175" y="0"/>
              <a:chExt cx="252" cy="712"/>
            </a:xfrm>
          </p:grpSpPr>
          <p:sp>
            <p:nvSpPr>
              <p:cNvPr id="44217" name="Rectangle 15"/>
              <p:cNvSpPr>
                <a:spLocks noChangeArrowheads="1"/>
              </p:cNvSpPr>
              <p:nvPr/>
            </p:nvSpPr>
            <p:spPr bwMode="auto">
              <a:xfrm>
                <a:off x="1218" y="0"/>
                <a:ext cx="166" cy="7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latin typeface="Times New Roman" pitchFamily="18" charset="0"/>
                    <a:cs typeface="Times New Roman" pitchFamily="18" charset="0"/>
                  </a:rPr>
                  <a:t>Fat </a:t>
                </a:r>
                <a:endParaRPr lang="en-US" sz="1400">
                  <a:latin typeface="Times New Roman" pitchFamily="18" charset="0"/>
                  <a:cs typeface="Times New Roman" pitchFamily="18" charset="0"/>
                </a:endParaRPr>
              </a:p>
              <a:p>
                <a:pPr algn="just" eaLnBrk="0" hangingPunct="0"/>
                <a:endParaRPr lang="en-US" sz="2400">
                  <a:latin typeface="Times New Roman" pitchFamily="18" charset="0"/>
                </a:endParaRPr>
              </a:p>
            </p:txBody>
          </p:sp>
          <p:sp>
            <p:nvSpPr>
              <p:cNvPr id="44218" name="Rectangle 16"/>
              <p:cNvSpPr>
                <a:spLocks noChangeArrowheads="1"/>
              </p:cNvSpPr>
              <p:nvPr/>
            </p:nvSpPr>
            <p:spPr bwMode="auto">
              <a:xfrm>
                <a:off x="1175" y="0"/>
                <a:ext cx="252" cy="712"/>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40" name="Group 17"/>
            <p:cNvGrpSpPr>
              <a:grpSpLocks/>
            </p:cNvGrpSpPr>
            <p:nvPr/>
          </p:nvGrpSpPr>
          <p:grpSpPr bwMode="auto">
            <a:xfrm>
              <a:off x="1427" y="0"/>
              <a:ext cx="242" cy="712"/>
              <a:chOff x="1427" y="0"/>
              <a:chExt cx="242" cy="712"/>
            </a:xfrm>
          </p:grpSpPr>
          <p:sp>
            <p:nvSpPr>
              <p:cNvPr id="44215" name="Rectangle 18"/>
              <p:cNvSpPr>
                <a:spLocks noChangeArrowheads="1"/>
              </p:cNvSpPr>
              <p:nvPr/>
            </p:nvSpPr>
            <p:spPr bwMode="auto">
              <a:xfrm>
                <a:off x="1470" y="0"/>
                <a:ext cx="156" cy="7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100" b="1">
                    <a:latin typeface="Times New Roman" pitchFamily="18" charset="0"/>
                    <a:cs typeface="Times New Roman" pitchFamily="18" charset="0"/>
                  </a:rPr>
                  <a:t>Ash</a:t>
                </a:r>
                <a:endParaRPr lang="en-US" sz="1100">
                  <a:latin typeface="Times New Roman" pitchFamily="18" charset="0"/>
                  <a:cs typeface="Times New Roman" pitchFamily="18" charset="0"/>
                </a:endParaRPr>
              </a:p>
              <a:p>
                <a:pPr algn="just" eaLnBrk="0" hangingPunct="0"/>
                <a:endParaRPr lang="en-US" sz="1200">
                  <a:latin typeface="Times New Roman" pitchFamily="18" charset="0"/>
                </a:endParaRPr>
              </a:p>
            </p:txBody>
          </p:sp>
          <p:sp>
            <p:nvSpPr>
              <p:cNvPr id="44216" name="Rectangle 19"/>
              <p:cNvSpPr>
                <a:spLocks noChangeArrowheads="1"/>
              </p:cNvSpPr>
              <p:nvPr/>
            </p:nvSpPr>
            <p:spPr bwMode="auto">
              <a:xfrm>
                <a:off x="1427" y="0"/>
                <a:ext cx="242" cy="712"/>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41" name="Group 20"/>
            <p:cNvGrpSpPr>
              <a:grpSpLocks/>
            </p:cNvGrpSpPr>
            <p:nvPr/>
          </p:nvGrpSpPr>
          <p:grpSpPr bwMode="auto">
            <a:xfrm>
              <a:off x="1669" y="0"/>
              <a:ext cx="377" cy="712"/>
              <a:chOff x="1669" y="0"/>
              <a:chExt cx="377" cy="712"/>
            </a:xfrm>
          </p:grpSpPr>
          <p:sp>
            <p:nvSpPr>
              <p:cNvPr id="44213" name="Rectangle 21"/>
              <p:cNvSpPr>
                <a:spLocks noChangeArrowheads="1"/>
              </p:cNvSpPr>
              <p:nvPr/>
            </p:nvSpPr>
            <p:spPr bwMode="auto">
              <a:xfrm>
                <a:off x="1712" y="0"/>
                <a:ext cx="291" cy="7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200" b="1">
                    <a:latin typeface="Times New Roman" pitchFamily="18" charset="0"/>
                    <a:cs typeface="Times New Roman" pitchFamily="18" charset="0"/>
                  </a:rPr>
                  <a:t>Calcium</a:t>
                </a:r>
                <a:endParaRPr lang="en-US" sz="1200">
                  <a:latin typeface="Times New Roman" pitchFamily="18" charset="0"/>
                  <a:cs typeface="Times New Roman" pitchFamily="18" charset="0"/>
                </a:endParaRPr>
              </a:p>
              <a:p>
                <a:pPr algn="just" eaLnBrk="0" hangingPunct="0"/>
                <a:endParaRPr lang="en-US" sz="1200">
                  <a:latin typeface="Times New Roman" pitchFamily="18" charset="0"/>
                </a:endParaRPr>
              </a:p>
            </p:txBody>
          </p:sp>
          <p:sp>
            <p:nvSpPr>
              <p:cNvPr id="44214" name="Rectangle 22"/>
              <p:cNvSpPr>
                <a:spLocks noChangeArrowheads="1"/>
              </p:cNvSpPr>
              <p:nvPr/>
            </p:nvSpPr>
            <p:spPr bwMode="auto">
              <a:xfrm>
                <a:off x="1669" y="0"/>
                <a:ext cx="377" cy="712"/>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42" name="Group 23"/>
            <p:cNvGrpSpPr>
              <a:grpSpLocks/>
            </p:cNvGrpSpPr>
            <p:nvPr/>
          </p:nvGrpSpPr>
          <p:grpSpPr bwMode="auto">
            <a:xfrm>
              <a:off x="2046" y="0"/>
              <a:ext cx="364" cy="712"/>
              <a:chOff x="2046" y="0"/>
              <a:chExt cx="364" cy="712"/>
            </a:xfrm>
          </p:grpSpPr>
          <p:sp>
            <p:nvSpPr>
              <p:cNvPr id="44211" name="Rectangle 24"/>
              <p:cNvSpPr>
                <a:spLocks noChangeArrowheads="1"/>
              </p:cNvSpPr>
              <p:nvPr/>
            </p:nvSpPr>
            <p:spPr bwMode="auto">
              <a:xfrm>
                <a:off x="2089" y="0"/>
                <a:ext cx="278" cy="7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200" b="1">
                    <a:latin typeface="Times New Roman" pitchFamily="18" charset="0"/>
                    <a:cs typeface="Times New Roman" pitchFamily="18" charset="0"/>
                  </a:rPr>
                  <a:t>Phos-</a:t>
                </a:r>
                <a:endParaRPr lang="en-US" sz="1200">
                  <a:latin typeface="Times New Roman" pitchFamily="18" charset="0"/>
                  <a:cs typeface="Times New Roman" pitchFamily="18" charset="0"/>
                </a:endParaRPr>
              </a:p>
              <a:p>
                <a:pPr algn="just" eaLnBrk="0" hangingPunct="0"/>
                <a:r>
                  <a:rPr lang="en-US" sz="1200" b="1">
                    <a:latin typeface="Times New Roman" pitchFamily="18" charset="0"/>
                    <a:cs typeface="Times New Roman" pitchFamily="18" charset="0"/>
                  </a:rPr>
                  <a:t>Phorus</a:t>
                </a:r>
                <a:endParaRPr lang="en-US" sz="1200">
                  <a:latin typeface="Times New Roman" pitchFamily="18" charset="0"/>
                  <a:cs typeface="Times New Roman" pitchFamily="18" charset="0"/>
                </a:endParaRPr>
              </a:p>
              <a:p>
                <a:pPr algn="just" eaLnBrk="0" hangingPunct="0"/>
                <a:endParaRPr lang="en-US" sz="1200">
                  <a:latin typeface="Times New Roman" pitchFamily="18" charset="0"/>
                </a:endParaRPr>
              </a:p>
            </p:txBody>
          </p:sp>
          <p:sp>
            <p:nvSpPr>
              <p:cNvPr id="44212" name="Rectangle 25"/>
              <p:cNvSpPr>
                <a:spLocks noChangeArrowheads="1"/>
              </p:cNvSpPr>
              <p:nvPr/>
            </p:nvSpPr>
            <p:spPr bwMode="auto">
              <a:xfrm>
                <a:off x="2046" y="0"/>
                <a:ext cx="364" cy="712"/>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43" name="Group 26"/>
            <p:cNvGrpSpPr>
              <a:grpSpLocks/>
            </p:cNvGrpSpPr>
            <p:nvPr/>
          </p:nvGrpSpPr>
          <p:grpSpPr bwMode="auto">
            <a:xfrm>
              <a:off x="2410" y="0"/>
              <a:ext cx="354" cy="712"/>
              <a:chOff x="2410" y="0"/>
              <a:chExt cx="354" cy="712"/>
            </a:xfrm>
          </p:grpSpPr>
          <p:sp>
            <p:nvSpPr>
              <p:cNvPr id="44209" name="Rectangle 27"/>
              <p:cNvSpPr>
                <a:spLocks noChangeArrowheads="1"/>
              </p:cNvSpPr>
              <p:nvPr/>
            </p:nvSpPr>
            <p:spPr bwMode="auto">
              <a:xfrm>
                <a:off x="2453" y="0"/>
                <a:ext cx="268" cy="7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200" b="1">
                    <a:latin typeface="Times New Roman" pitchFamily="18" charset="0"/>
                    <a:cs typeface="Times New Roman" pitchFamily="18" charset="0"/>
                  </a:rPr>
                  <a:t>Iron </a:t>
                </a:r>
                <a:endParaRPr lang="en-US" sz="1200">
                  <a:latin typeface="Times New Roman" pitchFamily="18" charset="0"/>
                  <a:cs typeface="Times New Roman" pitchFamily="18" charset="0"/>
                </a:endParaRPr>
              </a:p>
              <a:p>
                <a:pPr algn="just" eaLnBrk="0" hangingPunct="0"/>
                <a:r>
                  <a:rPr lang="en-US" sz="1200" b="1">
                    <a:latin typeface="Times New Roman" pitchFamily="18" charset="0"/>
                    <a:cs typeface="Times New Roman" pitchFamily="18" charset="0"/>
                  </a:rPr>
                  <a:t>(mg/kg)</a:t>
                </a:r>
                <a:endParaRPr lang="en-US" sz="1200">
                  <a:latin typeface="Times New Roman" pitchFamily="18" charset="0"/>
                  <a:cs typeface="Times New Roman" pitchFamily="18" charset="0"/>
                </a:endParaRPr>
              </a:p>
              <a:p>
                <a:pPr algn="just" eaLnBrk="0" hangingPunct="0"/>
                <a:endParaRPr lang="en-US" sz="1200">
                  <a:latin typeface="Times New Roman" pitchFamily="18" charset="0"/>
                </a:endParaRPr>
              </a:p>
            </p:txBody>
          </p:sp>
          <p:sp>
            <p:nvSpPr>
              <p:cNvPr id="44210" name="Rectangle 28"/>
              <p:cNvSpPr>
                <a:spLocks noChangeArrowheads="1"/>
              </p:cNvSpPr>
              <p:nvPr/>
            </p:nvSpPr>
            <p:spPr bwMode="auto">
              <a:xfrm>
                <a:off x="2410" y="0"/>
                <a:ext cx="354" cy="712"/>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44" name="Group 29"/>
            <p:cNvGrpSpPr>
              <a:grpSpLocks/>
            </p:cNvGrpSpPr>
            <p:nvPr/>
          </p:nvGrpSpPr>
          <p:grpSpPr bwMode="auto">
            <a:xfrm>
              <a:off x="2764" y="0"/>
              <a:ext cx="354" cy="712"/>
              <a:chOff x="2764" y="0"/>
              <a:chExt cx="354" cy="712"/>
            </a:xfrm>
          </p:grpSpPr>
          <p:sp>
            <p:nvSpPr>
              <p:cNvPr id="44207" name="Rectangle 30"/>
              <p:cNvSpPr>
                <a:spLocks noChangeArrowheads="1"/>
              </p:cNvSpPr>
              <p:nvPr/>
            </p:nvSpPr>
            <p:spPr bwMode="auto">
              <a:xfrm>
                <a:off x="2807" y="0"/>
                <a:ext cx="268" cy="7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200" b="1">
                    <a:latin typeface="Times New Roman" pitchFamily="18" charset="0"/>
                    <a:cs typeface="Times New Roman" pitchFamily="18" charset="0"/>
                  </a:rPr>
                  <a:t>Copper</a:t>
                </a:r>
                <a:endParaRPr lang="en-US" sz="1200">
                  <a:latin typeface="Times New Roman" pitchFamily="18" charset="0"/>
                  <a:cs typeface="Times New Roman" pitchFamily="18" charset="0"/>
                </a:endParaRPr>
              </a:p>
              <a:p>
                <a:pPr algn="just" eaLnBrk="0" hangingPunct="0"/>
                <a:r>
                  <a:rPr lang="en-US" sz="1200" b="1">
                    <a:latin typeface="Times New Roman" pitchFamily="18" charset="0"/>
                    <a:cs typeface="Times New Roman" pitchFamily="18" charset="0"/>
                  </a:rPr>
                  <a:t>(mg/kg)</a:t>
                </a:r>
                <a:endParaRPr lang="en-US" sz="1200">
                  <a:latin typeface="Times New Roman" pitchFamily="18" charset="0"/>
                  <a:cs typeface="Times New Roman" pitchFamily="18" charset="0"/>
                </a:endParaRPr>
              </a:p>
              <a:p>
                <a:pPr algn="just" eaLnBrk="0" hangingPunct="0"/>
                <a:endParaRPr lang="en-US" sz="2400">
                  <a:latin typeface="Times New Roman" pitchFamily="18" charset="0"/>
                </a:endParaRPr>
              </a:p>
            </p:txBody>
          </p:sp>
          <p:sp>
            <p:nvSpPr>
              <p:cNvPr id="44208" name="Rectangle 31"/>
              <p:cNvSpPr>
                <a:spLocks noChangeArrowheads="1"/>
              </p:cNvSpPr>
              <p:nvPr/>
            </p:nvSpPr>
            <p:spPr bwMode="auto">
              <a:xfrm>
                <a:off x="2764" y="0"/>
                <a:ext cx="354" cy="712"/>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45" name="Group 32"/>
            <p:cNvGrpSpPr>
              <a:grpSpLocks/>
            </p:cNvGrpSpPr>
            <p:nvPr/>
          </p:nvGrpSpPr>
          <p:grpSpPr bwMode="auto">
            <a:xfrm>
              <a:off x="0" y="712"/>
              <a:ext cx="417" cy="384"/>
              <a:chOff x="0" y="712"/>
              <a:chExt cx="417" cy="384"/>
            </a:xfrm>
          </p:grpSpPr>
          <p:sp>
            <p:nvSpPr>
              <p:cNvPr id="44205" name="Rectangle 33"/>
              <p:cNvSpPr>
                <a:spLocks noChangeArrowheads="1"/>
              </p:cNvSpPr>
              <p:nvPr/>
            </p:nvSpPr>
            <p:spPr bwMode="auto">
              <a:xfrm>
                <a:off x="43" y="712"/>
                <a:ext cx="331"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latin typeface="Times New Roman" pitchFamily="18" charset="0"/>
                    <a:cs typeface="Times New Roman" pitchFamily="18" charset="0"/>
                  </a:rPr>
                  <a:t>Chicken </a:t>
                </a:r>
              </a:p>
              <a:p>
                <a:pPr algn="just" eaLnBrk="0" hangingPunct="0"/>
                <a:endParaRPr lang="en-US" sz="2400">
                  <a:latin typeface="Times New Roman" pitchFamily="18" charset="0"/>
                </a:endParaRPr>
              </a:p>
            </p:txBody>
          </p:sp>
          <p:sp>
            <p:nvSpPr>
              <p:cNvPr id="44206" name="Rectangle 34"/>
              <p:cNvSpPr>
                <a:spLocks noChangeArrowheads="1"/>
              </p:cNvSpPr>
              <p:nvPr/>
            </p:nvSpPr>
            <p:spPr bwMode="auto">
              <a:xfrm>
                <a:off x="0" y="712"/>
                <a:ext cx="417"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46" name="Group 35"/>
            <p:cNvGrpSpPr>
              <a:grpSpLocks/>
            </p:cNvGrpSpPr>
            <p:nvPr/>
          </p:nvGrpSpPr>
          <p:grpSpPr bwMode="auto">
            <a:xfrm>
              <a:off x="417" y="712"/>
              <a:ext cx="374" cy="384"/>
              <a:chOff x="417" y="712"/>
              <a:chExt cx="374" cy="384"/>
            </a:xfrm>
          </p:grpSpPr>
          <p:sp>
            <p:nvSpPr>
              <p:cNvPr id="44203" name="Rectangle 36"/>
              <p:cNvSpPr>
                <a:spLocks noChangeArrowheads="1"/>
              </p:cNvSpPr>
              <p:nvPr/>
            </p:nvSpPr>
            <p:spPr bwMode="auto">
              <a:xfrm>
                <a:off x="460" y="712"/>
                <a:ext cx="288"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solidFill>
                      <a:schemeClr val="tx2"/>
                    </a:solidFill>
                    <a:latin typeface="Times New Roman" pitchFamily="18" charset="0"/>
                    <a:cs typeface="Times New Roman" pitchFamily="18" charset="0"/>
                  </a:rPr>
                  <a:t>21.1</a:t>
                </a:r>
              </a:p>
              <a:p>
                <a:pPr algn="just" eaLnBrk="0" hangingPunct="0"/>
                <a:endParaRPr lang="en-US" sz="1400" b="1">
                  <a:solidFill>
                    <a:schemeClr val="tx2"/>
                  </a:solidFill>
                  <a:latin typeface="Times New Roman" pitchFamily="18" charset="0"/>
                </a:endParaRPr>
              </a:p>
            </p:txBody>
          </p:sp>
          <p:sp>
            <p:nvSpPr>
              <p:cNvPr id="44204" name="Rectangle 37"/>
              <p:cNvSpPr>
                <a:spLocks noChangeArrowheads="1"/>
              </p:cNvSpPr>
              <p:nvPr/>
            </p:nvSpPr>
            <p:spPr bwMode="auto">
              <a:xfrm>
                <a:off x="417" y="712"/>
                <a:ext cx="374"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47" name="Group 38"/>
            <p:cNvGrpSpPr>
              <a:grpSpLocks/>
            </p:cNvGrpSpPr>
            <p:nvPr/>
          </p:nvGrpSpPr>
          <p:grpSpPr bwMode="auto">
            <a:xfrm>
              <a:off x="791" y="712"/>
              <a:ext cx="384" cy="384"/>
              <a:chOff x="791" y="712"/>
              <a:chExt cx="384" cy="384"/>
            </a:xfrm>
          </p:grpSpPr>
          <p:sp>
            <p:nvSpPr>
              <p:cNvPr id="44201" name="Rectangle 39"/>
              <p:cNvSpPr>
                <a:spLocks noChangeArrowheads="1"/>
              </p:cNvSpPr>
              <p:nvPr/>
            </p:nvSpPr>
            <p:spPr bwMode="auto">
              <a:xfrm>
                <a:off x="834" y="712"/>
                <a:ext cx="298"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000">
                    <a:latin typeface="Times New Roman" pitchFamily="18" charset="0"/>
                    <a:cs typeface="Times New Roman" pitchFamily="18" charset="0"/>
                  </a:rPr>
                  <a:t>0.0</a:t>
                </a:r>
                <a:endParaRPr lang="en-US" sz="1200">
                  <a:latin typeface="Times New Roman" pitchFamily="18" charset="0"/>
                  <a:cs typeface="Times New Roman" pitchFamily="18" charset="0"/>
                </a:endParaRPr>
              </a:p>
              <a:p>
                <a:pPr algn="just" eaLnBrk="0" hangingPunct="0"/>
                <a:endParaRPr lang="en-US" sz="2400">
                  <a:latin typeface="Times New Roman" pitchFamily="18" charset="0"/>
                </a:endParaRPr>
              </a:p>
            </p:txBody>
          </p:sp>
          <p:sp>
            <p:nvSpPr>
              <p:cNvPr id="44202" name="Rectangle 40"/>
              <p:cNvSpPr>
                <a:spLocks noChangeArrowheads="1"/>
              </p:cNvSpPr>
              <p:nvPr/>
            </p:nvSpPr>
            <p:spPr bwMode="auto">
              <a:xfrm>
                <a:off x="791" y="712"/>
                <a:ext cx="384"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48" name="Group 41"/>
            <p:cNvGrpSpPr>
              <a:grpSpLocks/>
            </p:cNvGrpSpPr>
            <p:nvPr/>
          </p:nvGrpSpPr>
          <p:grpSpPr bwMode="auto">
            <a:xfrm>
              <a:off x="1175" y="712"/>
              <a:ext cx="252" cy="384"/>
              <a:chOff x="1175" y="712"/>
              <a:chExt cx="252" cy="384"/>
            </a:xfrm>
          </p:grpSpPr>
          <p:sp>
            <p:nvSpPr>
              <p:cNvPr id="44199" name="Rectangle 42"/>
              <p:cNvSpPr>
                <a:spLocks noChangeArrowheads="1"/>
              </p:cNvSpPr>
              <p:nvPr/>
            </p:nvSpPr>
            <p:spPr bwMode="auto">
              <a:xfrm>
                <a:off x="1218" y="712"/>
                <a:ext cx="166"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solidFill>
                      <a:srgbClr val="FF0000"/>
                    </a:solidFill>
                    <a:latin typeface="Times New Roman" pitchFamily="18" charset="0"/>
                    <a:cs typeface="Times New Roman" pitchFamily="18" charset="0"/>
                  </a:rPr>
                  <a:t>4.5</a:t>
                </a:r>
              </a:p>
              <a:p>
                <a:pPr algn="just" eaLnBrk="0" hangingPunct="0"/>
                <a:endParaRPr lang="en-US" sz="1400" b="1">
                  <a:solidFill>
                    <a:srgbClr val="FF0000"/>
                  </a:solidFill>
                  <a:latin typeface="Times New Roman" pitchFamily="18" charset="0"/>
                </a:endParaRPr>
              </a:p>
            </p:txBody>
          </p:sp>
          <p:sp>
            <p:nvSpPr>
              <p:cNvPr id="44200" name="Rectangle 43"/>
              <p:cNvSpPr>
                <a:spLocks noChangeArrowheads="1"/>
              </p:cNvSpPr>
              <p:nvPr/>
            </p:nvSpPr>
            <p:spPr bwMode="auto">
              <a:xfrm>
                <a:off x="1175" y="712"/>
                <a:ext cx="252"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49" name="Group 44"/>
            <p:cNvGrpSpPr>
              <a:grpSpLocks/>
            </p:cNvGrpSpPr>
            <p:nvPr/>
          </p:nvGrpSpPr>
          <p:grpSpPr bwMode="auto">
            <a:xfrm>
              <a:off x="1427" y="712"/>
              <a:ext cx="242" cy="384"/>
              <a:chOff x="1427" y="712"/>
              <a:chExt cx="242" cy="384"/>
            </a:xfrm>
          </p:grpSpPr>
          <p:sp>
            <p:nvSpPr>
              <p:cNvPr id="44197" name="Rectangle 45"/>
              <p:cNvSpPr>
                <a:spLocks noChangeArrowheads="1"/>
              </p:cNvSpPr>
              <p:nvPr/>
            </p:nvSpPr>
            <p:spPr bwMode="auto">
              <a:xfrm>
                <a:off x="1470" y="712"/>
                <a:ext cx="156"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200" b="1">
                    <a:latin typeface="Times New Roman" pitchFamily="18" charset="0"/>
                    <a:cs typeface="Times New Roman" pitchFamily="18" charset="0"/>
                  </a:rPr>
                  <a:t>1.1</a:t>
                </a:r>
              </a:p>
              <a:p>
                <a:pPr algn="just" eaLnBrk="0" hangingPunct="0"/>
                <a:endParaRPr lang="en-US" sz="1200" b="1">
                  <a:latin typeface="Times New Roman" pitchFamily="18" charset="0"/>
                </a:endParaRPr>
              </a:p>
            </p:txBody>
          </p:sp>
          <p:sp>
            <p:nvSpPr>
              <p:cNvPr id="44198" name="Rectangle 46"/>
              <p:cNvSpPr>
                <a:spLocks noChangeArrowheads="1"/>
              </p:cNvSpPr>
              <p:nvPr/>
            </p:nvSpPr>
            <p:spPr bwMode="auto">
              <a:xfrm>
                <a:off x="1427" y="712"/>
                <a:ext cx="242"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50" name="Group 47"/>
            <p:cNvGrpSpPr>
              <a:grpSpLocks/>
            </p:cNvGrpSpPr>
            <p:nvPr/>
          </p:nvGrpSpPr>
          <p:grpSpPr bwMode="auto">
            <a:xfrm>
              <a:off x="1669" y="712"/>
              <a:ext cx="377" cy="384"/>
              <a:chOff x="1669" y="712"/>
              <a:chExt cx="377" cy="384"/>
            </a:xfrm>
          </p:grpSpPr>
          <p:sp>
            <p:nvSpPr>
              <p:cNvPr id="44195" name="Rectangle 48"/>
              <p:cNvSpPr>
                <a:spLocks noChangeArrowheads="1"/>
              </p:cNvSpPr>
              <p:nvPr/>
            </p:nvSpPr>
            <p:spPr bwMode="auto">
              <a:xfrm>
                <a:off x="1712" y="712"/>
                <a:ext cx="291"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000">
                    <a:latin typeface="Times New Roman" pitchFamily="18" charset="0"/>
                    <a:cs typeface="Times New Roman" pitchFamily="18" charset="0"/>
                  </a:rPr>
                  <a:t>0.012</a:t>
                </a:r>
                <a:endParaRPr lang="en-US" sz="1200">
                  <a:latin typeface="Times New Roman" pitchFamily="18" charset="0"/>
                  <a:cs typeface="Times New Roman" pitchFamily="18" charset="0"/>
                </a:endParaRPr>
              </a:p>
              <a:p>
                <a:pPr algn="just" eaLnBrk="0" hangingPunct="0"/>
                <a:endParaRPr lang="en-US" sz="2400">
                  <a:latin typeface="Times New Roman" pitchFamily="18" charset="0"/>
                </a:endParaRPr>
              </a:p>
            </p:txBody>
          </p:sp>
          <p:sp>
            <p:nvSpPr>
              <p:cNvPr id="44196" name="Rectangle 49"/>
              <p:cNvSpPr>
                <a:spLocks noChangeArrowheads="1"/>
              </p:cNvSpPr>
              <p:nvPr/>
            </p:nvSpPr>
            <p:spPr bwMode="auto">
              <a:xfrm>
                <a:off x="1669" y="712"/>
                <a:ext cx="377"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51" name="Group 50"/>
            <p:cNvGrpSpPr>
              <a:grpSpLocks/>
            </p:cNvGrpSpPr>
            <p:nvPr/>
          </p:nvGrpSpPr>
          <p:grpSpPr bwMode="auto">
            <a:xfrm>
              <a:off x="2046" y="712"/>
              <a:ext cx="364" cy="384"/>
              <a:chOff x="2046" y="712"/>
              <a:chExt cx="364" cy="384"/>
            </a:xfrm>
          </p:grpSpPr>
          <p:sp>
            <p:nvSpPr>
              <p:cNvPr id="44193" name="Rectangle 51"/>
              <p:cNvSpPr>
                <a:spLocks noChangeArrowheads="1"/>
              </p:cNvSpPr>
              <p:nvPr/>
            </p:nvSpPr>
            <p:spPr bwMode="auto">
              <a:xfrm>
                <a:off x="2089" y="712"/>
                <a:ext cx="278"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000">
                    <a:latin typeface="Times New Roman" pitchFamily="18" charset="0"/>
                    <a:cs typeface="Times New Roman" pitchFamily="18" charset="0"/>
                  </a:rPr>
                  <a:t>0.232</a:t>
                </a:r>
                <a:endParaRPr lang="en-US" sz="1200">
                  <a:latin typeface="Times New Roman" pitchFamily="18" charset="0"/>
                  <a:cs typeface="Times New Roman" pitchFamily="18" charset="0"/>
                </a:endParaRPr>
              </a:p>
              <a:p>
                <a:pPr algn="just" eaLnBrk="0" hangingPunct="0"/>
                <a:endParaRPr lang="en-US" sz="2400">
                  <a:latin typeface="Times New Roman" pitchFamily="18" charset="0"/>
                </a:endParaRPr>
              </a:p>
            </p:txBody>
          </p:sp>
          <p:sp>
            <p:nvSpPr>
              <p:cNvPr id="44194" name="Rectangle 52"/>
              <p:cNvSpPr>
                <a:spLocks noChangeArrowheads="1"/>
              </p:cNvSpPr>
              <p:nvPr/>
            </p:nvSpPr>
            <p:spPr bwMode="auto">
              <a:xfrm>
                <a:off x="2046" y="712"/>
                <a:ext cx="364"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52" name="Group 53"/>
            <p:cNvGrpSpPr>
              <a:grpSpLocks/>
            </p:cNvGrpSpPr>
            <p:nvPr/>
          </p:nvGrpSpPr>
          <p:grpSpPr bwMode="auto">
            <a:xfrm>
              <a:off x="2410" y="712"/>
              <a:ext cx="354" cy="384"/>
              <a:chOff x="2410" y="712"/>
              <a:chExt cx="354" cy="384"/>
            </a:xfrm>
          </p:grpSpPr>
          <p:sp>
            <p:nvSpPr>
              <p:cNvPr id="44191" name="Rectangle 54"/>
              <p:cNvSpPr>
                <a:spLocks noChangeArrowheads="1"/>
              </p:cNvSpPr>
              <p:nvPr/>
            </p:nvSpPr>
            <p:spPr bwMode="auto">
              <a:xfrm>
                <a:off x="2453" y="712"/>
                <a:ext cx="268"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solidFill>
                      <a:srgbClr val="1FAA1C"/>
                    </a:solidFill>
                    <a:latin typeface="Times New Roman" pitchFamily="18" charset="0"/>
                    <a:cs typeface="Times New Roman" pitchFamily="18" charset="0"/>
                  </a:rPr>
                  <a:t>32.0</a:t>
                </a:r>
              </a:p>
              <a:p>
                <a:pPr algn="just" eaLnBrk="0" hangingPunct="0"/>
                <a:endParaRPr lang="en-US" sz="2400">
                  <a:latin typeface="Times New Roman" pitchFamily="18" charset="0"/>
                </a:endParaRPr>
              </a:p>
            </p:txBody>
          </p:sp>
          <p:sp>
            <p:nvSpPr>
              <p:cNvPr id="44192" name="Rectangle 55"/>
              <p:cNvSpPr>
                <a:spLocks noChangeArrowheads="1"/>
              </p:cNvSpPr>
              <p:nvPr/>
            </p:nvSpPr>
            <p:spPr bwMode="auto">
              <a:xfrm>
                <a:off x="2410" y="712"/>
                <a:ext cx="354"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53" name="Group 56"/>
            <p:cNvGrpSpPr>
              <a:grpSpLocks/>
            </p:cNvGrpSpPr>
            <p:nvPr/>
          </p:nvGrpSpPr>
          <p:grpSpPr bwMode="auto">
            <a:xfrm>
              <a:off x="2764" y="712"/>
              <a:ext cx="354" cy="384"/>
              <a:chOff x="2764" y="712"/>
              <a:chExt cx="354" cy="384"/>
            </a:xfrm>
          </p:grpSpPr>
          <p:sp>
            <p:nvSpPr>
              <p:cNvPr id="44189" name="Rectangle 57"/>
              <p:cNvSpPr>
                <a:spLocks noChangeArrowheads="1"/>
              </p:cNvSpPr>
              <p:nvPr/>
            </p:nvSpPr>
            <p:spPr bwMode="auto">
              <a:xfrm>
                <a:off x="2807" y="712"/>
                <a:ext cx="268"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solidFill>
                      <a:srgbClr val="220EB8"/>
                    </a:solidFill>
                    <a:latin typeface="Times New Roman" pitchFamily="18" charset="0"/>
                    <a:cs typeface="Times New Roman" pitchFamily="18" charset="0"/>
                  </a:rPr>
                  <a:t>3.5</a:t>
                </a:r>
              </a:p>
              <a:p>
                <a:pPr algn="just" eaLnBrk="0" hangingPunct="0"/>
                <a:endParaRPr lang="en-US" sz="1400" b="1">
                  <a:solidFill>
                    <a:srgbClr val="220EB8"/>
                  </a:solidFill>
                  <a:latin typeface="Times New Roman" pitchFamily="18" charset="0"/>
                </a:endParaRPr>
              </a:p>
            </p:txBody>
          </p:sp>
          <p:sp>
            <p:nvSpPr>
              <p:cNvPr id="44190" name="Rectangle 58"/>
              <p:cNvSpPr>
                <a:spLocks noChangeArrowheads="1"/>
              </p:cNvSpPr>
              <p:nvPr/>
            </p:nvSpPr>
            <p:spPr bwMode="auto">
              <a:xfrm>
                <a:off x="2764" y="712"/>
                <a:ext cx="354"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54" name="Group 59"/>
            <p:cNvGrpSpPr>
              <a:grpSpLocks/>
            </p:cNvGrpSpPr>
            <p:nvPr/>
          </p:nvGrpSpPr>
          <p:grpSpPr bwMode="auto">
            <a:xfrm>
              <a:off x="0" y="1096"/>
              <a:ext cx="417" cy="384"/>
              <a:chOff x="0" y="1096"/>
              <a:chExt cx="417" cy="384"/>
            </a:xfrm>
          </p:grpSpPr>
          <p:sp>
            <p:nvSpPr>
              <p:cNvPr id="44187" name="Rectangle 60"/>
              <p:cNvSpPr>
                <a:spLocks noChangeArrowheads="1"/>
              </p:cNvSpPr>
              <p:nvPr/>
            </p:nvSpPr>
            <p:spPr bwMode="auto">
              <a:xfrm>
                <a:off x="43" y="1096"/>
                <a:ext cx="331"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latin typeface="Times New Roman" pitchFamily="18" charset="0"/>
                    <a:cs typeface="Times New Roman" pitchFamily="18" charset="0"/>
                  </a:rPr>
                  <a:t>Duck</a:t>
                </a:r>
                <a:r>
                  <a:rPr lang="en-US" sz="1000">
                    <a:latin typeface="Times New Roman" pitchFamily="18" charset="0"/>
                    <a:cs typeface="Times New Roman" pitchFamily="18" charset="0"/>
                  </a:rPr>
                  <a:t> </a:t>
                </a:r>
                <a:endParaRPr lang="en-US" sz="1200">
                  <a:latin typeface="Times New Roman" pitchFamily="18" charset="0"/>
                  <a:cs typeface="Times New Roman" pitchFamily="18" charset="0"/>
                </a:endParaRPr>
              </a:p>
              <a:p>
                <a:pPr algn="just" eaLnBrk="0" hangingPunct="0"/>
                <a:endParaRPr lang="en-US" sz="2400">
                  <a:latin typeface="Times New Roman" pitchFamily="18" charset="0"/>
                </a:endParaRPr>
              </a:p>
            </p:txBody>
          </p:sp>
          <p:sp>
            <p:nvSpPr>
              <p:cNvPr id="44188" name="Rectangle 61"/>
              <p:cNvSpPr>
                <a:spLocks noChangeArrowheads="1"/>
              </p:cNvSpPr>
              <p:nvPr/>
            </p:nvSpPr>
            <p:spPr bwMode="auto">
              <a:xfrm>
                <a:off x="0" y="1096"/>
                <a:ext cx="417"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55" name="Group 62"/>
            <p:cNvGrpSpPr>
              <a:grpSpLocks/>
            </p:cNvGrpSpPr>
            <p:nvPr/>
          </p:nvGrpSpPr>
          <p:grpSpPr bwMode="auto">
            <a:xfrm>
              <a:off x="417" y="1096"/>
              <a:ext cx="374" cy="384"/>
              <a:chOff x="417" y="1096"/>
              <a:chExt cx="374" cy="384"/>
            </a:xfrm>
          </p:grpSpPr>
          <p:sp>
            <p:nvSpPr>
              <p:cNvPr id="44185" name="Rectangle 63"/>
              <p:cNvSpPr>
                <a:spLocks noChangeArrowheads="1"/>
              </p:cNvSpPr>
              <p:nvPr/>
            </p:nvSpPr>
            <p:spPr bwMode="auto">
              <a:xfrm>
                <a:off x="460" y="1096"/>
                <a:ext cx="288"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solidFill>
                      <a:schemeClr val="tx2"/>
                    </a:solidFill>
                    <a:latin typeface="Times New Roman" pitchFamily="18" charset="0"/>
                    <a:cs typeface="Times New Roman" pitchFamily="18" charset="0"/>
                  </a:rPr>
                  <a:t>21.4</a:t>
                </a:r>
              </a:p>
              <a:p>
                <a:pPr algn="just" eaLnBrk="0" hangingPunct="0"/>
                <a:endParaRPr lang="en-US" sz="2400">
                  <a:latin typeface="Times New Roman" pitchFamily="18" charset="0"/>
                </a:endParaRPr>
              </a:p>
            </p:txBody>
          </p:sp>
          <p:sp>
            <p:nvSpPr>
              <p:cNvPr id="44186" name="Rectangle 64"/>
              <p:cNvSpPr>
                <a:spLocks noChangeArrowheads="1"/>
              </p:cNvSpPr>
              <p:nvPr/>
            </p:nvSpPr>
            <p:spPr bwMode="auto">
              <a:xfrm>
                <a:off x="417" y="1096"/>
                <a:ext cx="374"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56" name="Group 65"/>
            <p:cNvGrpSpPr>
              <a:grpSpLocks/>
            </p:cNvGrpSpPr>
            <p:nvPr/>
          </p:nvGrpSpPr>
          <p:grpSpPr bwMode="auto">
            <a:xfrm>
              <a:off x="791" y="1096"/>
              <a:ext cx="384" cy="384"/>
              <a:chOff x="791" y="1096"/>
              <a:chExt cx="384" cy="384"/>
            </a:xfrm>
          </p:grpSpPr>
          <p:sp>
            <p:nvSpPr>
              <p:cNvPr id="44183" name="Rectangle 66"/>
              <p:cNvSpPr>
                <a:spLocks noChangeArrowheads="1"/>
              </p:cNvSpPr>
              <p:nvPr/>
            </p:nvSpPr>
            <p:spPr bwMode="auto">
              <a:xfrm>
                <a:off x="834" y="1096"/>
                <a:ext cx="298"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000">
                    <a:latin typeface="Times New Roman" pitchFamily="18" charset="0"/>
                    <a:cs typeface="Times New Roman" pitchFamily="18" charset="0"/>
                  </a:rPr>
                  <a:t>0.0</a:t>
                </a:r>
                <a:endParaRPr lang="en-US" sz="1200">
                  <a:latin typeface="Times New Roman" pitchFamily="18" charset="0"/>
                  <a:cs typeface="Times New Roman" pitchFamily="18" charset="0"/>
                </a:endParaRPr>
              </a:p>
              <a:p>
                <a:pPr algn="just" eaLnBrk="0" hangingPunct="0"/>
                <a:endParaRPr lang="en-US" sz="2400">
                  <a:latin typeface="Times New Roman" pitchFamily="18" charset="0"/>
                </a:endParaRPr>
              </a:p>
            </p:txBody>
          </p:sp>
          <p:sp>
            <p:nvSpPr>
              <p:cNvPr id="44184" name="Rectangle 67"/>
              <p:cNvSpPr>
                <a:spLocks noChangeArrowheads="1"/>
              </p:cNvSpPr>
              <p:nvPr/>
            </p:nvSpPr>
            <p:spPr bwMode="auto">
              <a:xfrm>
                <a:off x="791" y="1096"/>
                <a:ext cx="384"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57" name="Group 68"/>
            <p:cNvGrpSpPr>
              <a:grpSpLocks/>
            </p:cNvGrpSpPr>
            <p:nvPr/>
          </p:nvGrpSpPr>
          <p:grpSpPr bwMode="auto">
            <a:xfrm>
              <a:off x="1175" y="1096"/>
              <a:ext cx="252" cy="384"/>
              <a:chOff x="1175" y="1096"/>
              <a:chExt cx="252" cy="384"/>
            </a:xfrm>
          </p:grpSpPr>
          <p:sp>
            <p:nvSpPr>
              <p:cNvPr id="44181" name="Rectangle 69"/>
              <p:cNvSpPr>
                <a:spLocks noChangeArrowheads="1"/>
              </p:cNvSpPr>
              <p:nvPr/>
            </p:nvSpPr>
            <p:spPr bwMode="auto">
              <a:xfrm>
                <a:off x="1218" y="1096"/>
                <a:ext cx="166"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solidFill>
                      <a:srgbClr val="FF0000"/>
                    </a:solidFill>
                    <a:latin typeface="Times New Roman" pitchFamily="18" charset="0"/>
                    <a:cs typeface="Times New Roman" pitchFamily="18" charset="0"/>
                  </a:rPr>
                  <a:t>8.2</a:t>
                </a:r>
              </a:p>
              <a:p>
                <a:pPr algn="just" eaLnBrk="0" hangingPunct="0"/>
                <a:endParaRPr lang="en-US" sz="1400" b="1">
                  <a:solidFill>
                    <a:srgbClr val="FF0000"/>
                  </a:solidFill>
                  <a:latin typeface="Times New Roman" pitchFamily="18" charset="0"/>
                </a:endParaRPr>
              </a:p>
            </p:txBody>
          </p:sp>
          <p:sp>
            <p:nvSpPr>
              <p:cNvPr id="44182" name="Rectangle 70"/>
              <p:cNvSpPr>
                <a:spLocks noChangeArrowheads="1"/>
              </p:cNvSpPr>
              <p:nvPr/>
            </p:nvSpPr>
            <p:spPr bwMode="auto">
              <a:xfrm>
                <a:off x="1175" y="1096"/>
                <a:ext cx="252"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58" name="Group 71"/>
            <p:cNvGrpSpPr>
              <a:grpSpLocks/>
            </p:cNvGrpSpPr>
            <p:nvPr/>
          </p:nvGrpSpPr>
          <p:grpSpPr bwMode="auto">
            <a:xfrm>
              <a:off x="1427" y="1096"/>
              <a:ext cx="242" cy="384"/>
              <a:chOff x="1427" y="1096"/>
              <a:chExt cx="242" cy="384"/>
            </a:xfrm>
          </p:grpSpPr>
          <p:sp>
            <p:nvSpPr>
              <p:cNvPr id="44179" name="Rectangle 72"/>
              <p:cNvSpPr>
                <a:spLocks noChangeArrowheads="1"/>
              </p:cNvSpPr>
              <p:nvPr/>
            </p:nvSpPr>
            <p:spPr bwMode="auto">
              <a:xfrm>
                <a:off x="1470" y="1096"/>
                <a:ext cx="156"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200" b="1">
                    <a:latin typeface="Times New Roman" pitchFamily="18" charset="0"/>
                    <a:cs typeface="Times New Roman" pitchFamily="18" charset="0"/>
                  </a:rPr>
                  <a:t>1.2</a:t>
                </a:r>
              </a:p>
              <a:p>
                <a:pPr algn="just" eaLnBrk="0" hangingPunct="0"/>
                <a:endParaRPr lang="en-US" sz="2400">
                  <a:latin typeface="Times New Roman" pitchFamily="18" charset="0"/>
                </a:endParaRPr>
              </a:p>
            </p:txBody>
          </p:sp>
          <p:sp>
            <p:nvSpPr>
              <p:cNvPr id="44180" name="Rectangle 73"/>
              <p:cNvSpPr>
                <a:spLocks noChangeArrowheads="1"/>
              </p:cNvSpPr>
              <p:nvPr/>
            </p:nvSpPr>
            <p:spPr bwMode="auto">
              <a:xfrm>
                <a:off x="1427" y="1096"/>
                <a:ext cx="242"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59" name="Group 74"/>
            <p:cNvGrpSpPr>
              <a:grpSpLocks/>
            </p:cNvGrpSpPr>
            <p:nvPr/>
          </p:nvGrpSpPr>
          <p:grpSpPr bwMode="auto">
            <a:xfrm>
              <a:off x="1669" y="1096"/>
              <a:ext cx="377" cy="384"/>
              <a:chOff x="1669" y="1096"/>
              <a:chExt cx="377" cy="384"/>
            </a:xfrm>
          </p:grpSpPr>
          <p:sp>
            <p:nvSpPr>
              <p:cNvPr id="44177" name="Rectangle 75"/>
              <p:cNvSpPr>
                <a:spLocks noChangeArrowheads="1"/>
              </p:cNvSpPr>
              <p:nvPr/>
            </p:nvSpPr>
            <p:spPr bwMode="auto">
              <a:xfrm>
                <a:off x="1712" y="1096"/>
                <a:ext cx="291"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000">
                    <a:latin typeface="Times New Roman" pitchFamily="18" charset="0"/>
                    <a:cs typeface="Times New Roman" pitchFamily="18" charset="0"/>
                  </a:rPr>
                  <a:t>0.010</a:t>
                </a:r>
                <a:endParaRPr lang="en-US" sz="1200">
                  <a:latin typeface="Times New Roman" pitchFamily="18" charset="0"/>
                  <a:cs typeface="Times New Roman" pitchFamily="18" charset="0"/>
                </a:endParaRPr>
              </a:p>
              <a:p>
                <a:pPr algn="just" eaLnBrk="0" hangingPunct="0"/>
                <a:endParaRPr lang="en-US" sz="2400">
                  <a:latin typeface="Times New Roman" pitchFamily="18" charset="0"/>
                </a:endParaRPr>
              </a:p>
            </p:txBody>
          </p:sp>
          <p:sp>
            <p:nvSpPr>
              <p:cNvPr id="44178" name="Rectangle 76"/>
              <p:cNvSpPr>
                <a:spLocks noChangeArrowheads="1"/>
              </p:cNvSpPr>
              <p:nvPr/>
            </p:nvSpPr>
            <p:spPr bwMode="auto">
              <a:xfrm>
                <a:off x="1669" y="1096"/>
                <a:ext cx="377"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60" name="Group 77"/>
            <p:cNvGrpSpPr>
              <a:grpSpLocks/>
            </p:cNvGrpSpPr>
            <p:nvPr/>
          </p:nvGrpSpPr>
          <p:grpSpPr bwMode="auto">
            <a:xfrm>
              <a:off x="2046" y="1096"/>
              <a:ext cx="364" cy="384"/>
              <a:chOff x="2046" y="1096"/>
              <a:chExt cx="364" cy="384"/>
            </a:xfrm>
          </p:grpSpPr>
          <p:sp>
            <p:nvSpPr>
              <p:cNvPr id="44175" name="Rectangle 78"/>
              <p:cNvSpPr>
                <a:spLocks noChangeArrowheads="1"/>
              </p:cNvSpPr>
              <p:nvPr/>
            </p:nvSpPr>
            <p:spPr bwMode="auto">
              <a:xfrm>
                <a:off x="2089" y="1096"/>
                <a:ext cx="278"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000">
                    <a:latin typeface="Times New Roman" pitchFamily="18" charset="0"/>
                    <a:cs typeface="Times New Roman" pitchFamily="18" charset="0"/>
                  </a:rPr>
                  <a:t>0.200</a:t>
                </a:r>
                <a:endParaRPr lang="en-US" sz="1200">
                  <a:latin typeface="Times New Roman" pitchFamily="18" charset="0"/>
                  <a:cs typeface="Times New Roman" pitchFamily="18" charset="0"/>
                </a:endParaRPr>
              </a:p>
              <a:p>
                <a:pPr algn="just" eaLnBrk="0" hangingPunct="0"/>
                <a:endParaRPr lang="en-US" sz="2400">
                  <a:latin typeface="Times New Roman" pitchFamily="18" charset="0"/>
                </a:endParaRPr>
              </a:p>
            </p:txBody>
          </p:sp>
          <p:sp>
            <p:nvSpPr>
              <p:cNvPr id="44176" name="Rectangle 79"/>
              <p:cNvSpPr>
                <a:spLocks noChangeArrowheads="1"/>
              </p:cNvSpPr>
              <p:nvPr/>
            </p:nvSpPr>
            <p:spPr bwMode="auto">
              <a:xfrm>
                <a:off x="2046" y="1096"/>
                <a:ext cx="364"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61" name="Group 80"/>
            <p:cNvGrpSpPr>
              <a:grpSpLocks/>
            </p:cNvGrpSpPr>
            <p:nvPr/>
          </p:nvGrpSpPr>
          <p:grpSpPr bwMode="auto">
            <a:xfrm>
              <a:off x="2410" y="1096"/>
              <a:ext cx="354" cy="384"/>
              <a:chOff x="2410" y="1096"/>
              <a:chExt cx="354" cy="384"/>
            </a:xfrm>
          </p:grpSpPr>
          <p:sp>
            <p:nvSpPr>
              <p:cNvPr id="44173" name="Rectangle 81"/>
              <p:cNvSpPr>
                <a:spLocks noChangeArrowheads="1"/>
              </p:cNvSpPr>
              <p:nvPr/>
            </p:nvSpPr>
            <p:spPr bwMode="auto">
              <a:xfrm>
                <a:off x="2453" y="1096"/>
                <a:ext cx="268"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solidFill>
                      <a:srgbClr val="1FAA1C"/>
                    </a:solidFill>
                    <a:latin typeface="Times New Roman" pitchFamily="18" charset="0"/>
                    <a:cs typeface="Times New Roman" pitchFamily="18" charset="0"/>
                  </a:rPr>
                  <a:t>23.0</a:t>
                </a:r>
              </a:p>
              <a:p>
                <a:pPr algn="just" eaLnBrk="0" hangingPunct="0"/>
                <a:endParaRPr lang="en-US" sz="2400">
                  <a:latin typeface="Times New Roman" pitchFamily="18" charset="0"/>
                </a:endParaRPr>
              </a:p>
            </p:txBody>
          </p:sp>
          <p:sp>
            <p:nvSpPr>
              <p:cNvPr id="44174" name="Rectangle 82"/>
              <p:cNvSpPr>
                <a:spLocks noChangeArrowheads="1"/>
              </p:cNvSpPr>
              <p:nvPr/>
            </p:nvSpPr>
            <p:spPr bwMode="auto">
              <a:xfrm>
                <a:off x="2410" y="1096"/>
                <a:ext cx="354"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62" name="Group 83"/>
            <p:cNvGrpSpPr>
              <a:grpSpLocks/>
            </p:cNvGrpSpPr>
            <p:nvPr/>
          </p:nvGrpSpPr>
          <p:grpSpPr bwMode="auto">
            <a:xfrm>
              <a:off x="2764" y="1096"/>
              <a:ext cx="354" cy="384"/>
              <a:chOff x="2764" y="1096"/>
              <a:chExt cx="354" cy="384"/>
            </a:xfrm>
          </p:grpSpPr>
          <p:sp>
            <p:nvSpPr>
              <p:cNvPr id="44171" name="Rectangle 84"/>
              <p:cNvSpPr>
                <a:spLocks noChangeArrowheads="1"/>
              </p:cNvSpPr>
              <p:nvPr/>
            </p:nvSpPr>
            <p:spPr bwMode="auto">
              <a:xfrm>
                <a:off x="2807" y="1096"/>
                <a:ext cx="268"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solidFill>
                      <a:srgbClr val="220EB8"/>
                    </a:solidFill>
                    <a:latin typeface="Times New Roman" pitchFamily="18" charset="0"/>
                    <a:cs typeface="Times New Roman" pitchFamily="18" charset="0"/>
                  </a:rPr>
                  <a:t>5.0</a:t>
                </a:r>
              </a:p>
              <a:p>
                <a:pPr algn="just" eaLnBrk="0" hangingPunct="0"/>
                <a:endParaRPr lang="en-US" sz="1400" b="1">
                  <a:solidFill>
                    <a:srgbClr val="220EB8"/>
                  </a:solidFill>
                  <a:latin typeface="Times New Roman" pitchFamily="18" charset="0"/>
                </a:endParaRPr>
              </a:p>
            </p:txBody>
          </p:sp>
          <p:sp>
            <p:nvSpPr>
              <p:cNvPr id="44172" name="Rectangle 85"/>
              <p:cNvSpPr>
                <a:spLocks noChangeArrowheads="1"/>
              </p:cNvSpPr>
              <p:nvPr/>
            </p:nvSpPr>
            <p:spPr bwMode="auto">
              <a:xfrm>
                <a:off x="2764" y="1096"/>
                <a:ext cx="354"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63" name="Group 86"/>
            <p:cNvGrpSpPr>
              <a:grpSpLocks/>
            </p:cNvGrpSpPr>
            <p:nvPr/>
          </p:nvGrpSpPr>
          <p:grpSpPr bwMode="auto">
            <a:xfrm>
              <a:off x="0" y="1480"/>
              <a:ext cx="417" cy="480"/>
              <a:chOff x="0" y="1480"/>
              <a:chExt cx="417" cy="480"/>
            </a:xfrm>
          </p:grpSpPr>
          <p:sp>
            <p:nvSpPr>
              <p:cNvPr id="44169" name="Rectangle 87"/>
              <p:cNvSpPr>
                <a:spLocks noChangeArrowheads="1"/>
              </p:cNvSpPr>
              <p:nvPr/>
            </p:nvSpPr>
            <p:spPr bwMode="auto">
              <a:xfrm>
                <a:off x="43" y="1480"/>
                <a:ext cx="331" cy="4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latin typeface="Times New Roman" pitchFamily="18" charset="0"/>
                    <a:cs typeface="Times New Roman" pitchFamily="18" charset="0"/>
                  </a:rPr>
                  <a:t>Mutton (leg)</a:t>
                </a:r>
              </a:p>
              <a:p>
                <a:pPr algn="just" eaLnBrk="0" hangingPunct="0"/>
                <a:endParaRPr lang="en-US" sz="3200">
                  <a:latin typeface="Times New Roman" pitchFamily="18" charset="0"/>
                </a:endParaRPr>
              </a:p>
            </p:txBody>
          </p:sp>
          <p:sp>
            <p:nvSpPr>
              <p:cNvPr id="44170" name="Rectangle 88"/>
              <p:cNvSpPr>
                <a:spLocks noChangeArrowheads="1"/>
              </p:cNvSpPr>
              <p:nvPr/>
            </p:nvSpPr>
            <p:spPr bwMode="auto">
              <a:xfrm>
                <a:off x="0" y="1480"/>
                <a:ext cx="417" cy="480"/>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64" name="Group 89"/>
            <p:cNvGrpSpPr>
              <a:grpSpLocks/>
            </p:cNvGrpSpPr>
            <p:nvPr/>
          </p:nvGrpSpPr>
          <p:grpSpPr bwMode="auto">
            <a:xfrm>
              <a:off x="417" y="1480"/>
              <a:ext cx="374" cy="480"/>
              <a:chOff x="417" y="1480"/>
              <a:chExt cx="374" cy="480"/>
            </a:xfrm>
          </p:grpSpPr>
          <p:sp>
            <p:nvSpPr>
              <p:cNvPr id="44167" name="Rectangle 90"/>
              <p:cNvSpPr>
                <a:spLocks noChangeArrowheads="1"/>
              </p:cNvSpPr>
              <p:nvPr/>
            </p:nvSpPr>
            <p:spPr bwMode="auto">
              <a:xfrm>
                <a:off x="460" y="1480"/>
                <a:ext cx="288" cy="4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solidFill>
                      <a:schemeClr val="tx2"/>
                    </a:solidFill>
                    <a:latin typeface="Times New Roman" pitchFamily="18" charset="0"/>
                    <a:cs typeface="Times New Roman" pitchFamily="18" charset="0"/>
                  </a:rPr>
                  <a:t>19.8</a:t>
                </a:r>
              </a:p>
              <a:p>
                <a:pPr algn="just" eaLnBrk="0" hangingPunct="0"/>
                <a:endParaRPr lang="en-US" sz="2400">
                  <a:latin typeface="Times New Roman" pitchFamily="18" charset="0"/>
                </a:endParaRPr>
              </a:p>
            </p:txBody>
          </p:sp>
          <p:sp>
            <p:nvSpPr>
              <p:cNvPr id="44168" name="Rectangle 91"/>
              <p:cNvSpPr>
                <a:spLocks noChangeArrowheads="1"/>
              </p:cNvSpPr>
              <p:nvPr/>
            </p:nvSpPr>
            <p:spPr bwMode="auto">
              <a:xfrm>
                <a:off x="417" y="1480"/>
                <a:ext cx="374" cy="480"/>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65" name="Group 92"/>
            <p:cNvGrpSpPr>
              <a:grpSpLocks/>
            </p:cNvGrpSpPr>
            <p:nvPr/>
          </p:nvGrpSpPr>
          <p:grpSpPr bwMode="auto">
            <a:xfrm>
              <a:off x="791" y="1480"/>
              <a:ext cx="384" cy="480"/>
              <a:chOff x="791" y="1480"/>
              <a:chExt cx="384" cy="480"/>
            </a:xfrm>
          </p:grpSpPr>
          <p:sp>
            <p:nvSpPr>
              <p:cNvPr id="44165" name="Rectangle 93"/>
              <p:cNvSpPr>
                <a:spLocks noChangeArrowheads="1"/>
              </p:cNvSpPr>
              <p:nvPr/>
            </p:nvSpPr>
            <p:spPr bwMode="auto">
              <a:xfrm>
                <a:off x="834" y="1480"/>
                <a:ext cx="298" cy="4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000">
                    <a:latin typeface="Times New Roman" pitchFamily="18" charset="0"/>
                    <a:cs typeface="Times New Roman" pitchFamily="18" charset="0"/>
                  </a:rPr>
                  <a:t>0.0</a:t>
                </a:r>
                <a:endParaRPr lang="en-US" sz="1200">
                  <a:latin typeface="Times New Roman" pitchFamily="18" charset="0"/>
                  <a:cs typeface="Times New Roman" pitchFamily="18" charset="0"/>
                </a:endParaRPr>
              </a:p>
              <a:p>
                <a:pPr algn="just" eaLnBrk="0" hangingPunct="0"/>
                <a:endParaRPr lang="en-US" sz="2400">
                  <a:latin typeface="Times New Roman" pitchFamily="18" charset="0"/>
                </a:endParaRPr>
              </a:p>
            </p:txBody>
          </p:sp>
          <p:sp>
            <p:nvSpPr>
              <p:cNvPr id="44166" name="Rectangle 94"/>
              <p:cNvSpPr>
                <a:spLocks noChangeArrowheads="1"/>
              </p:cNvSpPr>
              <p:nvPr/>
            </p:nvSpPr>
            <p:spPr bwMode="auto">
              <a:xfrm>
                <a:off x="791" y="1480"/>
                <a:ext cx="384" cy="480"/>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66" name="Group 95"/>
            <p:cNvGrpSpPr>
              <a:grpSpLocks/>
            </p:cNvGrpSpPr>
            <p:nvPr/>
          </p:nvGrpSpPr>
          <p:grpSpPr bwMode="auto">
            <a:xfrm>
              <a:off x="1175" y="1480"/>
              <a:ext cx="252" cy="480"/>
              <a:chOff x="1175" y="1480"/>
              <a:chExt cx="252" cy="480"/>
            </a:xfrm>
          </p:grpSpPr>
          <p:sp>
            <p:nvSpPr>
              <p:cNvPr id="44163" name="Rectangle 96"/>
              <p:cNvSpPr>
                <a:spLocks noChangeArrowheads="1"/>
              </p:cNvSpPr>
              <p:nvPr/>
            </p:nvSpPr>
            <p:spPr bwMode="auto">
              <a:xfrm>
                <a:off x="1218" y="1480"/>
                <a:ext cx="166" cy="4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200" b="1">
                    <a:solidFill>
                      <a:srgbClr val="FF0000"/>
                    </a:solidFill>
                    <a:latin typeface="Times New Roman" pitchFamily="18" charset="0"/>
                    <a:cs typeface="Times New Roman" pitchFamily="18" charset="0"/>
                  </a:rPr>
                  <a:t>12.4</a:t>
                </a:r>
              </a:p>
              <a:p>
                <a:pPr algn="just" eaLnBrk="0" hangingPunct="0"/>
                <a:endParaRPr lang="en-US" sz="1200">
                  <a:latin typeface="Times New Roman" pitchFamily="18" charset="0"/>
                </a:endParaRPr>
              </a:p>
            </p:txBody>
          </p:sp>
          <p:sp>
            <p:nvSpPr>
              <p:cNvPr id="44164" name="Rectangle 97"/>
              <p:cNvSpPr>
                <a:spLocks noChangeArrowheads="1"/>
              </p:cNvSpPr>
              <p:nvPr/>
            </p:nvSpPr>
            <p:spPr bwMode="auto">
              <a:xfrm>
                <a:off x="1175" y="1480"/>
                <a:ext cx="252" cy="480"/>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67" name="Group 98"/>
            <p:cNvGrpSpPr>
              <a:grpSpLocks/>
            </p:cNvGrpSpPr>
            <p:nvPr/>
          </p:nvGrpSpPr>
          <p:grpSpPr bwMode="auto">
            <a:xfrm>
              <a:off x="1427" y="1480"/>
              <a:ext cx="242" cy="480"/>
              <a:chOff x="1427" y="1480"/>
              <a:chExt cx="242" cy="480"/>
            </a:xfrm>
          </p:grpSpPr>
          <p:sp>
            <p:nvSpPr>
              <p:cNvPr id="44161" name="Rectangle 99"/>
              <p:cNvSpPr>
                <a:spLocks noChangeArrowheads="1"/>
              </p:cNvSpPr>
              <p:nvPr/>
            </p:nvSpPr>
            <p:spPr bwMode="auto">
              <a:xfrm>
                <a:off x="1470" y="1480"/>
                <a:ext cx="156" cy="4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200" b="1">
                    <a:latin typeface="Times New Roman" pitchFamily="18" charset="0"/>
                    <a:cs typeface="Times New Roman" pitchFamily="18" charset="0"/>
                  </a:rPr>
                  <a:t>1.2</a:t>
                </a:r>
              </a:p>
              <a:p>
                <a:pPr algn="just" eaLnBrk="0" hangingPunct="0"/>
                <a:endParaRPr lang="en-US" sz="1200" b="1">
                  <a:latin typeface="Times New Roman" pitchFamily="18" charset="0"/>
                </a:endParaRPr>
              </a:p>
            </p:txBody>
          </p:sp>
          <p:sp>
            <p:nvSpPr>
              <p:cNvPr id="44162" name="Rectangle 100"/>
              <p:cNvSpPr>
                <a:spLocks noChangeArrowheads="1"/>
              </p:cNvSpPr>
              <p:nvPr/>
            </p:nvSpPr>
            <p:spPr bwMode="auto">
              <a:xfrm>
                <a:off x="1427" y="1480"/>
                <a:ext cx="242" cy="480"/>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68" name="Group 101"/>
            <p:cNvGrpSpPr>
              <a:grpSpLocks/>
            </p:cNvGrpSpPr>
            <p:nvPr/>
          </p:nvGrpSpPr>
          <p:grpSpPr bwMode="auto">
            <a:xfrm>
              <a:off x="1669" y="1480"/>
              <a:ext cx="377" cy="480"/>
              <a:chOff x="1669" y="1480"/>
              <a:chExt cx="377" cy="480"/>
            </a:xfrm>
          </p:grpSpPr>
          <p:sp>
            <p:nvSpPr>
              <p:cNvPr id="44159" name="Rectangle 102"/>
              <p:cNvSpPr>
                <a:spLocks noChangeArrowheads="1"/>
              </p:cNvSpPr>
              <p:nvPr/>
            </p:nvSpPr>
            <p:spPr bwMode="auto">
              <a:xfrm>
                <a:off x="1712" y="1480"/>
                <a:ext cx="291" cy="4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000">
                    <a:latin typeface="Times New Roman" pitchFamily="18" charset="0"/>
                    <a:cs typeface="Times New Roman" pitchFamily="18" charset="0"/>
                  </a:rPr>
                  <a:t>0.010</a:t>
                </a:r>
                <a:endParaRPr lang="en-US" sz="1200">
                  <a:latin typeface="Times New Roman" pitchFamily="18" charset="0"/>
                  <a:cs typeface="Times New Roman" pitchFamily="18" charset="0"/>
                </a:endParaRPr>
              </a:p>
              <a:p>
                <a:pPr algn="just" eaLnBrk="0" hangingPunct="0"/>
                <a:endParaRPr lang="en-US" sz="2400">
                  <a:latin typeface="Times New Roman" pitchFamily="18" charset="0"/>
                </a:endParaRPr>
              </a:p>
            </p:txBody>
          </p:sp>
          <p:sp>
            <p:nvSpPr>
              <p:cNvPr id="44160" name="Rectangle 103"/>
              <p:cNvSpPr>
                <a:spLocks noChangeArrowheads="1"/>
              </p:cNvSpPr>
              <p:nvPr/>
            </p:nvSpPr>
            <p:spPr bwMode="auto">
              <a:xfrm>
                <a:off x="1669" y="1480"/>
                <a:ext cx="377" cy="480"/>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69" name="Group 104"/>
            <p:cNvGrpSpPr>
              <a:grpSpLocks/>
            </p:cNvGrpSpPr>
            <p:nvPr/>
          </p:nvGrpSpPr>
          <p:grpSpPr bwMode="auto">
            <a:xfrm>
              <a:off x="2046" y="1480"/>
              <a:ext cx="364" cy="480"/>
              <a:chOff x="2046" y="1480"/>
              <a:chExt cx="364" cy="480"/>
            </a:xfrm>
          </p:grpSpPr>
          <p:sp>
            <p:nvSpPr>
              <p:cNvPr id="44157" name="Rectangle 105"/>
              <p:cNvSpPr>
                <a:spLocks noChangeArrowheads="1"/>
              </p:cNvSpPr>
              <p:nvPr/>
            </p:nvSpPr>
            <p:spPr bwMode="auto">
              <a:xfrm>
                <a:off x="2089" y="1480"/>
                <a:ext cx="278" cy="4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000">
                    <a:latin typeface="Times New Roman" pitchFamily="18" charset="0"/>
                    <a:cs typeface="Times New Roman" pitchFamily="18" charset="0"/>
                  </a:rPr>
                  <a:t>0.270</a:t>
                </a:r>
                <a:endParaRPr lang="en-US" sz="1200">
                  <a:latin typeface="Times New Roman" pitchFamily="18" charset="0"/>
                  <a:cs typeface="Times New Roman" pitchFamily="18" charset="0"/>
                </a:endParaRPr>
              </a:p>
              <a:p>
                <a:pPr algn="just" eaLnBrk="0" hangingPunct="0"/>
                <a:endParaRPr lang="en-US" sz="2400">
                  <a:latin typeface="Times New Roman" pitchFamily="18" charset="0"/>
                </a:endParaRPr>
              </a:p>
            </p:txBody>
          </p:sp>
          <p:sp>
            <p:nvSpPr>
              <p:cNvPr id="44158" name="Rectangle 106"/>
              <p:cNvSpPr>
                <a:spLocks noChangeArrowheads="1"/>
              </p:cNvSpPr>
              <p:nvPr/>
            </p:nvSpPr>
            <p:spPr bwMode="auto">
              <a:xfrm>
                <a:off x="2046" y="1480"/>
                <a:ext cx="364" cy="480"/>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70" name="Group 107"/>
            <p:cNvGrpSpPr>
              <a:grpSpLocks/>
            </p:cNvGrpSpPr>
            <p:nvPr/>
          </p:nvGrpSpPr>
          <p:grpSpPr bwMode="auto">
            <a:xfrm>
              <a:off x="2410" y="1480"/>
              <a:ext cx="354" cy="480"/>
              <a:chOff x="2410" y="1480"/>
              <a:chExt cx="354" cy="480"/>
            </a:xfrm>
          </p:grpSpPr>
          <p:sp>
            <p:nvSpPr>
              <p:cNvPr id="44155" name="Rectangle 108"/>
              <p:cNvSpPr>
                <a:spLocks noChangeArrowheads="1"/>
              </p:cNvSpPr>
              <p:nvPr/>
            </p:nvSpPr>
            <p:spPr bwMode="auto">
              <a:xfrm>
                <a:off x="2453" y="1480"/>
                <a:ext cx="268" cy="4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solidFill>
                      <a:srgbClr val="1FAA1C"/>
                    </a:solidFill>
                    <a:latin typeface="Times New Roman" pitchFamily="18" charset="0"/>
                    <a:cs typeface="Times New Roman" pitchFamily="18" charset="0"/>
                  </a:rPr>
                  <a:t>30.0</a:t>
                </a:r>
              </a:p>
              <a:p>
                <a:pPr algn="just" eaLnBrk="0" hangingPunct="0"/>
                <a:endParaRPr lang="en-US" sz="1400" b="1">
                  <a:solidFill>
                    <a:srgbClr val="1FAA1C"/>
                  </a:solidFill>
                  <a:latin typeface="Times New Roman" pitchFamily="18" charset="0"/>
                </a:endParaRPr>
              </a:p>
            </p:txBody>
          </p:sp>
          <p:sp>
            <p:nvSpPr>
              <p:cNvPr id="44156" name="Rectangle 109"/>
              <p:cNvSpPr>
                <a:spLocks noChangeArrowheads="1"/>
              </p:cNvSpPr>
              <p:nvPr/>
            </p:nvSpPr>
            <p:spPr bwMode="auto">
              <a:xfrm>
                <a:off x="2410" y="1480"/>
                <a:ext cx="354" cy="480"/>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71" name="Group 110"/>
            <p:cNvGrpSpPr>
              <a:grpSpLocks/>
            </p:cNvGrpSpPr>
            <p:nvPr/>
          </p:nvGrpSpPr>
          <p:grpSpPr bwMode="auto">
            <a:xfrm>
              <a:off x="2764" y="1480"/>
              <a:ext cx="354" cy="480"/>
              <a:chOff x="2764" y="1480"/>
              <a:chExt cx="354" cy="480"/>
            </a:xfrm>
          </p:grpSpPr>
          <p:sp>
            <p:nvSpPr>
              <p:cNvPr id="44153" name="Rectangle 111"/>
              <p:cNvSpPr>
                <a:spLocks noChangeArrowheads="1"/>
              </p:cNvSpPr>
              <p:nvPr/>
            </p:nvSpPr>
            <p:spPr bwMode="auto">
              <a:xfrm>
                <a:off x="2807" y="1480"/>
                <a:ext cx="268" cy="4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solidFill>
                      <a:srgbClr val="220EB8"/>
                    </a:solidFill>
                    <a:latin typeface="Times New Roman" pitchFamily="18" charset="0"/>
                    <a:cs typeface="Times New Roman" pitchFamily="18" charset="0"/>
                  </a:rPr>
                  <a:t>4.0</a:t>
                </a:r>
              </a:p>
              <a:p>
                <a:pPr algn="just" eaLnBrk="0" hangingPunct="0"/>
                <a:endParaRPr lang="en-US" sz="1400" b="1">
                  <a:solidFill>
                    <a:srgbClr val="220EB8"/>
                  </a:solidFill>
                  <a:latin typeface="Times New Roman" pitchFamily="18" charset="0"/>
                </a:endParaRPr>
              </a:p>
            </p:txBody>
          </p:sp>
          <p:sp>
            <p:nvSpPr>
              <p:cNvPr id="44154" name="Rectangle 112"/>
              <p:cNvSpPr>
                <a:spLocks noChangeArrowheads="1"/>
              </p:cNvSpPr>
              <p:nvPr/>
            </p:nvSpPr>
            <p:spPr bwMode="auto">
              <a:xfrm>
                <a:off x="2764" y="1480"/>
                <a:ext cx="354" cy="480"/>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72" name="Group 113"/>
            <p:cNvGrpSpPr>
              <a:grpSpLocks/>
            </p:cNvGrpSpPr>
            <p:nvPr/>
          </p:nvGrpSpPr>
          <p:grpSpPr bwMode="auto">
            <a:xfrm>
              <a:off x="0" y="1960"/>
              <a:ext cx="417" cy="384"/>
              <a:chOff x="0" y="1960"/>
              <a:chExt cx="417" cy="384"/>
            </a:xfrm>
          </p:grpSpPr>
          <p:sp>
            <p:nvSpPr>
              <p:cNvPr id="44151" name="Rectangle 114"/>
              <p:cNvSpPr>
                <a:spLocks noChangeArrowheads="1"/>
              </p:cNvSpPr>
              <p:nvPr/>
            </p:nvSpPr>
            <p:spPr bwMode="auto">
              <a:xfrm>
                <a:off x="43" y="1960"/>
                <a:ext cx="331"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200" b="1">
                    <a:latin typeface="Times New Roman" pitchFamily="18" charset="0"/>
                    <a:cs typeface="Times New Roman" pitchFamily="18" charset="0"/>
                  </a:rPr>
                  <a:t>Turkey </a:t>
                </a:r>
              </a:p>
              <a:p>
                <a:pPr algn="just" eaLnBrk="0" hangingPunct="0"/>
                <a:endParaRPr lang="en-US" sz="1200" b="1">
                  <a:latin typeface="Times New Roman" pitchFamily="18" charset="0"/>
                </a:endParaRPr>
              </a:p>
            </p:txBody>
          </p:sp>
          <p:sp>
            <p:nvSpPr>
              <p:cNvPr id="44152" name="Rectangle 115"/>
              <p:cNvSpPr>
                <a:spLocks noChangeArrowheads="1"/>
              </p:cNvSpPr>
              <p:nvPr/>
            </p:nvSpPr>
            <p:spPr bwMode="auto">
              <a:xfrm>
                <a:off x="0" y="1960"/>
                <a:ext cx="417"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73" name="Group 116"/>
            <p:cNvGrpSpPr>
              <a:grpSpLocks/>
            </p:cNvGrpSpPr>
            <p:nvPr/>
          </p:nvGrpSpPr>
          <p:grpSpPr bwMode="auto">
            <a:xfrm>
              <a:off x="417" y="1960"/>
              <a:ext cx="374" cy="384"/>
              <a:chOff x="417" y="1960"/>
              <a:chExt cx="374" cy="384"/>
            </a:xfrm>
          </p:grpSpPr>
          <p:sp>
            <p:nvSpPr>
              <p:cNvPr id="44149" name="Rectangle 117"/>
              <p:cNvSpPr>
                <a:spLocks noChangeArrowheads="1"/>
              </p:cNvSpPr>
              <p:nvPr/>
            </p:nvSpPr>
            <p:spPr bwMode="auto">
              <a:xfrm>
                <a:off x="460" y="1960"/>
                <a:ext cx="288"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solidFill>
                      <a:schemeClr val="tx2"/>
                    </a:solidFill>
                    <a:latin typeface="Times New Roman" pitchFamily="18" charset="0"/>
                    <a:cs typeface="Times New Roman" pitchFamily="18" charset="0"/>
                  </a:rPr>
                  <a:t>24.0</a:t>
                </a:r>
              </a:p>
              <a:p>
                <a:pPr algn="just" eaLnBrk="0" hangingPunct="0"/>
                <a:endParaRPr lang="en-US" sz="1400" b="1">
                  <a:solidFill>
                    <a:schemeClr val="tx2"/>
                  </a:solidFill>
                  <a:latin typeface="Times New Roman" pitchFamily="18" charset="0"/>
                </a:endParaRPr>
              </a:p>
            </p:txBody>
          </p:sp>
          <p:sp>
            <p:nvSpPr>
              <p:cNvPr id="44150" name="Rectangle 118"/>
              <p:cNvSpPr>
                <a:spLocks noChangeArrowheads="1"/>
              </p:cNvSpPr>
              <p:nvPr/>
            </p:nvSpPr>
            <p:spPr bwMode="auto">
              <a:xfrm>
                <a:off x="417" y="1960"/>
                <a:ext cx="374"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74" name="Group 119"/>
            <p:cNvGrpSpPr>
              <a:grpSpLocks/>
            </p:cNvGrpSpPr>
            <p:nvPr/>
          </p:nvGrpSpPr>
          <p:grpSpPr bwMode="auto">
            <a:xfrm>
              <a:off x="791" y="1960"/>
              <a:ext cx="384" cy="384"/>
              <a:chOff x="791" y="1960"/>
              <a:chExt cx="384" cy="384"/>
            </a:xfrm>
          </p:grpSpPr>
          <p:sp>
            <p:nvSpPr>
              <p:cNvPr id="44147" name="Rectangle 120"/>
              <p:cNvSpPr>
                <a:spLocks noChangeArrowheads="1"/>
              </p:cNvSpPr>
              <p:nvPr/>
            </p:nvSpPr>
            <p:spPr bwMode="auto">
              <a:xfrm>
                <a:off x="834" y="1960"/>
                <a:ext cx="298"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000">
                    <a:latin typeface="Times New Roman" pitchFamily="18" charset="0"/>
                    <a:cs typeface="Times New Roman" pitchFamily="18" charset="0"/>
                  </a:rPr>
                  <a:t>0.0</a:t>
                </a:r>
                <a:endParaRPr lang="en-US" sz="1200">
                  <a:latin typeface="Times New Roman" pitchFamily="18" charset="0"/>
                  <a:cs typeface="Times New Roman" pitchFamily="18" charset="0"/>
                </a:endParaRPr>
              </a:p>
              <a:p>
                <a:pPr algn="just" eaLnBrk="0" hangingPunct="0"/>
                <a:endParaRPr lang="en-US" sz="2400">
                  <a:latin typeface="Times New Roman" pitchFamily="18" charset="0"/>
                </a:endParaRPr>
              </a:p>
            </p:txBody>
          </p:sp>
          <p:sp>
            <p:nvSpPr>
              <p:cNvPr id="44148" name="Rectangle 121"/>
              <p:cNvSpPr>
                <a:spLocks noChangeArrowheads="1"/>
              </p:cNvSpPr>
              <p:nvPr/>
            </p:nvSpPr>
            <p:spPr bwMode="auto">
              <a:xfrm>
                <a:off x="791" y="1960"/>
                <a:ext cx="384"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75" name="Group 122"/>
            <p:cNvGrpSpPr>
              <a:grpSpLocks/>
            </p:cNvGrpSpPr>
            <p:nvPr/>
          </p:nvGrpSpPr>
          <p:grpSpPr bwMode="auto">
            <a:xfrm>
              <a:off x="1175" y="1960"/>
              <a:ext cx="252" cy="384"/>
              <a:chOff x="1175" y="1960"/>
              <a:chExt cx="252" cy="384"/>
            </a:xfrm>
          </p:grpSpPr>
          <p:sp>
            <p:nvSpPr>
              <p:cNvPr id="44145" name="Rectangle 123"/>
              <p:cNvSpPr>
                <a:spLocks noChangeArrowheads="1"/>
              </p:cNvSpPr>
              <p:nvPr/>
            </p:nvSpPr>
            <p:spPr bwMode="auto">
              <a:xfrm>
                <a:off x="1218" y="1960"/>
                <a:ext cx="166"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solidFill>
                      <a:srgbClr val="FF0000"/>
                    </a:solidFill>
                    <a:latin typeface="Times New Roman" pitchFamily="18" charset="0"/>
                    <a:cs typeface="Times New Roman" pitchFamily="18" charset="0"/>
                  </a:rPr>
                  <a:t>6.7</a:t>
                </a:r>
              </a:p>
              <a:p>
                <a:pPr algn="just" eaLnBrk="0" hangingPunct="0"/>
                <a:endParaRPr lang="en-US" sz="2400">
                  <a:latin typeface="Times New Roman" pitchFamily="18" charset="0"/>
                </a:endParaRPr>
              </a:p>
            </p:txBody>
          </p:sp>
          <p:sp>
            <p:nvSpPr>
              <p:cNvPr id="44146" name="Rectangle 124"/>
              <p:cNvSpPr>
                <a:spLocks noChangeArrowheads="1"/>
              </p:cNvSpPr>
              <p:nvPr/>
            </p:nvSpPr>
            <p:spPr bwMode="auto">
              <a:xfrm>
                <a:off x="1175" y="1960"/>
                <a:ext cx="252"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76" name="Group 125"/>
            <p:cNvGrpSpPr>
              <a:grpSpLocks/>
            </p:cNvGrpSpPr>
            <p:nvPr/>
          </p:nvGrpSpPr>
          <p:grpSpPr bwMode="auto">
            <a:xfrm>
              <a:off x="1427" y="1960"/>
              <a:ext cx="242" cy="384"/>
              <a:chOff x="1427" y="1960"/>
              <a:chExt cx="242" cy="384"/>
            </a:xfrm>
          </p:grpSpPr>
          <p:sp>
            <p:nvSpPr>
              <p:cNvPr id="44143" name="Rectangle 126"/>
              <p:cNvSpPr>
                <a:spLocks noChangeArrowheads="1"/>
              </p:cNvSpPr>
              <p:nvPr/>
            </p:nvSpPr>
            <p:spPr bwMode="auto">
              <a:xfrm>
                <a:off x="1470" y="1960"/>
                <a:ext cx="156"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200" b="1">
                    <a:latin typeface="Times New Roman" pitchFamily="18" charset="0"/>
                    <a:cs typeface="Times New Roman" pitchFamily="18" charset="0"/>
                  </a:rPr>
                  <a:t>1.1</a:t>
                </a:r>
              </a:p>
              <a:p>
                <a:pPr algn="just" eaLnBrk="0" hangingPunct="0"/>
                <a:endParaRPr lang="en-US" sz="1200" b="1">
                  <a:latin typeface="Times New Roman" pitchFamily="18" charset="0"/>
                </a:endParaRPr>
              </a:p>
            </p:txBody>
          </p:sp>
          <p:sp>
            <p:nvSpPr>
              <p:cNvPr id="44144" name="Rectangle 127"/>
              <p:cNvSpPr>
                <a:spLocks noChangeArrowheads="1"/>
              </p:cNvSpPr>
              <p:nvPr/>
            </p:nvSpPr>
            <p:spPr bwMode="auto">
              <a:xfrm>
                <a:off x="1427" y="1960"/>
                <a:ext cx="242"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77" name="Group 128"/>
            <p:cNvGrpSpPr>
              <a:grpSpLocks/>
            </p:cNvGrpSpPr>
            <p:nvPr/>
          </p:nvGrpSpPr>
          <p:grpSpPr bwMode="auto">
            <a:xfrm>
              <a:off x="1669" y="1960"/>
              <a:ext cx="377" cy="384"/>
              <a:chOff x="1669" y="1960"/>
              <a:chExt cx="377" cy="384"/>
            </a:xfrm>
          </p:grpSpPr>
          <p:sp>
            <p:nvSpPr>
              <p:cNvPr id="44141" name="Rectangle 129"/>
              <p:cNvSpPr>
                <a:spLocks noChangeArrowheads="1"/>
              </p:cNvSpPr>
              <p:nvPr/>
            </p:nvSpPr>
            <p:spPr bwMode="auto">
              <a:xfrm>
                <a:off x="1712" y="1960"/>
                <a:ext cx="291"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000">
                    <a:latin typeface="Times New Roman" pitchFamily="18" charset="0"/>
                    <a:cs typeface="Times New Roman" pitchFamily="18" charset="0"/>
                  </a:rPr>
                  <a:t>0.030</a:t>
                </a:r>
                <a:endParaRPr lang="en-US" sz="1200">
                  <a:latin typeface="Times New Roman" pitchFamily="18" charset="0"/>
                  <a:cs typeface="Times New Roman" pitchFamily="18" charset="0"/>
                </a:endParaRPr>
              </a:p>
              <a:p>
                <a:pPr algn="just" eaLnBrk="0" hangingPunct="0"/>
                <a:endParaRPr lang="en-US" sz="2400">
                  <a:latin typeface="Times New Roman" pitchFamily="18" charset="0"/>
                </a:endParaRPr>
              </a:p>
            </p:txBody>
          </p:sp>
          <p:sp>
            <p:nvSpPr>
              <p:cNvPr id="44142" name="Rectangle 130"/>
              <p:cNvSpPr>
                <a:spLocks noChangeArrowheads="1"/>
              </p:cNvSpPr>
              <p:nvPr/>
            </p:nvSpPr>
            <p:spPr bwMode="auto">
              <a:xfrm>
                <a:off x="1669" y="1960"/>
                <a:ext cx="377"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78" name="Group 131"/>
            <p:cNvGrpSpPr>
              <a:grpSpLocks/>
            </p:cNvGrpSpPr>
            <p:nvPr/>
          </p:nvGrpSpPr>
          <p:grpSpPr bwMode="auto">
            <a:xfrm>
              <a:off x="2046" y="1960"/>
              <a:ext cx="364" cy="384"/>
              <a:chOff x="2046" y="1960"/>
              <a:chExt cx="364" cy="384"/>
            </a:xfrm>
          </p:grpSpPr>
          <p:sp>
            <p:nvSpPr>
              <p:cNvPr id="44139" name="Rectangle 132"/>
              <p:cNvSpPr>
                <a:spLocks noChangeArrowheads="1"/>
              </p:cNvSpPr>
              <p:nvPr/>
            </p:nvSpPr>
            <p:spPr bwMode="auto">
              <a:xfrm>
                <a:off x="2089" y="1960"/>
                <a:ext cx="278"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000">
                    <a:latin typeface="Times New Roman" pitchFamily="18" charset="0"/>
                    <a:cs typeface="Times New Roman" pitchFamily="18" charset="0"/>
                  </a:rPr>
                  <a:t>0.420</a:t>
                </a:r>
                <a:endParaRPr lang="en-US" sz="1200">
                  <a:latin typeface="Times New Roman" pitchFamily="18" charset="0"/>
                  <a:cs typeface="Times New Roman" pitchFamily="18" charset="0"/>
                </a:endParaRPr>
              </a:p>
              <a:p>
                <a:pPr algn="just" eaLnBrk="0" hangingPunct="0"/>
                <a:endParaRPr lang="en-US" sz="2400">
                  <a:latin typeface="Times New Roman" pitchFamily="18" charset="0"/>
                </a:endParaRPr>
              </a:p>
            </p:txBody>
          </p:sp>
          <p:sp>
            <p:nvSpPr>
              <p:cNvPr id="44140" name="Rectangle 133"/>
              <p:cNvSpPr>
                <a:spLocks noChangeArrowheads="1"/>
              </p:cNvSpPr>
              <p:nvPr/>
            </p:nvSpPr>
            <p:spPr bwMode="auto">
              <a:xfrm>
                <a:off x="2046" y="1960"/>
                <a:ext cx="364"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79" name="Group 134"/>
            <p:cNvGrpSpPr>
              <a:grpSpLocks/>
            </p:cNvGrpSpPr>
            <p:nvPr/>
          </p:nvGrpSpPr>
          <p:grpSpPr bwMode="auto">
            <a:xfrm>
              <a:off x="2410" y="1960"/>
              <a:ext cx="354" cy="384"/>
              <a:chOff x="2410" y="1960"/>
              <a:chExt cx="354" cy="384"/>
            </a:xfrm>
          </p:grpSpPr>
          <p:sp>
            <p:nvSpPr>
              <p:cNvPr id="44137" name="Rectangle 135"/>
              <p:cNvSpPr>
                <a:spLocks noChangeArrowheads="1"/>
              </p:cNvSpPr>
              <p:nvPr/>
            </p:nvSpPr>
            <p:spPr bwMode="auto">
              <a:xfrm>
                <a:off x="2453" y="1960"/>
                <a:ext cx="268"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solidFill>
                      <a:srgbClr val="1FAA1C"/>
                    </a:solidFill>
                    <a:latin typeface="Times New Roman" pitchFamily="18" charset="0"/>
                    <a:cs typeface="Times New Roman" pitchFamily="18" charset="0"/>
                  </a:rPr>
                  <a:t>45.0</a:t>
                </a:r>
              </a:p>
              <a:p>
                <a:pPr algn="just" eaLnBrk="0" hangingPunct="0"/>
                <a:endParaRPr lang="en-US" sz="1400" b="1">
                  <a:solidFill>
                    <a:srgbClr val="1FAA1C"/>
                  </a:solidFill>
                  <a:latin typeface="Times New Roman" pitchFamily="18" charset="0"/>
                </a:endParaRPr>
              </a:p>
            </p:txBody>
          </p:sp>
          <p:sp>
            <p:nvSpPr>
              <p:cNvPr id="44138" name="Rectangle 136"/>
              <p:cNvSpPr>
                <a:spLocks noChangeArrowheads="1"/>
              </p:cNvSpPr>
              <p:nvPr/>
            </p:nvSpPr>
            <p:spPr bwMode="auto">
              <a:xfrm>
                <a:off x="2410" y="1960"/>
                <a:ext cx="354"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80" name="Group 137"/>
            <p:cNvGrpSpPr>
              <a:grpSpLocks/>
            </p:cNvGrpSpPr>
            <p:nvPr/>
          </p:nvGrpSpPr>
          <p:grpSpPr bwMode="auto">
            <a:xfrm>
              <a:off x="2764" y="1960"/>
              <a:ext cx="354" cy="384"/>
              <a:chOff x="2764" y="1960"/>
              <a:chExt cx="354" cy="384"/>
            </a:xfrm>
          </p:grpSpPr>
          <p:sp>
            <p:nvSpPr>
              <p:cNvPr id="44135" name="Rectangle 138"/>
              <p:cNvSpPr>
                <a:spLocks noChangeArrowheads="1"/>
              </p:cNvSpPr>
              <p:nvPr/>
            </p:nvSpPr>
            <p:spPr bwMode="auto">
              <a:xfrm>
                <a:off x="2807" y="1960"/>
                <a:ext cx="268"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solidFill>
                      <a:srgbClr val="220EB8"/>
                    </a:solidFill>
                    <a:latin typeface="Times New Roman" pitchFamily="18" charset="0"/>
                    <a:cs typeface="Times New Roman" pitchFamily="18" charset="0"/>
                  </a:rPr>
                  <a:t>1.8</a:t>
                </a:r>
              </a:p>
              <a:p>
                <a:pPr algn="just" eaLnBrk="0" hangingPunct="0"/>
                <a:endParaRPr lang="en-US" sz="2400">
                  <a:latin typeface="Times New Roman" pitchFamily="18" charset="0"/>
                </a:endParaRPr>
              </a:p>
            </p:txBody>
          </p:sp>
          <p:sp>
            <p:nvSpPr>
              <p:cNvPr id="44136" name="Rectangle 139"/>
              <p:cNvSpPr>
                <a:spLocks noChangeArrowheads="1"/>
              </p:cNvSpPr>
              <p:nvPr/>
            </p:nvSpPr>
            <p:spPr bwMode="auto">
              <a:xfrm>
                <a:off x="2764" y="1960"/>
                <a:ext cx="354"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81" name="Group 140"/>
            <p:cNvGrpSpPr>
              <a:grpSpLocks/>
            </p:cNvGrpSpPr>
            <p:nvPr/>
          </p:nvGrpSpPr>
          <p:grpSpPr bwMode="auto">
            <a:xfrm>
              <a:off x="0" y="2344"/>
              <a:ext cx="417" cy="384"/>
              <a:chOff x="0" y="2344"/>
              <a:chExt cx="417" cy="384"/>
            </a:xfrm>
          </p:grpSpPr>
          <p:sp>
            <p:nvSpPr>
              <p:cNvPr id="44133" name="Rectangle 141"/>
              <p:cNvSpPr>
                <a:spLocks noChangeArrowheads="1"/>
              </p:cNvSpPr>
              <p:nvPr/>
            </p:nvSpPr>
            <p:spPr bwMode="auto">
              <a:xfrm>
                <a:off x="43" y="2344"/>
                <a:ext cx="331"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600" b="1">
                    <a:latin typeface="Times New Roman" pitchFamily="18" charset="0"/>
                    <a:cs typeface="Times New Roman" pitchFamily="18" charset="0"/>
                  </a:rPr>
                  <a:t>Goose</a:t>
                </a:r>
                <a:r>
                  <a:rPr lang="en-US" sz="1400">
                    <a:latin typeface="Times New Roman" pitchFamily="18" charset="0"/>
                    <a:cs typeface="Times New Roman" pitchFamily="18" charset="0"/>
                  </a:rPr>
                  <a:t> </a:t>
                </a:r>
                <a:endParaRPr lang="en-US" sz="1600">
                  <a:latin typeface="Times New Roman" pitchFamily="18" charset="0"/>
                  <a:cs typeface="Times New Roman" pitchFamily="18" charset="0"/>
                </a:endParaRPr>
              </a:p>
              <a:p>
                <a:pPr algn="just" eaLnBrk="0" hangingPunct="0"/>
                <a:endParaRPr lang="en-US" sz="3200">
                  <a:latin typeface="Times New Roman" pitchFamily="18" charset="0"/>
                </a:endParaRPr>
              </a:p>
            </p:txBody>
          </p:sp>
          <p:sp>
            <p:nvSpPr>
              <p:cNvPr id="44134" name="Rectangle 142"/>
              <p:cNvSpPr>
                <a:spLocks noChangeArrowheads="1"/>
              </p:cNvSpPr>
              <p:nvPr/>
            </p:nvSpPr>
            <p:spPr bwMode="auto">
              <a:xfrm>
                <a:off x="0" y="2344"/>
                <a:ext cx="417"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82" name="Group 143"/>
            <p:cNvGrpSpPr>
              <a:grpSpLocks/>
            </p:cNvGrpSpPr>
            <p:nvPr/>
          </p:nvGrpSpPr>
          <p:grpSpPr bwMode="auto">
            <a:xfrm>
              <a:off x="417" y="2344"/>
              <a:ext cx="374" cy="384"/>
              <a:chOff x="417" y="2344"/>
              <a:chExt cx="374" cy="384"/>
            </a:xfrm>
          </p:grpSpPr>
          <p:sp>
            <p:nvSpPr>
              <p:cNvPr id="44131" name="Rectangle 144"/>
              <p:cNvSpPr>
                <a:spLocks noChangeArrowheads="1"/>
              </p:cNvSpPr>
              <p:nvPr/>
            </p:nvSpPr>
            <p:spPr bwMode="auto">
              <a:xfrm>
                <a:off x="460" y="2344"/>
                <a:ext cx="288"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solidFill>
                      <a:schemeClr val="tx2"/>
                    </a:solidFill>
                    <a:latin typeface="Times New Roman" pitchFamily="18" charset="0"/>
                    <a:cs typeface="Times New Roman" pitchFamily="18" charset="0"/>
                  </a:rPr>
                  <a:t>22.3</a:t>
                </a:r>
              </a:p>
              <a:p>
                <a:pPr algn="just" eaLnBrk="0" hangingPunct="0"/>
                <a:endParaRPr lang="en-US" sz="2400">
                  <a:solidFill>
                    <a:schemeClr val="tx2"/>
                  </a:solidFill>
                  <a:latin typeface="Times New Roman" pitchFamily="18" charset="0"/>
                </a:endParaRPr>
              </a:p>
            </p:txBody>
          </p:sp>
          <p:sp>
            <p:nvSpPr>
              <p:cNvPr id="44132" name="Rectangle 145"/>
              <p:cNvSpPr>
                <a:spLocks noChangeArrowheads="1"/>
              </p:cNvSpPr>
              <p:nvPr/>
            </p:nvSpPr>
            <p:spPr bwMode="auto">
              <a:xfrm>
                <a:off x="417" y="2344"/>
                <a:ext cx="374"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83" name="Group 146"/>
            <p:cNvGrpSpPr>
              <a:grpSpLocks/>
            </p:cNvGrpSpPr>
            <p:nvPr/>
          </p:nvGrpSpPr>
          <p:grpSpPr bwMode="auto">
            <a:xfrm>
              <a:off x="791" y="2344"/>
              <a:ext cx="384" cy="384"/>
              <a:chOff x="791" y="2344"/>
              <a:chExt cx="384" cy="384"/>
            </a:xfrm>
          </p:grpSpPr>
          <p:sp>
            <p:nvSpPr>
              <p:cNvPr id="44129" name="Rectangle 147"/>
              <p:cNvSpPr>
                <a:spLocks noChangeArrowheads="1"/>
              </p:cNvSpPr>
              <p:nvPr/>
            </p:nvSpPr>
            <p:spPr bwMode="auto">
              <a:xfrm>
                <a:off x="834" y="2344"/>
                <a:ext cx="298"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000">
                    <a:latin typeface="Times New Roman" pitchFamily="18" charset="0"/>
                    <a:cs typeface="Times New Roman" pitchFamily="18" charset="0"/>
                  </a:rPr>
                  <a:t>0.0</a:t>
                </a:r>
                <a:endParaRPr lang="en-US" sz="1200">
                  <a:latin typeface="Times New Roman" pitchFamily="18" charset="0"/>
                  <a:cs typeface="Times New Roman" pitchFamily="18" charset="0"/>
                </a:endParaRPr>
              </a:p>
              <a:p>
                <a:pPr algn="just" eaLnBrk="0" hangingPunct="0"/>
                <a:endParaRPr lang="en-US" sz="2400">
                  <a:latin typeface="Times New Roman" pitchFamily="18" charset="0"/>
                </a:endParaRPr>
              </a:p>
            </p:txBody>
          </p:sp>
          <p:sp>
            <p:nvSpPr>
              <p:cNvPr id="44130" name="Rectangle 148"/>
              <p:cNvSpPr>
                <a:spLocks noChangeArrowheads="1"/>
              </p:cNvSpPr>
              <p:nvPr/>
            </p:nvSpPr>
            <p:spPr bwMode="auto">
              <a:xfrm>
                <a:off x="791" y="2344"/>
                <a:ext cx="384"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84" name="Group 149"/>
            <p:cNvGrpSpPr>
              <a:grpSpLocks/>
            </p:cNvGrpSpPr>
            <p:nvPr/>
          </p:nvGrpSpPr>
          <p:grpSpPr bwMode="auto">
            <a:xfrm>
              <a:off x="1175" y="2344"/>
              <a:ext cx="252" cy="384"/>
              <a:chOff x="1175" y="2344"/>
              <a:chExt cx="252" cy="384"/>
            </a:xfrm>
          </p:grpSpPr>
          <p:sp>
            <p:nvSpPr>
              <p:cNvPr id="44127" name="Rectangle 150"/>
              <p:cNvSpPr>
                <a:spLocks noChangeArrowheads="1"/>
              </p:cNvSpPr>
              <p:nvPr/>
            </p:nvSpPr>
            <p:spPr bwMode="auto">
              <a:xfrm>
                <a:off x="1218" y="2344"/>
                <a:ext cx="166"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solidFill>
                      <a:srgbClr val="FF0000"/>
                    </a:solidFill>
                    <a:latin typeface="Times New Roman" pitchFamily="18" charset="0"/>
                    <a:cs typeface="Times New Roman" pitchFamily="18" charset="0"/>
                  </a:rPr>
                  <a:t>7.1</a:t>
                </a:r>
              </a:p>
              <a:p>
                <a:pPr algn="just" eaLnBrk="0" hangingPunct="0"/>
                <a:endParaRPr lang="en-US" sz="1400" b="1">
                  <a:solidFill>
                    <a:srgbClr val="FF0000"/>
                  </a:solidFill>
                  <a:latin typeface="Times New Roman" pitchFamily="18" charset="0"/>
                </a:endParaRPr>
              </a:p>
            </p:txBody>
          </p:sp>
          <p:sp>
            <p:nvSpPr>
              <p:cNvPr id="44128" name="Rectangle 151"/>
              <p:cNvSpPr>
                <a:spLocks noChangeArrowheads="1"/>
              </p:cNvSpPr>
              <p:nvPr/>
            </p:nvSpPr>
            <p:spPr bwMode="auto">
              <a:xfrm>
                <a:off x="1175" y="2344"/>
                <a:ext cx="252"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85" name="Group 152"/>
            <p:cNvGrpSpPr>
              <a:grpSpLocks/>
            </p:cNvGrpSpPr>
            <p:nvPr/>
          </p:nvGrpSpPr>
          <p:grpSpPr bwMode="auto">
            <a:xfrm>
              <a:off x="1427" y="2344"/>
              <a:ext cx="242" cy="384"/>
              <a:chOff x="1427" y="2344"/>
              <a:chExt cx="242" cy="384"/>
            </a:xfrm>
          </p:grpSpPr>
          <p:sp>
            <p:nvSpPr>
              <p:cNvPr id="44125" name="Rectangle 153"/>
              <p:cNvSpPr>
                <a:spLocks noChangeArrowheads="1"/>
              </p:cNvSpPr>
              <p:nvPr/>
            </p:nvSpPr>
            <p:spPr bwMode="auto">
              <a:xfrm>
                <a:off x="1470" y="2344"/>
                <a:ext cx="156"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200" b="1">
                    <a:latin typeface="Times New Roman" pitchFamily="18" charset="0"/>
                    <a:cs typeface="Times New Roman" pitchFamily="18" charset="0"/>
                  </a:rPr>
                  <a:t>1.1</a:t>
                </a:r>
              </a:p>
              <a:p>
                <a:pPr algn="just" eaLnBrk="0" hangingPunct="0"/>
                <a:endParaRPr lang="en-US" sz="2400">
                  <a:latin typeface="Times New Roman" pitchFamily="18" charset="0"/>
                </a:endParaRPr>
              </a:p>
            </p:txBody>
          </p:sp>
          <p:sp>
            <p:nvSpPr>
              <p:cNvPr id="44126" name="Rectangle 154"/>
              <p:cNvSpPr>
                <a:spLocks noChangeArrowheads="1"/>
              </p:cNvSpPr>
              <p:nvPr/>
            </p:nvSpPr>
            <p:spPr bwMode="auto">
              <a:xfrm>
                <a:off x="1427" y="2344"/>
                <a:ext cx="242"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86" name="Group 155"/>
            <p:cNvGrpSpPr>
              <a:grpSpLocks/>
            </p:cNvGrpSpPr>
            <p:nvPr/>
          </p:nvGrpSpPr>
          <p:grpSpPr bwMode="auto">
            <a:xfrm>
              <a:off x="1669" y="2344"/>
              <a:ext cx="377" cy="384"/>
              <a:chOff x="1669" y="2344"/>
              <a:chExt cx="377" cy="384"/>
            </a:xfrm>
          </p:grpSpPr>
          <p:sp>
            <p:nvSpPr>
              <p:cNvPr id="44123" name="Rectangle 156"/>
              <p:cNvSpPr>
                <a:spLocks noChangeArrowheads="1"/>
              </p:cNvSpPr>
              <p:nvPr/>
            </p:nvSpPr>
            <p:spPr bwMode="auto">
              <a:xfrm>
                <a:off x="1712" y="2344"/>
                <a:ext cx="291"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000">
                    <a:latin typeface="Times New Roman" pitchFamily="18" charset="0"/>
                    <a:cs typeface="Times New Roman" pitchFamily="18" charset="0"/>
                  </a:rPr>
                  <a:t>0.009</a:t>
                </a:r>
                <a:endParaRPr lang="en-US" sz="1200">
                  <a:latin typeface="Times New Roman" pitchFamily="18" charset="0"/>
                  <a:cs typeface="Times New Roman" pitchFamily="18" charset="0"/>
                </a:endParaRPr>
              </a:p>
              <a:p>
                <a:pPr algn="just" eaLnBrk="0" hangingPunct="0"/>
                <a:endParaRPr lang="en-US" sz="2400">
                  <a:latin typeface="Times New Roman" pitchFamily="18" charset="0"/>
                </a:endParaRPr>
              </a:p>
            </p:txBody>
          </p:sp>
          <p:sp>
            <p:nvSpPr>
              <p:cNvPr id="44124" name="Rectangle 157"/>
              <p:cNvSpPr>
                <a:spLocks noChangeArrowheads="1"/>
              </p:cNvSpPr>
              <p:nvPr/>
            </p:nvSpPr>
            <p:spPr bwMode="auto">
              <a:xfrm>
                <a:off x="1669" y="2344"/>
                <a:ext cx="377"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87" name="Group 158"/>
            <p:cNvGrpSpPr>
              <a:grpSpLocks/>
            </p:cNvGrpSpPr>
            <p:nvPr/>
          </p:nvGrpSpPr>
          <p:grpSpPr bwMode="auto">
            <a:xfrm>
              <a:off x="2046" y="2344"/>
              <a:ext cx="364" cy="384"/>
              <a:chOff x="2046" y="2344"/>
              <a:chExt cx="364" cy="384"/>
            </a:xfrm>
          </p:grpSpPr>
          <p:sp>
            <p:nvSpPr>
              <p:cNvPr id="44121" name="Rectangle 159"/>
              <p:cNvSpPr>
                <a:spLocks noChangeArrowheads="1"/>
              </p:cNvSpPr>
              <p:nvPr/>
            </p:nvSpPr>
            <p:spPr bwMode="auto">
              <a:xfrm>
                <a:off x="2089" y="2344"/>
                <a:ext cx="278"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000">
                    <a:latin typeface="Times New Roman" pitchFamily="18" charset="0"/>
                    <a:cs typeface="Times New Roman" pitchFamily="18" charset="0"/>
                  </a:rPr>
                  <a:t>0.175</a:t>
                </a:r>
                <a:endParaRPr lang="en-US" sz="1200">
                  <a:latin typeface="Times New Roman" pitchFamily="18" charset="0"/>
                  <a:cs typeface="Times New Roman" pitchFamily="18" charset="0"/>
                </a:endParaRPr>
              </a:p>
              <a:p>
                <a:pPr algn="just" eaLnBrk="0" hangingPunct="0"/>
                <a:endParaRPr lang="en-US" sz="2400">
                  <a:latin typeface="Times New Roman" pitchFamily="18" charset="0"/>
                </a:endParaRPr>
              </a:p>
            </p:txBody>
          </p:sp>
          <p:sp>
            <p:nvSpPr>
              <p:cNvPr id="44122" name="Rectangle 160"/>
              <p:cNvSpPr>
                <a:spLocks noChangeArrowheads="1"/>
              </p:cNvSpPr>
              <p:nvPr/>
            </p:nvSpPr>
            <p:spPr bwMode="auto">
              <a:xfrm>
                <a:off x="2046" y="2344"/>
                <a:ext cx="364"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88" name="Group 161"/>
            <p:cNvGrpSpPr>
              <a:grpSpLocks/>
            </p:cNvGrpSpPr>
            <p:nvPr/>
          </p:nvGrpSpPr>
          <p:grpSpPr bwMode="auto">
            <a:xfrm>
              <a:off x="2410" y="2344"/>
              <a:ext cx="354" cy="384"/>
              <a:chOff x="2410" y="2344"/>
              <a:chExt cx="354" cy="384"/>
            </a:xfrm>
          </p:grpSpPr>
          <p:sp>
            <p:nvSpPr>
              <p:cNvPr id="44119" name="Rectangle 162"/>
              <p:cNvSpPr>
                <a:spLocks noChangeArrowheads="1"/>
              </p:cNvSpPr>
              <p:nvPr/>
            </p:nvSpPr>
            <p:spPr bwMode="auto">
              <a:xfrm>
                <a:off x="2453" y="2344"/>
                <a:ext cx="268"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solidFill>
                      <a:srgbClr val="1FAA1C"/>
                    </a:solidFill>
                    <a:latin typeface="Times New Roman" pitchFamily="18" charset="0"/>
                    <a:cs typeface="Times New Roman" pitchFamily="18" charset="0"/>
                  </a:rPr>
                  <a:t>24.0</a:t>
                </a:r>
              </a:p>
              <a:p>
                <a:pPr algn="just" eaLnBrk="0" hangingPunct="0"/>
                <a:endParaRPr lang="en-US" sz="1400" b="1">
                  <a:solidFill>
                    <a:srgbClr val="1FAA1C"/>
                  </a:solidFill>
                  <a:latin typeface="Times New Roman" pitchFamily="18" charset="0"/>
                </a:endParaRPr>
              </a:p>
            </p:txBody>
          </p:sp>
          <p:sp>
            <p:nvSpPr>
              <p:cNvPr id="44120" name="Rectangle 163"/>
              <p:cNvSpPr>
                <a:spLocks noChangeArrowheads="1"/>
              </p:cNvSpPr>
              <p:nvPr/>
            </p:nvSpPr>
            <p:spPr bwMode="auto">
              <a:xfrm>
                <a:off x="2410" y="2344"/>
                <a:ext cx="354"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89" name="Group 164"/>
            <p:cNvGrpSpPr>
              <a:grpSpLocks/>
            </p:cNvGrpSpPr>
            <p:nvPr/>
          </p:nvGrpSpPr>
          <p:grpSpPr bwMode="auto">
            <a:xfrm>
              <a:off x="2764" y="2344"/>
              <a:ext cx="354" cy="384"/>
              <a:chOff x="2764" y="2344"/>
              <a:chExt cx="354" cy="384"/>
            </a:xfrm>
          </p:grpSpPr>
          <p:sp>
            <p:nvSpPr>
              <p:cNvPr id="44117" name="Rectangle 165"/>
              <p:cNvSpPr>
                <a:spLocks noChangeArrowheads="1"/>
              </p:cNvSpPr>
              <p:nvPr/>
            </p:nvSpPr>
            <p:spPr bwMode="auto">
              <a:xfrm>
                <a:off x="2807" y="2344"/>
                <a:ext cx="268" cy="3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solidFill>
                      <a:srgbClr val="220EB8"/>
                    </a:solidFill>
                    <a:latin typeface="Times New Roman" pitchFamily="18" charset="0"/>
                    <a:cs typeface="Times New Roman" pitchFamily="18" charset="0"/>
                  </a:rPr>
                  <a:t>3.3</a:t>
                </a:r>
              </a:p>
              <a:p>
                <a:pPr algn="just" eaLnBrk="0" hangingPunct="0"/>
                <a:endParaRPr lang="en-US" sz="2400">
                  <a:latin typeface="Times New Roman" pitchFamily="18" charset="0"/>
                </a:endParaRPr>
              </a:p>
            </p:txBody>
          </p:sp>
          <p:sp>
            <p:nvSpPr>
              <p:cNvPr id="44118" name="Rectangle 166"/>
              <p:cNvSpPr>
                <a:spLocks noChangeArrowheads="1"/>
              </p:cNvSpPr>
              <p:nvPr/>
            </p:nvSpPr>
            <p:spPr bwMode="auto">
              <a:xfrm>
                <a:off x="2764" y="2344"/>
                <a:ext cx="354" cy="384"/>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90" name="Group 167"/>
            <p:cNvGrpSpPr>
              <a:grpSpLocks/>
            </p:cNvGrpSpPr>
            <p:nvPr/>
          </p:nvGrpSpPr>
          <p:grpSpPr bwMode="auto">
            <a:xfrm>
              <a:off x="0" y="2728"/>
              <a:ext cx="417" cy="480"/>
              <a:chOff x="0" y="2728"/>
              <a:chExt cx="417" cy="480"/>
            </a:xfrm>
          </p:grpSpPr>
          <p:sp>
            <p:nvSpPr>
              <p:cNvPr id="44115" name="Rectangle 168"/>
              <p:cNvSpPr>
                <a:spLocks noChangeArrowheads="1"/>
              </p:cNvSpPr>
              <p:nvPr/>
            </p:nvSpPr>
            <p:spPr bwMode="auto">
              <a:xfrm>
                <a:off x="43" y="2728"/>
                <a:ext cx="331" cy="4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latin typeface="Times New Roman" pitchFamily="18" charset="0"/>
                    <a:cs typeface="Times New Roman" pitchFamily="18" charset="0"/>
                  </a:rPr>
                  <a:t>Ham </a:t>
                </a:r>
              </a:p>
              <a:p>
                <a:pPr algn="just" eaLnBrk="0" hangingPunct="0"/>
                <a:endParaRPr lang="en-US" sz="1200" b="1">
                  <a:latin typeface="Times New Roman" pitchFamily="18" charset="0"/>
                </a:endParaRPr>
              </a:p>
            </p:txBody>
          </p:sp>
          <p:sp>
            <p:nvSpPr>
              <p:cNvPr id="44116" name="Rectangle 169"/>
              <p:cNvSpPr>
                <a:spLocks noChangeArrowheads="1"/>
              </p:cNvSpPr>
              <p:nvPr/>
            </p:nvSpPr>
            <p:spPr bwMode="auto">
              <a:xfrm>
                <a:off x="0" y="2728"/>
                <a:ext cx="417" cy="480"/>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91" name="Group 170"/>
            <p:cNvGrpSpPr>
              <a:grpSpLocks/>
            </p:cNvGrpSpPr>
            <p:nvPr/>
          </p:nvGrpSpPr>
          <p:grpSpPr bwMode="auto">
            <a:xfrm>
              <a:off x="417" y="2728"/>
              <a:ext cx="374" cy="480"/>
              <a:chOff x="417" y="2728"/>
              <a:chExt cx="374" cy="480"/>
            </a:xfrm>
          </p:grpSpPr>
          <p:sp>
            <p:nvSpPr>
              <p:cNvPr id="44113" name="Rectangle 171"/>
              <p:cNvSpPr>
                <a:spLocks noChangeArrowheads="1"/>
              </p:cNvSpPr>
              <p:nvPr/>
            </p:nvSpPr>
            <p:spPr bwMode="auto">
              <a:xfrm>
                <a:off x="460" y="2728"/>
                <a:ext cx="288" cy="4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solidFill>
                      <a:schemeClr val="tx2"/>
                    </a:solidFill>
                    <a:latin typeface="Times New Roman" pitchFamily="18" charset="0"/>
                    <a:cs typeface="Times New Roman" pitchFamily="18" charset="0"/>
                  </a:rPr>
                  <a:t>15.2</a:t>
                </a:r>
              </a:p>
              <a:p>
                <a:pPr algn="just" eaLnBrk="0" hangingPunct="0"/>
                <a:endParaRPr lang="en-US" sz="1400" b="1">
                  <a:solidFill>
                    <a:schemeClr val="tx2"/>
                  </a:solidFill>
                  <a:latin typeface="Times New Roman" pitchFamily="18" charset="0"/>
                </a:endParaRPr>
              </a:p>
            </p:txBody>
          </p:sp>
          <p:sp>
            <p:nvSpPr>
              <p:cNvPr id="44114" name="Rectangle 172"/>
              <p:cNvSpPr>
                <a:spLocks noChangeArrowheads="1"/>
              </p:cNvSpPr>
              <p:nvPr/>
            </p:nvSpPr>
            <p:spPr bwMode="auto">
              <a:xfrm>
                <a:off x="417" y="2728"/>
                <a:ext cx="374" cy="480"/>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92" name="Group 173"/>
            <p:cNvGrpSpPr>
              <a:grpSpLocks/>
            </p:cNvGrpSpPr>
            <p:nvPr/>
          </p:nvGrpSpPr>
          <p:grpSpPr bwMode="auto">
            <a:xfrm>
              <a:off x="791" y="2728"/>
              <a:ext cx="384" cy="480"/>
              <a:chOff x="791" y="2728"/>
              <a:chExt cx="384" cy="480"/>
            </a:xfrm>
          </p:grpSpPr>
          <p:sp>
            <p:nvSpPr>
              <p:cNvPr id="44111" name="Rectangle 174"/>
              <p:cNvSpPr>
                <a:spLocks noChangeArrowheads="1"/>
              </p:cNvSpPr>
              <p:nvPr/>
            </p:nvSpPr>
            <p:spPr bwMode="auto">
              <a:xfrm>
                <a:off x="834" y="2728"/>
                <a:ext cx="298" cy="4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000">
                    <a:latin typeface="Times New Roman" pitchFamily="18" charset="0"/>
                    <a:cs typeface="Times New Roman" pitchFamily="18" charset="0"/>
                  </a:rPr>
                  <a:t>0.0</a:t>
                </a:r>
                <a:endParaRPr lang="en-US" sz="1200">
                  <a:latin typeface="Times New Roman" pitchFamily="18" charset="0"/>
                  <a:cs typeface="Times New Roman" pitchFamily="18" charset="0"/>
                </a:endParaRPr>
              </a:p>
              <a:p>
                <a:pPr algn="just" eaLnBrk="0" hangingPunct="0"/>
                <a:endParaRPr lang="en-US" sz="2400">
                  <a:latin typeface="Times New Roman" pitchFamily="18" charset="0"/>
                </a:endParaRPr>
              </a:p>
            </p:txBody>
          </p:sp>
          <p:sp>
            <p:nvSpPr>
              <p:cNvPr id="44112" name="Rectangle 175"/>
              <p:cNvSpPr>
                <a:spLocks noChangeArrowheads="1"/>
              </p:cNvSpPr>
              <p:nvPr/>
            </p:nvSpPr>
            <p:spPr bwMode="auto">
              <a:xfrm>
                <a:off x="791" y="2728"/>
                <a:ext cx="384" cy="480"/>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93" name="Group 176"/>
            <p:cNvGrpSpPr>
              <a:grpSpLocks/>
            </p:cNvGrpSpPr>
            <p:nvPr/>
          </p:nvGrpSpPr>
          <p:grpSpPr bwMode="auto">
            <a:xfrm>
              <a:off x="1175" y="2728"/>
              <a:ext cx="252" cy="480"/>
              <a:chOff x="1175" y="2728"/>
              <a:chExt cx="252" cy="480"/>
            </a:xfrm>
          </p:grpSpPr>
          <p:sp>
            <p:nvSpPr>
              <p:cNvPr id="44109" name="Rectangle 177"/>
              <p:cNvSpPr>
                <a:spLocks noChangeArrowheads="1"/>
              </p:cNvSpPr>
              <p:nvPr/>
            </p:nvSpPr>
            <p:spPr bwMode="auto">
              <a:xfrm>
                <a:off x="1218" y="2728"/>
                <a:ext cx="166" cy="4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200" b="1">
                    <a:solidFill>
                      <a:srgbClr val="FF0000"/>
                    </a:solidFill>
                    <a:latin typeface="Times New Roman" pitchFamily="18" charset="0"/>
                    <a:cs typeface="Times New Roman" pitchFamily="18" charset="0"/>
                  </a:rPr>
                  <a:t>31.0</a:t>
                </a:r>
              </a:p>
              <a:p>
                <a:pPr algn="just" eaLnBrk="0" hangingPunct="0"/>
                <a:endParaRPr lang="en-US" sz="2400">
                  <a:latin typeface="Times New Roman" pitchFamily="18" charset="0"/>
                </a:endParaRPr>
              </a:p>
            </p:txBody>
          </p:sp>
          <p:sp>
            <p:nvSpPr>
              <p:cNvPr id="44110" name="Rectangle 178"/>
              <p:cNvSpPr>
                <a:spLocks noChangeArrowheads="1"/>
              </p:cNvSpPr>
              <p:nvPr/>
            </p:nvSpPr>
            <p:spPr bwMode="auto">
              <a:xfrm>
                <a:off x="1175" y="2728"/>
                <a:ext cx="252" cy="480"/>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94" name="Group 179"/>
            <p:cNvGrpSpPr>
              <a:grpSpLocks/>
            </p:cNvGrpSpPr>
            <p:nvPr/>
          </p:nvGrpSpPr>
          <p:grpSpPr bwMode="auto">
            <a:xfrm>
              <a:off x="1427" y="2728"/>
              <a:ext cx="242" cy="480"/>
              <a:chOff x="1427" y="2728"/>
              <a:chExt cx="242" cy="480"/>
            </a:xfrm>
          </p:grpSpPr>
          <p:sp>
            <p:nvSpPr>
              <p:cNvPr id="44107" name="Rectangle 180"/>
              <p:cNvSpPr>
                <a:spLocks noChangeArrowheads="1"/>
              </p:cNvSpPr>
              <p:nvPr/>
            </p:nvSpPr>
            <p:spPr bwMode="auto">
              <a:xfrm>
                <a:off x="1470" y="2728"/>
                <a:ext cx="156" cy="4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200" b="1">
                    <a:latin typeface="Times New Roman" pitchFamily="18" charset="0"/>
                    <a:cs typeface="Times New Roman" pitchFamily="18" charset="0"/>
                  </a:rPr>
                  <a:t>0.8</a:t>
                </a:r>
              </a:p>
              <a:p>
                <a:pPr algn="just" eaLnBrk="0" hangingPunct="0"/>
                <a:endParaRPr lang="en-US" sz="1200" b="1">
                  <a:latin typeface="Times New Roman" pitchFamily="18" charset="0"/>
                </a:endParaRPr>
              </a:p>
            </p:txBody>
          </p:sp>
          <p:sp>
            <p:nvSpPr>
              <p:cNvPr id="44108" name="Rectangle 181"/>
              <p:cNvSpPr>
                <a:spLocks noChangeArrowheads="1"/>
              </p:cNvSpPr>
              <p:nvPr/>
            </p:nvSpPr>
            <p:spPr bwMode="auto">
              <a:xfrm>
                <a:off x="1427" y="2728"/>
                <a:ext cx="242" cy="480"/>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95" name="Group 182"/>
            <p:cNvGrpSpPr>
              <a:grpSpLocks/>
            </p:cNvGrpSpPr>
            <p:nvPr/>
          </p:nvGrpSpPr>
          <p:grpSpPr bwMode="auto">
            <a:xfrm>
              <a:off x="1669" y="2728"/>
              <a:ext cx="377" cy="480"/>
              <a:chOff x="1669" y="2728"/>
              <a:chExt cx="377" cy="480"/>
            </a:xfrm>
          </p:grpSpPr>
          <p:sp>
            <p:nvSpPr>
              <p:cNvPr id="44105" name="Rectangle 183"/>
              <p:cNvSpPr>
                <a:spLocks noChangeArrowheads="1"/>
              </p:cNvSpPr>
              <p:nvPr/>
            </p:nvSpPr>
            <p:spPr bwMode="auto">
              <a:xfrm>
                <a:off x="1712" y="2728"/>
                <a:ext cx="291" cy="4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000">
                    <a:latin typeface="Times New Roman" pitchFamily="18" charset="0"/>
                    <a:cs typeface="Times New Roman" pitchFamily="18" charset="0"/>
                  </a:rPr>
                  <a:t>0.009</a:t>
                </a:r>
                <a:endParaRPr lang="en-US" sz="1200">
                  <a:latin typeface="Times New Roman" pitchFamily="18" charset="0"/>
                  <a:cs typeface="Times New Roman" pitchFamily="18" charset="0"/>
                </a:endParaRPr>
              </a:p>
              <a:p>
                <a:pPr algn="just" eaLnBrk="0" hangingPunct="0"/>
                <a:endParaRPr lang="en-US" sz="2400">
                  <a:latin typeface="Times New Roman" pitchFamily="18" charset="0"/>
                </a:endParaRPr>
              </a:p>
            </p:txBody>
          </p:sp>
          <p:sp>
            <p:nvSpPr>
              <p:cNvPr id="44106" name="Rectangle 184"/>
              <p:cNvSpPr>
                <a:spLocks noChangeArrowheads="1"/>
              </p:cNvSpPr>
              <p:nvPr/>
            </p:nvSpPr>
            <p:spPr bwMode="auto">
              <a:xfrm>
                <a:off x="1669" y="2728"/>
                <a:ext cx="377" cy="480"/>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96" name="Group 185"/>
            <p:cNvGrpSpPr>
              <a:grpSpLocks/>
            </p:cNvGrpSpPr>
            <p:nvPr/>
          </p:nvGrpSpPr>
          <p:grpSpPr bwMode="auto">
            <a:xfrm>
              <a:off x="2046" y="2728"/>
              <a:ext cx="364" cy="480"/>
              <a:chOff x="2046" y="2728"/>
              <a:chExt cx="364" cy="480"/>
            </a:xfrm>
          </p:grpSpPr>
          <p:sp>
            <p:nvSpPr>
              <p:cNvPr id="44103" name="Rectangle 186"/>
              <p:cNvSpPr>
                <a:spLocks noChangeArrowheads="1"/>
              </p:cNvSpPr>
              <p:nvPr/>
            </p:nvSpPr>
            <p:spPr bwMode="auto">
              <a:xfrm>
                <a:off x="2089" y="2728"/>
                <a:ext cx="278" cy="4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000">
                    <a:latin typeface="Times New Roman" pitchFamily="18" charset="0"/>
                    <a:cs typeface="Times New Roman" pitchFamily="18" charset="0"/>
                  </a:rPr>
                  <a:t>0.168</a:t>
                </a:r>
                <a:endParaRPr lang="en-US" sz="1200">
                  <a:latin typeface="Times New Roman" pitchFamily="18" charset="0"/>
                  <a:cs typeface="Times New Roman" pitchFamily="18" charset="0"/>
                </a:endParaRPr>
              </a:p>
              <a:p>
                <a:pPr algn="just" eaLnBrk="0" hangingPunct="0"/>
                <a:endParaRPr lang="en-US" sz="2400">
                  <a:latin typeface="Times New Roman" pitchFamily="18" charset="0"/>
                </a:endParaRPr>
              </a:p>
            </p:txBody>
          </p:sp>
          <p:sp>
            <p:nvSpPr>
              <p:cNvPr id="44104" name="Rectangle 187"/>
              <p:cNvSpPr>
                <a:spLocks noChangeArrowheads="1"/>
              </p:cNvSpPr>
              <p:nvPr/>
            </p:nvSpPr>
            <p:spPr bwMode="auto">
              <a:xfrm>
                <a:off x="2046" y="2728"/>
                <a:ext cx="364" cy="480"/>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97" name="Group 188"/>
            <p:cNvGrpSpPr>
              <a:grpSpLocks/>
            </p:cNvGrpSpPr>
            <p:nvPr/>
          </p:nvGrpSpPr>
          <p:grpSpPr bwMode="auto">
            <a:xfrm>
              <a:off x="2410" y="2728"/>
              <a:ext cx="354" cy="480"/>
              <a:chOff x="2410" y="2728"/>
              <a:chExt cx="354" cy="480"/>
            </a:xfrm>
          </p:grpSpPr>
          <p:sp>
            <p:nvSpPr>
              <p:cNvPr id="44101" name="Rectangle 189"/>
              <p:cNvSpPr>
                <a:spLocks noChangeArrowheads="1"/>
              </p:cNvSpPr>
              <p:nvPr/>
            </p:nvSpPr>
            <p:spPr bwMode="auto">
              <a:xfrm>
                <a:off x="2453" y="2728"/>
                <a:ext cx="268" cy="4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400" b="1">
                    <a:solidFill>
                      <a:srgbClr val="1FAA1C"/>
                    </a:solidFill>
                    <a:latin typeface="Times New Roman" pitchFamily="18" charset="0"/>
                    <a:cs typeface="Times New Roman" pitchFamily="18" charset="0"/>
                  </a:rPr>
                  <a:t>23.0</a:t>
                </a:r>
              </a:p>
              <a:p>
                <a:pPr algn="just" eaLnBrk="0" hangingPunct="0"/>
                <a:endParaRPr lang="en-US" sz="2400">
                  <a:latin typeface="Times New Roman" pitchFamily="18" charset="0"/>
                </a:endParaRPr>
              </a:p>
            </p:txBody>
          </p:sp>
          <p:sp>
            <p:nvSpPr>
              <p:cNvPr id="44102" name="Rectangle 190"/>
              <p:cNvSpPr>
                <a:spLocks noChangeArrowheads="1"/>
              </p:cNvSpPr>
              <p:nvPr/>
            </p:nvSpPr>
            <p:spPr bwMode="auto">
              <a:xfrm>
                <a:off x="2410" y="2728"/>
                <a:ext cx="354" cy="480"/>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nvGrpSpPr>
            <p:cNvPr id="44098" name="Group 191"/>
            <p:cNvGrpSpPr>
              <a:grpSpLocks/>
            </p:cNvGrpSpPr>
            <p:nvPr/>
          </p:nvGrpSpPr>
          <p:grpSpPr bwMode="auto">
            <a:xfrm>
              <a:off x="2764" y="2728"/>
              <a:ext cx="354" cy="480"/>
              <a:chOff x="2764" y="2728"/>
              <a:chExt cx="354" cy="480"/>
            </a:xfrm>
          </p:grpSpPr>
          <p:sp>
            <p:nvSpPr>
              <p:cNvPr id="44099" name="Rectangle 192"/>
              <p:cNvSpPr>
                <a:spLocks noChangeArrowheads="1"/>
              </p:cNvSpPr>
              <p:nvPr/>
            </p:nvSpPr>
            <p:spPr bwMode="auto">
              <a:xfrm>
                <a:off x="2807" y="2728"/>
                <a:ext cx="268" cy="4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lgn="just" eaLnBrk="0" hangingPunct="0"/>
                <a:r>
                  <a:rPr lang="en-US" sz="1000">
                    <a:latin typeface="Times New Roman" pitchFamily="18" charset="0"/>
                    <a:cs typeface="Times New Roman" pitchFamily="18" charset="0"/>
                  </a:rPr>
                  <a:t>--</a:t>
                </a:r>
                <a:endParaRPr lang="en-US" sz="1200">
                  <a:latin typeface="Times New Roman" pitchFamily="18" charset="0"/>
                  <a:cs typeface="Times New Roman" pitchFamily="18" charset="0"/>
                </a:endParaRPr>
              </a:p>
              <a:p>
                <a:pPr algn="just" eaLnBrk="0" hangingPunct="0"/>
                <a:endParaRPr lang="en-US" sz="2400">
                  <a:latin typeface="Times New Roman" pitchFamily="18" charset="0"/>
                </a:endParaRPr>
              </a:p>
            </p:txBody>
          </p:sp>
          <p:sp>
            <p:nvSpPr>
              <p:cNvPr id="44100" name="Rectangle 193"/>
              <p:cNvSpPr>
                <a:spLocks noChangeArrowheads="1"/>
              </p:cNvSpPr>
              <p:nvPr/>
            </p:nvSpPr>
            <p:spPr bwMode="auto">
              <a:xfrm>
                <a:off x="2764" y="2728"/>
                <a:ext cx="354" cy="480"/>
              </a:xfrm>
              <a:prstGeom prst="rect">
                <a:avLst/>
              </a:prstGeom>
              <a:noFill/>
              <a:ln w="7">
                <a:solidFill>
                  <a:srgbClr val="A0A0A0"/>
                </a:solidFill>
                <a:miter lim="800000"/>
                <a:headEnd/>
                <a:tailEnd/>
              </a:ln>
              <a:extLst>
                <a:ext uri="{909E8E84-426E-40DD-AFC4-6F175D3DCCD1}">
                  <a14:hiddenFill xmlns:a14="http://schemas.microsoft.com/office/drawing/2010/main">
                    <a:solidFill>
                      <a:srgbClr val="FFFFFF"/>
                    </a:solidFill>
                  </a14:hiddenFill>
                </a:ext>
              </a:extLst>
            </p:spPr>
            <p:txBody>
              <a:bodyPr wrap="none"/>
              <a:lstStyle/>
              <a:p>
                <a:endParaRPr lang="en-US"/>
              </a:p>
            </p:txBody>
          </p:sp>
        </p:grpSp>
      </p:grpSp>
      <p:sp>
        <p:nvSpPr>
          <p:cNvPr id="44035" name="Text Box 194"/>
          <p:cNvSpPr txBox="1">
            <a:spLocks noChangeArrowheads="1"/>
          </p:cNvSpPr>
          <p:nvPr/>
        </p:nvSpPr>
        <p:spPr bwMode="auto">
          <a:xfrm>
            <a:off x="609600" y="381000"/>
            <a:ext cx="77724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eaLnBrk="1" hangingPunct="1">
              <a:spcBef>
                <a:spcPct val="50000"/>
              </a:spcBef>
            </a:pPr>
            <a:r>
              <a:rPr lang="en-US" sz="2800" b="1">
                <a:solidFill>
                  <a:srgbClr val="FF0000"/>
                </a:solidFill>
                <a:latin typeface="Bookman Old Style" pitchFamily="18" charset="0"/>
                <a:cs typeface="Times New Roman" pitchFamily="18" charset="0"/>
              </a:rPr>
              <a:t>Composition of meats (%) (fresh weight)</a:t>
            </a:r>
            <a:endParaRPr lang="en-US" sz="2800" b="1">
              <a:solidFill>
                <a:srgbClr val="FF0000"/>
              </a:solidFill>
              <a:latin typeface="Bookman Old Style" pitchFamily="18" charset="0"/>
            </a:endParaRPr>
          </a:p>
        </p:txBody>
      </p:sp>
    </p:spTree>
    <p:extLst>
      <p:ext uri="{BB962C8B-B14F-4D97-AF65-F5344CB8AC3E}">
        <p14:creationId xmlns:p14="http://schemas.microsoft.com/office/powerpoint/2010/main" val="3428438432"/>
      </p:ext>
    </p:extLst>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075" name="Group 10"/>
          <p:cNvGrpSpPr>
            <a:grpSpLocks/>
          </p:cNvGrpSpPr>
          <p:nvPr/>
        </p:nvGrpSpPr>
        <p:grpSpPr bwMode="auto">
          <a:xfrm>
            <a:off x="5791200" y="1143000"/>
            <a:ext cx="3352800" cy="3371850"/>
            <a:chOff x="3360" y="624"/>
            <a:chExt cx="2400" cy="2495"/>
          </a:xfrm>
        </p:grpSpPr>
        <p:graphicFrame>
          <p:nvGraphicFramePr>
            <p:cNvPr id="3074" name="Object 6"/>
            <p:cNvGraphicFramePr>
              <a:graphicFrameLocks noChangeAspect="1"/>
            </p:cNvGraphicFramePr>
            <p:nvPr/>
          </p:nvGraphicFramePr>
          <p:xfrm>
            <a:off x="3360" y="624"/>
            <a:ext cx="2400" cy="2256"/>
          </p:xfrm>
          <a:graphic>
            <a:graphicData uri="http://schemas.openxmlformats.org/presentationml/2006/ole">
              <mc:AlternateContent xmlns:mc="http://schemas.openxmlformats.org/markup-compatibility/2006">
                <mc:Choice xmlns:v="urn:schemas-microsoft-com:vml" Requires="v">
                  <p:oleObj spid="_x0000_s1032" name="Chart" r:id="rId3" imgW="3686251" imgH="2600249" progId="Excel.Chart.8">
                    <p:embed/>
                  </p:oleObj>
                </mc:Choice>
                <mc:Fallback>
                  <p:oleObj name="Chart" r:id="rId3" imgW="3686251" imgH="2600249" progId="Excel.Chart.8">
                    <p:embed/>
                    <p:pic>
                      <p:nvPicPr>
                        <p:cNvPr id="0" name=""/>
                        <p:cNvPicPr>
                          <a:picLocks noChangeAspect="1" noChangeArrowheads="1"/>
                        </p:cNvPicPr>
                        <p:nvPr/>
                      </p:nvPicPr>
                      <p:blipFill>
                        <a:blip r:embed="rId4">
                          <a:extLst>
                            <a:ext uri="{28A0092B-C50C-407E-A947-70E740481C1C}">
                              <a14:useLocalDpi xmlns:a14="http://schemas.microsoft.com/office/drawing/2010/main" val="0"/>
                            </a:ext>
                          </a:extLst>
                        </a:blip>
                        <a:srcRect l="33463" t="35349" r="21060" b="11438"/>
                        <a:stretch>
                          <a:fillRect/>
                        </a:stretch>
                      </p:blipFill>
                      <p:spPr bwMode="auto">
                        <a:xfrm>
                          <a:off x="3360" y="624"/>
                          <a:ext cx="2400" cy="225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3081" name="Text Box 7"/>
            <p:cNvSpPr txBox="1">
              <a:spLocks noChangeArrowheads="1"/>
            </p:cNvSpPr>
            <p:nvPr/>
          </p:nvSpPr>
          <p:spPr bwMode="auto">
            <a:xfrm>
              <a:off x="3504" y="2641"/>
              <a:ext cx="2112" cy="47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r>
                <a:rPr lang="en-US">
                  <a:solidFill>
                    <a:srgbClr val="0000FF"/>
                  </a:solidFill>
                  <a:latin typeface="Bookman Old Style" pitchFamily="18" charset="0"/>
                </a:rPr>
                <a:t>General composition of Bones</a:t>
              </a:r>
            </a:p>
          </p:txBody>
        </p:sp>
      </p:grpSp>
      <p:sp>
        <p:nvSpPr>
          <p:cNvPr id="3076" name="Rectangle 11"/>
          <p:cNvSpPr>
            <a:spLocks noChangeArrowheads="1"/>
          </p:cNvSpPr>
          <p:nvPr/>
        </p:nvSpPr>
        <p:spPr bwMode="auto">
          <a:xfrm>
            <a:off x="2105025" y="304800"/>
            <a:ext cx="4676775"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p>
            <a:r>
              <a:rPr lang="en-US" altLang="zh-CN" sz="3200" b="1">
                <a:solidFill>
                  <a:srgbClr val="0000FF"/>
                </a:solidFill>
                <a:latin typeface="Bookman Old Style" pitchFamily="18" charset="0"/>
                <a:ea typeface="SimSun" pitchFamily="2" charset="-122"/>
              </a:rPr>
              <a:t>Carcass</a:t>
            </a:r>
            <a:r>
              <a:rPr lang="en-US" altLang="zh-CN" sz="3200" b="1">
                <a:latin typeface="Bookman Old Style" pitchFamily="18" charset="0"/>
                <a:ea typeface="SimSun" pitchFamily="2" charset="-122"/>
              </a:rPr>
              <a:t> </a:t>
            </a:r>
            <a:r>
              <a:rPr lang="en-US" altLang="zh-CN" sz="3200" b="1">
                <a:solidFill>
                  <a:srgbClr val="0000FF"/>
                </a:solidFill>
                <a:latin typeface="Bookman Old Style" pitchFamily="18" charset="0"/>
                <a:ea typeface="SimSun" pitchFamily="2" charset="-122"/>
              </a:rPr>
              <a:t>Composition</a:t>
            </a:r>
          </a:p>
        </p:txBody>
      </p:sp>
      <p:sp>
        <p:nvSpPr>
          <p:cNvPr id="3077" name="Text Box 12"/>
          <p:cNvSpPr txBox="1">
            <a:spLocks noChangeArrowheads="1"/>
          </p:cNvSpPr>
          <p:nvPr/>
        </p:nvSpPr>
        <p:spPr bwMode="auto">
          <a:xfrm>
            <a:off x="457200" y="1600200"/>
            <a:ext cx="4876800"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altLang="zh-CN" sz="2000" b="1">
                <a:solidFill>
                  <a:schemeClr val="hlink"/>
                </a:solidFill>
                <a:latin typeface="Bookman Old Style" pitchFamily="18" charset="0"/>
                <a:ea typeface="SimSun" pitchFamily="2" charset="-122"/>
              </a:rPr>
              <a:t>Flesh/Muscle</a:t>
            </a:r>
            <a:r>
              <a:rPr lang="en-US" altLang="zh-CN" b="1">
                <a:solidFill>
                  <a:schemeClr val="hlink"/>
                </a:solidFill>
                <a:latin typeface="Bookman Old Style" pitchFamily="18" charset="0"/>
                <a:ea typeface="SimSun" pitchFamily="2" charset="-122"/>
              </a:rPr>
              <a:t>:</a:t>
            </a:r>
            <a:r>
              <a:rPr lang="en-US" altLang="zh-CN" b="1">
                <a:latin typeface="Bookman Old Style" pitchFamily="18" charset="0"/>
                <a:ea typeface="SimSun" pitchFamily="2" charset="-122"/>
              </a:rPr>
              <a:t> </a:t>
            </a:r>
            <a:r>
              <a:rPr lang="en-US" altLang="zh-CN">
                <a:latin typeface="Bookman Old Style" pitchFamily="18" charset="0"/>
                <a:ea typeface="SimSun" pitchFamily="2" charset="-122"/>
              </a:rPr>
              <a:t>Skeletal muscle 35-65%</a:t>
            </a:r>
            <a:endParaRPr lang="en-US">
              <a:latin typeface="Bookman Old Style" pitchFamily="18" charset="0"/>
            </a:endParaRPr>
          </a:p>
        </p:txBody>
      </p:sp>
      <p:sp>
        <p:nvSpPr>
          <p:cNvPr id="3078" name="Text Box 13"/>
          <p:cNvSpPr txBox="1">
            <a:spLocks noChangeArrowheads="1"/>
          </p:cNvSpPr>
          <p:nvPr/>
        </p:nvSpPr>
        <p:spPr bwMode="auto">
          <a:xfrm>
            <a:off x="457200" y="2209800"/>
            <a:ext cx="4495800" cy="14954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altLang="zh-CN" sz="2000" b="1" dirty="0">
                <a:solidFill>
                  <a:srgbClr val="FF3300"/>
                </a:solidFill>
                <a:latin typeface="Bookman Old Style" pitchFamily="18" charset="0"/>
                <a:ea typeface="SimSun" pitchFamily="2" charset="-122"/>
              </a:rPr>
              <a:t>Bone</a:t>
            </a:r>
          </a:p>
          <a:p>
            <a:pPr eaLnBrk="1" hangingPunct="1"/>
            <a:r>
              <a:rPr lang="en-US" altLang="zh-CN" b="1" dirty="0">
                <a:latin typeface="Bookman Old Style" pitchFamily="18" charset="0"/>
                <a:ea typeface="SimSun" pitchFamily="2" charset="-122"/>
              </a:rPr>
              <a:t>	</a:t>
            </a:r>
            <a:r>
              <a:rPr lang="en-US" altLang="zh-CN" dirty="0">
                <a:latin typeface="Bookman Old Style" pitchFamily="18" charset="0"/>
                <a:ea typeface="SimSun" pitchFamily="2" charset="-122"/>
              </a:rPr>
              <a:t>Mutton- 25%</a:t>
            </a:r>
          </a:p>
          <a:p>
            <a:pPr eaLnBrk="1" hangingPunct="1"/>
            <a:r>
              <a:rPr lang="en-US" altLang="zh-CN" dirty="0">
                <a:latin typeface="Bookman Old Style" pitchFamily="18" charset="0"/>
                <a:ea typeface="SimSun" pitchFamily="2" charset="-122"/>
              </a:rPr>
              <a:t>	Bobby calves- 50%</a:t>
            </a:r>
          </a:p>
          <a:p>
            <a:pPr eaLnBrk="1" hangingPunct="1"/>
            <a:r>
              <a:rPr lang="en-US" altLang="zh-CN" dirty="0">
                <a:latin typeface="Bookman Old Style" pitchFamily="18" charset="0"/>
                <a:ea typeface="SimSun" pitchFamily="2" charset="-122"/>
              </a:rPr>
              <a:t>	Veal-20-25%</a:t>
            </a:r>
          </a:p>
          <a:p>
            <a:pPr eaLnBrk="1" hangingPunct="1"/>
            <a:r>
              <a:rPr lang="en-US" altLang="zh-CN" dirty="0">
                <a:latin typeface="Bookman Old Style" pitchFamily="18" charset="0"/>
                <a:ea typeface="SimSun" pitchFamily="2" charset="-122"/>
              </a:rPr>
              <a:t>	Pork 12-20%</a:t>
            </a:r>
            <a:endParaRPr lang="en-US" dirty="0">
              <a:latin typeface="Bookman Old Style" pitchFamily="18" charset="0"/>
            </a:endParaRPr>
          </a:p>
        </p:txBody>
      </p:sp>
      <p:sp>
        <p:nvSpPr>
          <p:cNvPr id="3079" name="Text Box 15"/>
          <p:cNvSpPr txBox="1">
            <a:spLocks noChangeArrowheads="1"/>
          </p:cNvSpPr>
          <p:nvPr/>
        </p:nvSpPr>
        <p:spPr bwMode="auto">
          <a:xfrm>
            <a:off x="533400" y="3581400"/>
            <a:ext cx="2438400"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altLang="zh-CN" sz="2000" b="1">
                <a:solidFill>
                  <a:srgbClr val="9933FF"/>
                </a:solidFill>
                <a:latin typeface="Bookman Old Style" pitchFamily="18" charset="0"/>
                <a:ea typeface="SimSun" pitchFamily="2" charset="-122"/>
              </a:rPr>
              <a:t>Fat</a:t>
            </a:r>
            <a:endParaRPr lang="en-US" sz="2000">
              <a:solidFill>
                <a:srgbClr val="9933FF"/>
              </a:solidFill>
              <a:latin typeface="Bookman Old Style" pitchFamily="18" charset="0"/>
            </a:endParaRPr>
          </a:p>
        </p:txBody>
      </p:sp>
      <p:sp>
        <p:nvSpPr>
          <p:cNvPr id="3080" name="Text Box 16"/>
          <p:cNvSpPr txBox="1">
            <a:spLocks noChangeArrowheads="1"/>
          </p:cNvSpPr>
          <p:nvPr/>
        </p:nvSpPr>
        <p:spPr bwMode="auto">
          <a:xfrm>
            <a:off x="-609600" y="3733800"/>
            <a:ext cx="9601200" cy="25860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42900" indent="-342900" eaLnBrk="0" hangingPunct="0">
              <a:defRPr>
                <a:solidFill>
                  <a:schemeClr val="tx1"/>
                </a:solidFill>
                <a:latin typeface="Arial" pitchFamily="34" charset="0"/>
              </a:defRPr>
            </a:lvl1pPr>
            <a:lvl2pPr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eaLnBrk="0" hangingPunct="0">
              <a:defRPr>
                <a:solidFill>
                  <a:schemeClr val="tx1"/>
                </a:solidFill>
                <a:latin typeface="Arial" pitchFamily="34" charset="0"/>
              </a:defRPr>
            </a:lvl5pPr>
            <a:lvl6pPr eaLnBrk="0" fontAlgn="base" hangingPunct="0">
              <a:spcBef>
                <a:spcPct val="0"/>
              </a:spcBef>
              <a:spcAft>
                <a:spcPct val="0"/>
              </a:spcAft>
              <a:defRPr>
                <a:solidFill>
                  <a:schemeClr val="tx1"/>
                </a:solidFill>
                <a:latin typeface="Arial" pitchFamily="34" charset="0"/>
              </a:defRPr>
            </a:lvl6pPr>
            <a:lvl7pPr eaLnBrk="0" fontAlgn="base" hangingPunct="0">
              <a:spcBef>
                <a:spcPct val="0"/>
              </a:spcBef>
              <a:spcAft>
                <a:spcPct val="0"/>
              </a:spcAft>
              <a:defRPr>
                <a:solidFill>
                  <a:schemeClr val="tx1"/>
                </a:solidFill>
                <a:latin typeface="Arial" pitchFamily="34" charset="0"/>
              </a:defRPr>
            </a:lvl7pPr>
            <a:lvl8pPr eaLnBrk="0" fontAlgn="base" hangingPunct="0">
              <a:spcBef>
                <a:spcPct val="0"/>
              </a:spcBef>
              <a:spcAft>
                <a:spcPct val="0"/>
              </a:spcAft>
              <a:defRPr>
                <a:solidFill>
                  <a:schemeClr val="tx1"/>
                </a:solidFill>
                <a:latin typeface="Arial" pitchFamily="34" charset="0"/>
              </a:defRPr>
            </a:lvl8pPr>
            <a:lvl9pPr eaLnBrk="0" fontAlgn="base" hangingPunct="0">
              <a:spcBef>
                <a:spcPct val="0"/>
              </a:spcBef>
              <a:spcAft>
                <a:spcPct val="0"/>
              </a:spcAft>
              <a:defRPr>
                <a:solidFill>
                  <a:schemeClr val="tx1"/>
                </a:solidFill>
                <a:latin typeface="Arial" pitchFamily="34" charset="0"/>
              </a:defRPr>
            </a:lvl9pPr>
          </a:lstStyle>
          <a:p>
            <a:pPr lvl="4" eaLnBrk="1" hangingPunct="1"/>
            <a:r>
              <a:rPr lang="en-US" altLang="zh-CN" b="1">
                <a:solidFill>
                  <a:srgbClr val="0000FF"/>
                </a:solidFill>
                <a:latin typeface="Bookman Old Style" pitchFamily="18" charset="0"/>
                <a:ea typeface="SimSun" pitchFamily="2" charset="-122"/>
              </a:rPr>
              <a:t>Simple lipids: </a:t>
            </a:r>
            <a:r>
              <a:rPr lang="en-US" altLang="zh-CN">
                <a:latin typeface="Bookman Old Style" pitchFamily="18" charset="0"/>
                <a:ea typeface="SimSun" pitchFamily="2" charset="-122"/>
              </a:rPr>
              <a:t>esters of fatty acids </a:t>
            </a:r>
          </a:p>
          <a:p>
            <a:pPr lvl="4" eaLnBrk="1" hangingPunct="1"/>
            <a:r>
              <a:rPr lang="en-US" altLang="zh-CN">
                <a:latin typeface="Bookman Old Style" pitchFamily="18" charset="0"/>
                <a:ea typeface="SimSun" pitchFamily="2" charset="-122"/>
              </a:rPr>
              <a:t>with certain alcohols such as glycerol.</a:t>
            </a:r>
          </a:p>
          <a:p>
            <a:pPr lvl="1" eaLnBrk="1" hangingPunct="1"/>
            <a:endParaRPr lang="en-US" altLang="zh-CN" b="1">
              <a:solidFill>
                <a:srgbClr val="FF3300"/>
              </a:solidFill>
              <a:latin typeface="Bookman Old Style" pitchFamily="18" charset="0"/>
              <a:ea typeface="SimSun" pitchFamily="2" charset="-122"/>
            </a:endParaRPr>
          </a:p>
          <a:p>
            <a:pPr lvl="1" algn="just" eaLnBrk="1" hangingPunct="1"/>
            <a:r>
              <a:rPr lang="en-US" altLang="zh-CN" b="1">
                <a:solidFill>
                  <a:srgbClr val="FF3300"/>
                </a:solidFill>
                <a:latin typeface="Bookman Old Style" pitchFamily="18" charset="0"/>
                <a:ea typeface="SimSun" pitchFamily="2" charset="-122"/>
              </a:rPr>
              <a:t>                  Compound or conjugate lipids:</a:t>
            </a:r>
            <a:r>
              <a:rPr lang="en-US" altLang="zh-CN">
                <a:latin typeface="Bookman Old Style" pitchFamily="18" charset="0"/>
                <a:ea typeface="SimSun" pitchFamily="2" charset="-122"/>
              </a:rPr>
              <a:t> esters of fatty acids that, on    </a:t>
            </a:r>
          </a:p>
          <a:p>
            <a:pPr lvl="1" algn="just" eaLnBrk="1" hangingPunct="1"/>
            <a:r>
              <a:rPr lang="en-US" altLang="zh-CN">
                <a:latin typeface="Bookman Old Style" pitchFamily="18" charset="0"/>
                <a:ea typeface="SimSun" pitchFamily="2" charset="-122"/>
              </a:rPr>
              <a:t>                    hydrolysis yield such substances as phosphoric acid, amino acid, </a:t>
            </a:r>
          </a:p>
          <a:p>
            <a:pPr lvl="1" algn="just" eaLnBrk="1" hangingPunct="1"/>
            <a:r>
              <a:rPr lang="en-US" altLang="zh-CN">
                <a:latin typeface="Bookman Old Style" pitchFamily="18" charset="0"/>
                <a:ea typeface="SimSun" pitchFamily="2" charset="-122"/>
              </a:rPr>
              <a:t>                    choline, carbohydrates and sulfuric acid in addition to fatty acids </a:t>
            </a:r>
          </a:p>
          <a:p>
            <a:pPr lvl="1" algn="just" eaLnBrk="1" hangingPunct="1"/>
            <a:r>
              <a:rPr lang="en-US" altLang="zh-CN">
                <a:latin typeface="Bookman Old Style" pitchFamily="18" charset="0"/>
                <a:ea typeface="SimSun" pitchFamily="2" charset="-122"/>
              </a:rPr>
              <a:t>                    and an alcohol.</a:t>
            </a:r>
          </a:p>
          <a:p>
            <a:pPr lvl="1" eaLnBrk="1" hangingPunct="1"/>
            <a:r>
              <a:rPr lang="en-US" altLang="zh-CN" b="1">
                <a:solidFill>
                  <a:schemeClr val="hlink"/>
                </a:solidFill>
                <a:latin typeface="Bookman Old Style" pitchFamily="18" charset="0"/>
                <a:ea typeface="SimSun" pitchFamily="2" charset="-122"/>
              </a:rPr>
              <a:t>                   Derived lipids: </a:t>
            </a:r>
            <a:r>
              <a:rPr lang="en-US" altLang="zh-CN">
                <a:latin typeface="Bookman Old Style" pitchFamily="18" charset="0"/>
                <a:ea typeface="SimSun" pitchFamily="2" charset="-122"/>
              </a:rPr>
              <a:t>formed in the hydrolysis of simple or compound lipids</a:t>
            </a:r>
            <a:endParaRPr lang="en-US">
              <a:latin typeface="Bookman Old Style" pitchFamily="18" charset="0"/>
            </a:endParaRPr>
          </a:p>
        </p:txBody>
      </p:sp>
    </p:spTree>
    <p:extLst>
      <p:ext uri="{BB962C8B-B14F-4D97-AF65-F5344CB8AC3E}">
        <p14:creationId xmlns:p14="http://schemas.microsoft.com/office/powerpoint/2010/main" val="2793272758"/>
      </p:ext>
    </p:extLst>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9" name="Text Box 5"/>
          <p:cNvSpPr txBox="1">
            <a:spLocks noChangeArrowheads="1"/>
          </p:cNvSpPr>
          <p:nvPr/>
        </p:nvSpPr>
        <p:spPr bwMode="auto">
          <a:xfrm>
            <a:off x="609600" y="1503363"/>
            <a:ext cx="5257800" cy="3667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42900" indent="-342900"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altLang="zh-CN">
                <a:ea typeface="SimSun" pitchFamily="2" charset="-122"/>
              </a:rPr>
              <a:t>.</a:t>
            </a:r>
            <a:endParaRPr lang="en-US"/>
          </a:p>
        </p:txBody>
      </p:sp>
      <p:sp>
        <p:nvSpPr>
          <p:cNvPr id="4100" name="Rectangle 8"/>
          <p:cNvSpPr>
            <a:spLocks noGrp="1" noChangeArrowheads="1"/>
          </p:cNvSpPr>
          <p:nvPr>
            <p:ph type="title"/>
          </p:nvPr>
        </p:nvSpPr>
        <p:spPr>
          <a:xfrm>
            <a:off x="381000" y="277813"/>
            <a:ext cx="8305800" cy="636587"/>
          </a:xfrm>
          <a:noFill/>
        </p:spPr>
        <p:txBody>
          <a:bodyPr>
            <a:normAutofit fontScale="90000"/>
          </a:bodyPr>
          <a:lstStyle/>
          <a:p>
            <a:pPr algn="ctr" eaLnBrk="1" hangingPunct="1"/>
            <a:r>
              <a:rPr lang="en-US" altLang="zh-CN" sz="2800" b="1" smtClean="0">
                <a:solidFill>
                  <a:srgbClr val="FF0000"/>
                </a:solidFill>
                <a:latin typeface="Bookman Old Style" pitchFamily="18" charset="0"/>
                <a:ea typeface="SimSun" pitchFamily="2" charset="-122"/>
              </a:rPr>
              <a:t>Chemical Composition of the Animal Body</a:t>
            </a:r>
            <a:br>
              <a:rPr lang="en-US" altLang="zh-CN" sz="2800" b="1" smtClean="0">
                <a:solidFill>
                  <a:srgbClr val="FF0000"/>
                </a:solidFill>
                <a:latin typeface="Bookman Old Style" pitchFamily="18" charset="0"/>
                <a:ea typeface="SimSun" pitchFamily="2" charset="-122"/>
              </a:rPr>
            </a:br>
            <a:endParaRPr lang="en-US" sz="2800" smtClean="0">
              <a:solidFill>
                <a:srgbClr val="FF0000"/>
              </a:solidFill>
              <a:latin typeface="Bookman Old Style" pitchFamily="18" charset="0"/>
            </a:endParaRPr>
          </a:p>
        </p:txBody>
      </p:sp>
      <p:sp>
        <p:nvSpPr>
          <p:cNvPr id="4101" name="Text Box 13"/>
          <p:cNvSpPr txBox="1">
            <a:spLocks noChangeArrowheads="1"/>
          </p:cNvSpPr>
          <p:nvPr/>
        </p:nvSpPr>
        <p:spPr bwMode="auto">
          <a:xfrm>
            <a:off x="1371600" y="1371600"/>
            <a:ext cx="358140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50000"/>
              </a:spcBef>
            </a:pPr>
            <a:endParaRPr lang="en-US"/>
          </a:p>
        </p:txBody>
      </p:sp>
      <p:grpSp>
        <p:nvGrpSpPr>
          <p:cNvPr id="4102" name="Group 15"/>
          <p:cNvGrpSpPr>
            <a:grpSpLocks/>
          </p:cNvGrpSpPr>
          <p:nvPr/>
        </p:nvGrpSpPr>
        <p:grpSpPr bwMode="auto">
          <a:xfrm>
            <a:off x="685800" y="609600"/>
            <a:ext cx="6096000" cy="4038600"/>
            <a:chOff x="0" y="624"/>
            <a:chExt cx="3552" cy="2688"/>
          </a:xfrm>
        </p:grpSpPr>
        <p:graphicFrame>
          <p:nvGraphicFramePr>
            <p:cNvPr id="4098" name="Object 12"/>
            <p:cNvGraphicFramePr>
              <a:graphicFrameLocks noChangeAspect="1"/>
            </p:cNvGraphicFramePr>
            <p:nvPr/>
          </p:nvGraphicFramePr>
          <p:xfrm>
            <a:off x="0" y="624"/>
            <a:ext cx="3552" cy="2688"/>
          </p:xfrm>
          <a:graphic>
            <a:graphicData uri="http://schemas.openxmlformats.org/presentationml/2006/ole">
              <mc:AlternateContent xmlns:mc="http://schemas.openxmlformats.org/markup-compatibility/2006">
                <mc:Choice xmlns:v="urn:schemas-microsoft-com:vml" Requires="v">
                  <p:oleObj spid="_x0000_s2056" name="Chart" r:id="rId3" imgW="3686251" imgH="2600249" progId="Excel.Chart.8">
                    <p:embed/>
                  </p:oleObj>
                </mc:Choice>
                <mc:Fallback>
                  <p:oleObj name="Chart" r:id="rId3" imgW="3686251" imgH="2600249" progId="Excel.Chart.8">
                    <p:embed/>
                    <p:pic>
                      <p:nvPicPr>
                        <p:cNvPr id="0" name=""/>
                        <p:cNvPicPr>
                          <a:picLocks noChangeAspect="1" noChangeArrowheads="1"/>
                        </p:cNvPicPr>
                        <p:nvPr/>
                      </p:nvPicPr>
                      <p:blipFill>
                        <a:blip r:embed="rId4">
                          <a:extLst>
                            <a:ext uri="{28A0092B-C50C-407E-A947-70E740481C1C}">
                              <a14:useLocalDpi xmlns:a14="http://schemas.microsoft.com/office/drawing/2010/main" val="0"/>
                            </a:ext>
                          </a:extLst>
                        </a:blip>
                        <a:srcRect t="-2994" r="10724" b="7254"/>
                        <a:stretch>
                          <a:fillRect/>
                        </a:stretch>
                      </p:blipFill>
                      <p:spPr bwMode="auto">
                        <a:xfrm>
                          <a:off x="0" y="624"/>
                          <a:ext cx="3552" cy="26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4127" name="Rectangle 14"/>
            <p:cNvSpPr>
              <a:spLocks noChangeArrowheads="1"/>
            </p:cNvSpPr>
            <p:nvPr/>
          </p:nvSpPr>
          <p:spPr bwMode="auto">
            <a:xfrm>
              <a:off x="380" y="768"/>
              <a:ext cx="94" cy="22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p>
              <a:pPr>
                <a:lnSpc>
                  <a:spcPct val="90000"/>
                </a:lnSpc>
                <a:spcBef>
                  <a:spcPct val="20000"/>
                </a:spcBef>
                <a:buClr>
                  <a:schemeClr val="folHlink"/>
                </a:buClr>
                <a:buSzPct val="90000"/>
                <a:buFont typeface="Wingdings" pitchFamily="2" charset="2"/>
                <a:buNone/>
              </a:pPr>
              <a:endParaRPr lang="en-US" altLang="zh-CN" b="1">
                <a:ea typeface="SimSun" pitchFamily="2" charset="-122"/>
              </a:endParaRPr>
            </a:p>
          </p:txBody>
        </p:sp>
      </p:grpSp>
      <p:graphicFrame>
        <p:nvGraphicFramePr>
          <p:cNvPr id="65653" name="Group 117"/>
          <p:cNvGraphicFramePr>
            <a:graphicFrameLocks noGrp="1"/>
          </p:cNvGraphicFramePr>
          <p:nvPr/>
        </p:nvGraphicFramePr>
        <p:xfrm>
          <a:off x="6934200" y="1219200"/>
          <a:ext cx="2003425" cy="3352800"/>
        </p:xfrm>
        <a:graphic>
          <a:graphicData uri="http://schemas.openxmlformats.org/drawingml/2006/table">
            <a:tbl>
              <a:tblPr/>
              <a:tblGrid>
                <a:gridCol w="1217613"/>
                <a:gridCol w="785812"/>
              </a:tblGrid>
              <a:tr h="304800">
                <a:tc>
                  <a:txBody>
                    <a:bodyPr/>
                    <a:lstStyle/>
                    <a:p>
                      <a:pPr marL="0" marR="0" lvl="0" indent="0" algn="l" defTabSz="914400" rtl="0" eaLnBrk="1" fontAlgn="b"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tx1"/>
                          </a:solidFill>
                          <a:effectLst/>
                          <a:latin typeface="Arial" charset="0"/>
                          <a:cs typeface="Arial" charset="0"/>
                        </a:rPr>
                        <a:t>Oxygen</a:t>
                      </a:r>
                      <a:endParaRPr kumimoji="0" lang="en-US" sz="1800" b="0" i="0" u="none" strike="noStrike" cap="none" normalizeH="0" baseline="0" smtClean="0">
                        <a:ln>
                          <a:noFill/>
                        </a:ln>
                        <a:solidFill>
                          <a:schemeClr val="tx1"/>
                        </a:solidFill>
                        <a:effectLst/>
                        <a:latin typeface="Arial" charset="0"/>
                      </a:endParaRPr>
                    </a:p>
                  </a:txBody>
                  <a:tcPr anchor="b" horzOverflow="overflow">
                    <a:lnL cap="flat">
                      <a:noFill/>
                    </a:lnL>
                    <a:lnR>
                      <a:noFill/>
                    </a:lnR>
                    <a:lnT cap="flat">
                      <a:noFill/>
                    </a:lnT>
                    <a:lnB>
                      <a:noFill/>
                    </a:lnB>
                    <a:lnTlToBr>
                      <a:noFill/>
                    </a:lnTlToBr>
                    <a:lnBlToTr>
                      <a:noFill/>
                    </a:lnBlToTr>
                    <a:noFill/>
                  </a:tcPr>
                </a:tc>
                <a:tc>
                  <a:txBody>
                    <a:bodyPr/>
                    <a:lstStyle/>
                    <a:p>
                      <a:pPr marL="0" marR="0" lvl="0" indent="0" algn="r" defTabSz="914400" rtl="0" eaLnBrk="1" fontAlgn="b"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Arial" charset="0"/>
                          <a:cs typeface="Arial" charset="0"/>
                        </a:rPr>
                        <a:t>65.00%</a:t>
                      </a:r>
                      <a:endParaRPr kumimoji="0" lang="en-US" sz="1800" b="0" i="0" u="none" strike="noStrike" cap="none" normalizeH="0" baseline="0" smtClean="0">
                        <a:ln>
                          <a:noFill/>
                        </a:ln>
                        <a:solidFill>
                          <a:srgbClr val="0000FF"/>
                        </a:solidFill>
                        <a:effectLst/>
                        <a:latin typeface="Arial" charset="0"/>
                      </a:endParaRPr>
                    </a:p>
                  </a:txBody>
                  <a:tcPr anchor="b" horzOverflow="overflow">
                    <a:lnL>
                      <a:noFill/>
                    </a:lnL>
                    <a:lnR cap="flat">
                      <a:noFill/>
                    </a:lnR>
                    <a:lnT cap="flat">
                      <a:noFill/>
                    </a:lnT>
                    <a:lnB>
                      <a:noFill/>
                    </a:lnB>
                    <a:lnTlToBr>
                      <a:noFill/>
                    </a:lnTlToBr>
                    <a:lnBlToTr>
                      <a:noFill/>
                    </a:lnBlToTr>
                    <a:noFill/>
                  </a:tcPr>
                </a:tc>
              </a:tr>
              <a:tr h="304800">
                <a:tc>
                  <a:txBody>
                    <a:bodyPr/>
                    <a:lstStyle/>
                    <a:p>
                      <a:pPr marL="0" marR="0" lvl="0" indent="0" algn="l" defTabSz="914400" rtl="0" eaLnBrk="1" fontAlgn="b"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tx1"/>
                          </a:solidFill>
                          <a:effectLst/>
                          <a:latin typeface="Arial" charset="0"/>
                          <a:cs typeface="Arial" charset="0"/>
                        </a:rPr>
                        <a:t>Carbon</a:t>
                      </a:r>
                      <a:endParaRPr kumimoji="0" lang="en-US" sz="1800" b="0" i="0" u="none" strike="noStrike" cap="none" normalizeH="0" baseline="0" smtClean="0">
                        <a:ln>
                          <a:noFill/>
                        </a:ln>
                        <a:solidFill>
                          <a:schemeClr val="tx1"/>
                        </a:solidFill>
                        <a:effectLst/>
                        <a:latin typeface="Arial" charset="0"/>
                      </a:endParaRPr>
                    </a:p>
                  </a:txBody>
                  <a:tcPr anchor="b" horzOverflow="overflow">
                    <a:lnL cap="flat">
                      <a:noFill/>
                    </a:lnL>
                    <a:lnR>
                      <a:noFill/>
                    </a:lnR>
                    <a:lnT>
                      <a:noFill/>
                    </a:lnT>
                    <a:lnB>
                      <a:noFill/>
                    </a:lnB>
                    <a:lnTlToBr>
                      <a:noFill/>
                    </a:lnTlToBr>
                    <a:lnBlToTr>
                      <a:noFill/>
                    </a:lnBlToTr>
                    <a:noFill/>
                  </a:tcPr>
                </a:tc>
                <a:tc>
                  <a:txBody>
                    <a:bodyPr/>
                    <a:lstStyle/>
                    <a:p>
                      <a:pPr marL="0" marR="0" lvl="0" indent="0" algn="r" defTabSz="914400" rtl="0" eaLnBrk="1" fontAlgn="b"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Arial" charset="0"/>
                          <a:cs typeface="Arial" charset="0"/>
                        </a:rPr>
                        <a:t>18.00%</a:t>
                      </a:r>
                      <a:endParaRPr kumimoji="0" lang="en-US" sz="1800" b="0" i="0" u="none" strike="noStrike" cap="none" normalizeH="0" baseline="0" smtClean="0">
                        <a:ln>
                          <a:noFill/>
                        </a:ln>
                        <a:solidFill>
                          <a:srgbClr val="0000FF"/>
                        </a:solidFill>
                        <a:effectLst/>
                        <a:latin typeface="Arial" charset="0"/>
                      </a:endParaRPr>
                    </a:p>
                  </a:txBody>
                  <a:tcPr anchor="b" horzOverflow="overflow">
                    <a:lnL>
                      <a:noFill/>
                    </a:lnL>
                    <a:lnR cap="flat">
                      <a:noFill/>
                    </a:lnR>
                    <a:lnT>
                      <a:noFill/>
                    </a:lnT>
                    <a:lnB>
                      <a:noFill/>
                    </a:lnB>
                    <a:lnTlToBr>
                      <a:noFill/>
                    </a:lnTlToBr>
                    <a:lnBlToTr>
                      <a:noFill/>
                    </a:lnBlToTr>
                    <a:noFill/>
                  </a:tcPr>
                </a:tc>
              </a:tr>
              <a:tr h="304800">
                <a:tc>
                  <a:txBody>
                    <a:bodyPr/>
                    <a:lstStyle/>
                    <a:p>
                      <a:pPr marL="0" marR="0" lvl="0" indent="0" algn="l" defTabSz="914400" rtl="0" eaLnBrk="1" fontAlgn="b"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tx1"/>
                          </a:solidFill>
                          <a:effectLst/>
                          <a:latin typeface="Arial" charset="0"/>
                          <a:cs typeface="Arial" charset="0"/>
                        </a:rPr>
                        <a:t>Hydrogen</a:t>
                      </a:r>
                      <a:endParaRPr kumimoji="0" lang="en-US" sz="1800" b="0" i="0" u="none" strike="noStrike" cap="none" normalizeH="0" baseline="0" smtClean="0">
                        <a:ln>
                          <a:noFill/>
                        </a:ln>
                        <a:solidFill>
                          <a:schemeClr val="tx1"/>
                        </a:solidFill>
                        <a:effectLst/>
                        <a:latin typeface="Arial" charset="0"/>
                      </a:endParaRPr>
                    </a:p>
                  </a:txBody>
                  <a:tcPr anchor="b" horzOverflow="overflow">
                    <a:lnL cap="flat">
                      <a:noFill/>
                    </a:lnL>
                    <a:lnR>
                      <a:noFill/>
                    </a:lnR>
                    <a:lnT>
                      <a:noFill/>
                    </a:lnT>
                    <a:lnB>
                      <a:noFill/>
                    </a:lnB>
                    <a:lnTlToBr>
                      <a:noFill/>
                    </a:lnTlToBr>
                    <a:lnBlToTr>
                      <a:noFill/>
                    </a:lnBlToTr>
                    <a:noFill/>
                  </a:tcPr>
                </a:tc>
                <a:tc>
                  <a:txBody>
                    <a:bodyPr/>
                    <a:lstStyle/>
                    <a:p>
                      <a:pPr marL="0" marR="0" lvl="0" indent="0" algn="r" defTabSz="914400" rtl="0" eaLnBrk="1" fontAlgn="b"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Arial" charset="0"/>
                          <a:cs typeface="Arial" charset="0"/>
                        </a:rPr>
                        <a:t>10.00%</a:t>
                      </a:r>
                      <a:endParaRPr kumimoji="0" lang="en-US" sz="1800" b="0" i="0" u="none" strike="noStrike" cap="none" normalizeH="0" baseline="0" smtClean="0">
                        <a:ln>
                          <a:noFill/>
                        </a:ln>
                        <a:solidFill>
                          <a:srgbClr val="0000FF"/>
                        </a:solidFill>
                        <a:effectLst/>
                        <a:latin typeface="Arial" charset="0"/>
                      </a:endParaRPr>
                    </a:p>
                  </a:txBody>
                  <a:tcPr anchor="b" horzOverflow="overflow">
                    <a:lnL>
                      <a:noFill/>
                    </a:lnL>
                    <a:lnR cap="flat">
                      <a:noFill/>
                    </a:lnR>
                    <a:lnT>
                      <a:noFill/>
                    </a:lnT>
                    <a:lnB>
                      <a:noFill/>
                    </a:lnB>
                    <a:lnTlToBr>
                      <a:noFill/>
                    </a:lnTlToBr>
                    <a:lnBlToTr>
                      <a:noFill/>
                    </a:lnBlToTr>
                    <a:noFill/>
                  </a:tcPr>
                </a:tc>
              </a:tr>
              <a:tr h="304800">
                <a:tc>
                  <a:txBody>
                    <a:bodyPr/>
                    <a:lstStyle/>
                    <a:p>
                      <a:pPr marL="0" marR="0" lvl="0" indent="0" algn="l" defTabSz="914400" rtl="0" eaLnBrk="1" fontAlgn="b"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tx1"/>
                          </a:solidFill>
                          <a:effectLst/>
                          <a:latin typeface="Arial" charset="0"/>
                          <a:cs typeface="Arial" charset="0"/>
                        </a:rPr>
                        <a:t>Nitrogen</a:t>
                      </a:r>
                      <a:endParaRPr kumimoji="0" lang="en-US" sz="1800" b="0" i="0" u="none" strike="noStrike" cap="none" normalizeH="0" baseline="0" smtClean="0">
                        <a:ln>
                          <a:noFill/>
                        </a:ln>
                        <a:solidFill>
                          <a:schemeClr val="tx1"/>
                        </a:solidFill>
                        <a:effectLst/>
                        <a:latin typeface="Arial" charset="0"/>
                      </a:endParaRPr>
                    </a:p>
                  </a:txBody>
                  <a:tcPr anchor="b" horzOverflow="overflow">
                    <a:lnL cap="flat">
                      <a:noFill/>
                    </a:lnL>
                    <a:lnR>
                      <a:noFill/>
                    </a:lnR>
                    <a:lnT>
                      <a:noFill/>
                    </a:lnT>
                    <a:lnB>
                      <a:noFill/>
                    </a:lnB>
                    <a:lnTlToBr>
                      <a:noFill/>
                    </a:lnTlToBr>
                    <a:lnBlToTr>
                      <a:noFill/>
                    </a:lnBlToTr>
                    <a:noFill/>
                  </a:tcPr>
                </a:tc>
                <a:tc>
                  <a:txBody>
                    <a:bodyPr/>
                    <a:lstStyle/>
                    <a:p>
                      <a:pPr marL="0" marR="0" lvl="0" indent="0" algn="r" defTabSz="914400" rtl="0" eaLnBrk="1" fontAlgn="b"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Arial" charset="0"/>
                          <a:cs typeface="Arial" charset="0"/>
                        </a:rPr>
                        <a:t>3.00%</a:t>
                      </a:r>
                      <a:endParaRPr kumimoji="0" lang="en-US" sz="1800" b="0" i="0" u="none" strike="noStrike" cap="none" normalizeH="0" baseline="0" smtClean="0">
                        <a:ln>
                          <a:noFill/>
                        </a:ln>
                        <a:solidFill>
                          <a:srgbClr val="0000FF"/>
                        </a:solidFill>
                        <a:effectLst/>
                        <a:latin typeface="Arial" charset="0"/>
                      </a:endParaRPr>
                    </a:p>
                  </a:txBody>
                  <a:tcPr anchor="b" horzOverflow="overflow">
                    <a:lnL>
                      <a:noFill/>
                    </a:lnL>
                    <a:lnR cap="flat">
                      <a:noFill/>
                    </a:lnR>
                    <a:lnT>
                      <a:noFill/>
                    </a:lnT>
                    <a:lnB>
                      <a:noFill/>
                    </a:lnB>
                    <a:lnTlToBr>
                      <a:noFill/>
                    </a:lnTlToBr>
                    <a:lnBlToTr>
                      <a:noFill/>
                    </a:lnBlToTr>
                    <a:noFill/>
                  </a:tcPr>
                </a:tc>
              </a:tr>
              <a:tr h="304800">
                <a:tc>
                  <a:txBody>
                    <a:bodyPr/>
                    <a:lstStyle/>
                    <a:p>
                      <a:pPr marL="0" marR="0" lvl="0" indent="0" algn="l" defTabSz="914400" rtl="0" eaLnBrk="1" fontAlgn="b"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tx1"/>
                          </a:solidFill>
                          <a:effectLst/>
                          <a:latin typeface="Arial" charset="0"/>
                          <a:cs typeface="Arial" charset="0"/>
                        </a:rPr>
                        <a:t>Calcium</a:t>
                      </a:r>
                      <a:endParaRPr kumimoji="0" lang="en-US" sz="1800" b="0" i="0" u="none" strike="noStrike" cap="none" normalizeH="0" baseline="0" smtClean="0">
                        <a:ln>
                          <a:noFill/>
                        </a:ln>
                        <a:solidFill>
                          <a:schemeClr val="tx1"/>
                        </a:solidFill>
                        <a:effectLst/>
                        <a:latin typeface="Arial" charset="0"/>
                      </a:endParaRPr>
                    </a:p>
                  </a:txBody>
                  <a:tcPr anchor="b" horzOverflow="overflow">
                    <a:lnL cap="flat">
                      <a:noFill/>
                    </a:lnL>
                    <a:lnR>
                      <a:noFill/>
                    </a:lnR>
                    <a:lnT>
                      <a:noFill/>
                    </a:lnT>
                    <a:lnB>
                      <a:noFill/>
                    </a:lnB>
                    <a:lnTlToBr>
                      <a:noFill/>
                    </a:lnTlToBr>
                    <a:lnBlToTr>
                      <a:noFill/>
                    </a:lnBlToTr>
                    <a:noFill/>
                  </a:tcPr>
                </a:tc>
                <a:tc>
                  <a:txBody>
                    <a:bodyPr/>
                    <a:lstStyle/>
                    <a:p>
                      <a:pPr marL="0" marR="0" lvl="0" indent="0" algn="r" defTabSz="914400" rtl="0" eaLnBrk="1" fontAlgn="b"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Arial" charset="0"/>
                          <a:cs typeface="Arial" charset="0"/>
                        </a:rPr>
                        <a:t>1.50%</a:t>
                      </a:r>
                      <a:endParaRPr kumimoji="0" lang="en-US" sz="1800" b="0" i="0" u="none" strike="noStrike" cap="none" normalizeH="0" baseline="0" smtClean="0">
                        <a:ln>
                          <a:noFill/>
                        </a:ln>
                        <a:solidFill>
                          <a:srgbClr val="0000FF"/>
                        </a:solidFill>
                        <a:effectLst/>
                        <a:latin typeface="Arial" charset="0"/>
                      </a:endParaRPr>
                    </a:p>
                  </a:txBody>
                  <a:tcPr anchor="b" horzOverflow="overflow">
                    <a:lnL>
                      <a:noFill/>
                    </a:lnL>
                    <a:lnR cap="flat">
                      <a:noFill/>
                    </a:lnR>
                    <a:lnT>
                      <a:noFill/>
                    </a:lnT>
                    <a:lnB>
                      <a:noFill/>
                    </a:lnB>
                    <a:lnTlToBr>
                      <a:noFill/>
                    </a:lnTlToBr>
                    <a:lnBlToTr>
                      <a:noFill/>
                    </a:lnBlToTr>
                    <a:noFill/>
                  </a:tcPr>
                </a:tc>
              </a:tr>
              <a:tr h="304800">
                <a:tc>
                  <a:txBody>
                    <a:bodyPr/>
                    <a:lstStyle/>
                    <a:p>
                      <a:pPr marL="0" marR="0" lvl="0" indent="0" algn="l" defTabSz="914400" rtl="0" eaLnBrk="1" fontAlgn="b"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tx1"/>
                          </a:solidFill>
                          <a:effectLst/>
                          <a:latin typeface="Arial" charset="0"/>
                          <a:cs typeface="Arial" charset="0"/>
                        </a:rPr>
                        <a:t>Phosphorus</a:t>
                      </a:r>
                      <a:endParaRPr kumimoji="0" lang="en-US" sz="1800" b="0" i="0" u="none" strike="noStrike" cap="none" normalizeH="0" baseline="0" smtClean="0">
                        <a:ln>
                          <a:noFill/>
                        </a:ln>
                        <a:solidFill>
                          <a:schemeClr val="tx1"/>
                        </a:solidFill>
                        <a:effectLst/>
                        <a:latin typeface="Arial" charset="0"/>
                      </a:endParaRPr>
                    </a:p>
                  </a:txBody>
                  <a:tcPr anchor="b" horzOverflow="overflow">
                    <a:lnL cap="flat">
                      <a:noFill/>
                    </a:lnL>
                    <a:lnR>
                      <a:noFill/>
                    </a:lnR>
                    <a:lnT>
                      <a:noFill/>
                    </a:lnT>
                    <a:lnB>
                      <a:noFill/>
                    </a:lnB>
                    <a:lnTlToBr>
                      <a:noFill/>
                    </a:lnTlToBr>
                    <a:lnBlToTr>
                      <a:noFill/>
                    </a:lnBlToTr>
                    <a:noFill/>
                  </a:tcPr>
                </a:tc>
                <a:tc>
                  <a:txBody>
                    <a:bodyPr/>
                    <a:lstStyle/>
                    <a:p>
                      <a:pPr marL="0" marR="0" lvl="0" indent="0" algn="r" defTabSz="914400" rtl="0" eaLnBrk="1" fontAlgn="b"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Arial" charset="0"/>
                          <a:cs typeface="Arial" charset="0"/>
                        </a:rPr>
                        <a:t>1.00%</a:t>
                      </a:r>
                      <a:endParaRPr kumimoji="0" lang="en-US" sz="1800" b="0" i="0" u="none" strike="noStrike" cap="none" normalizeH="0" baseline="0" smtClean="0">
                        <a:ln>
                          <a:noFill/>
                        </a:ln>
                        <a:solidFill>
                          <a:srgbClr val="0000FF"/>
                        </a:solidFill>
                        <a:effectLst/>
                        <a:latin typeface="Arial" charset="0"/>
                      </a:endParaRPr>
                    </a:p>
                  </a:txBody>
                  <a:tcPr anchor="b" horzOverflow="overflow">
                    <a:lnL>
                      <a:noFill/>
                    </a:lnL>
                    <a:lnR cap="flat">
                      <a:noFill/>
                    </a:lnR>
                    <a:lnT>
                      <a:noFill/>
                    </a:lnT>
                    <a:lnB>
                      <a:noFill/>
                    </a:lnB>
                    <a:lnTlToBr>
                      <a:noFill/>
                    </a:lnTlToBr>
                    <a:lnBlToTr>
                      <a:noFill/>
                    </a:lnBlToTr>
                    <a:noFill/>
                  </a:tcPr>
                </a:tc>
              </a:tr>
              <a:tr h="304800">
                <a:tc>
                  <a:txBody>
                    <a:bodyPr/>
                    <a:lstStyle/>
                    <a:p>
                      <a:pPr marL="0" marR="0" lvl="0" indent="0" algn="l" defTabSz="914400" rtl="0" eaLnBrk="1" fontAlgn="b"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tx1"/>
                          </a:solidFill>
                          <a:effectLst/>
                          <a:latin typeface="Arial" charset="0"/>
                          <a:cs typeface="Arial" charset="0"/>
                        </a:rPr>
                        <a:t>Potasium</a:t>
                      </a:r>
                      <a:endParaRPr kumimoji="0" lang="en-US" sz="1800" b="0" i="0" u="none" strike="noStrike" cap="none" normalizeH="0" baseline="0" smtClean="0">
                        <a:ln>
                          <a:noFill/>
                        </a:ln>
                        <a:solidFill>
                          <a:schemeClr val="tx1"/>
                        </a:solidFill>
                        <a:effectLst/>
                        <a:latin typeface="Arial" charset="0"/>
                      </a:endParaRPr>
                    </a:p>
                  </a:txBody>
                  <a:tcPr anchor="b" horzOverflow="overflow">
                    <a:lnL cap="flat">
                      <a:noFill/>
                    </a:lnL>
                    <a:lnR>
                      <a:noFill/>
                    </a:lnR>
                    <a:lnT>
                      <a:noFill/>
                    </a:lnT>
                    <a:lnB>
                      <a:noFill/>
                    </a:lnB>
                    <a:lnTlToBr>
                      <a:noFill/>
                    </a:lnTlToBr>
                    <a:lnBlToTr>
                      <a:noFill/>
                    </a:lnBlToTr>
                    <a:noFill/>
                  </a:tcPr>
                </a:tc>
                <a:tc>
                  <a:txBody>
                    <a:bodyPr/>
                    <a:lstStyle/>
                    <a:p>
                      <a:pPr marL="0" marR="0" lvl="0" indent="0" algn="r" defTabSz="914400" rtl="0" eaLnBrk="1" fontAlgn="b"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Arial" charset="0"/>
                          <a:cs typeface="Arial" charset="0"/>
                        </a:rPr>
                        <a:t>35.00%</a:t>
                      </a:r>
                      <a:endParaRPr kumimoji="0" lang="en-US" sz="1800" b="0" i="0" u="none" strike="noStrike" cap="none" normalizeH="0" baseline="0" smtClean="0">
                        <a:ln>
                          <a:noFill/>
                        </a:ln>
                        <a:solidFill>
                          <a:srgbClr val="0000FF"/>
                        </a:solidFill>
                        <a:effectLst/>
                        <a:latin typeface="Arial" charset="0"/>
                      </a:endParaRPr>
                    </a:p>
                  </a:txBody>
                  <a:tcPr anchor="b" horzOverflow="overflow">
                    <a:lnL>
                      <a:noFill/>
                    </a:lnL>
                    <a:lnR cap="flat">
                      <a:noFill/>
                    </a:lnR>
                    <a:lnT>
                      <a:noFill/>
                    </a:lnT>
                    <a:lnB>
                      <a:noFill/>
                    </a:lnB>
                    <a:lnTlToBr>
                      <a:noFill/>
                    </a:lnTlToBr>
                    <a:lnBlToTr>
                      <a:noFill/>
                    </a:lnBlToTr>
                    <a:noFill/>
                  </a:tcPr>
                </a:tc>
              </a:tr>
              <a:tr h="304800">
                <a:tc>
                  <a:txBody>
                    <a:bodyPr/>
                    <a:lstStyle/>
                    <a:p>
                      <a:pPr marL="0" marR="0" lvl="0" indent="0" algn="l" defTabSz="914400" rtl="0" eaLnBrk="1" fontAlgn="b"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tx1"/>
                          </a:solidFill>
                          <a:effectLst/>
                          <a:latin typeface="Arial" charset="0"/>
                          <a:cs typeface="Arial" charset="0"/>
                        </a:rPr>
                        <a:t>Sulfur</a:t>
                      </a:r>
                      <a:endParaRPr kumimoji="0" lang="en-US" sz="1800" b="0" i="0" u="none" strike="noStrike" cap="none" normalizeH="0" baseline="0" smtClean="0">
                        <a:ln>
                          <a:noFill/>
                        </a:ln>
                        <a:solidFill>
                          <a:schemeClr val="tx1"/>
                        </a:solidFill>
                        <a:effectLst/>
                        <a:latin typeface="Arial" charset="0"/>
                      </a:endParaRPr>
                    </a:p>
                  </a:txBody>
                  <a:tcPr anchor="b" horzOverflow="overflow">
                    <a:lnL cap="flat">
                      <a:noFill/>
                    </a:lnL>
                    <a:lnR>
                      <a:noFill/>
                    </a:lnR>
                    <a:lnT>
                      <a:noFill/>
                    </a:lnT>
                    <a:lnB>
                      <a:noFill/>
                    </a:lnB>
                    <a:lnTlToBr>
                      <a:noFill/>
                    </a:lnTlToBr>
                    <a:lnBlToTr>
                      <a:noFill/>
                    </a:lnBlToTr>
                    <a:noFill/>
                  </a:tcPr>
                </a:tc>
                <a:tc>
                  <a:txBody>
                    <a:bodyPr/>
                    <a:lstStyle/>
                    <a:p>
                      <a:pPr marL="0" marR="0" lvl="0" indent="0" algn="r" defTabSz="914400" rtl="0" eaLnBrk="1" fontAlgn="b"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Arial" charset="0"/>
                          <a:cs typeface="Arial" charset="0"/>
                        </a:rPr>
                        <a:t>25.00%</a:t>
                      </a:r>
                      <a:endParaRPr kumimoji="0" lang="en-US" sz="1800" b="0" i="0" u="none" strike="noStrike" cap="none" normalizeH="0" baseline="0" smtClean="0">
                        <a:ln>
                          <a:noFill/>
                        </a:ln>
                        <a:solidFill>
                          <a:srgbClr val="0000FF"/>
                        </a:solidFill>
                        <a:effectLst/>
                        <a:latin typeface="Arial" charset="0"/>
                      </a:endParaRPr>
                    </a:p>
                  </a:txBody>
                  <a:tcPr anchor="b" horzOverflow="overflow">
                    <a:lnL>
                      <a:noFill/>
                    </a:lnL>
                    <a:lnR cap="flat">
                      <a:noFill/>
                    </a:lnR>
                    <a:lnT>
                      <a:noFill/>
                    </a:lnT>
                    <a:lnB>
                      <a:noFill/>
                    </a:lnB>
                    <a:lnTlToBr>
                      <a:noFill/>
                    </a:lnTlToBr>
                    <a:lnBlToTr>
                      <a:noFill/>
                    </a:lnBlToTr>
                    <a:noFill/>
                  </a:tcPr>
                </a:tc>
              </a:tr>
              <a:tr h="304800">
                <a:tc>
                  <a:txBody>
                    <a:bodyPr/>
                    <a:lstStyle/>
                    <a:p>
                      <a:pPr marL="0" marR="0" lvl="0" indent="0" algn="l" defTabSz="914400" rtl="0" eaLnBrk="1" fontAlgn="b"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tx1"/>
                          </a:solidFill>
                          <a:effectLst/>
                          <a:latin typeface="Arial" charset="0"/>
                          <a:cs typeface="Arial" charset="0"/>
                        </a:rPr>
                        <a:t>Sodium</a:t>
                      </a:r>
                      <a:endParaRPr kumimoji="0" lang="en-US" sz="1800" b="0" i="0" u="none" strike="noStrike" cap="none" normalizeH="0" baseline="0" smtClean="0">
                        <a:ln>
                          <a:noFill/>
                        </a:ln>
                        <a:solidFill>
                          <a:schemeClr val="tx1"/>
                        </a:solidFill>
                        <a:effectLst/>
                        <a:latin typeface="Arial" charset="0"/>
                      </a:endParaRPr>
                    </a:p>
                  </a:txBody>
                  <a:tcPr anchor="b" horzOverflow="overflow">
                    <a:lnL cap="flat">
                      <a:noFill/>
                    </a:lnL>
                    <a:lnR>
                      <a:noFill/>
                    </a:lnR>
                    <a:lnT>
                      <a:noFill/>
                    </a:lnT>
                    <a:lnB>
                      <a:noFill/>
                    </a:lnB>
                    <a:lnTlToBr>
                      <a:noFill/>
                    </a:lnTlToBr>
                    <a:lnBlToTr>
                      <a:noFill/>
                    </a:lnBlToTr>
                    <a:noFill/>
                  </a:tcPr>
                </a:tc>
                <a:tc>
                  <a:txBody>
                    <a:bodyPr/>
                    <a:lstStyle/>
                    <a:p>
                      <a:pPr marL="0" marR="0" lvl="0" indent="0" algn="r" defTabSz="914400" rtl="0" eaLnBrk="1" fontAlgn="b"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Arial" charset="0"/>
                          <a:cs typeface="Arial" charset="0"/>
                        </a:rPr>
                        <a:t>0.15%</a:t>
                      </a:r>
                      <a:endParaRPr kumimoji="0" lang="en-US" sz="1800" b="0" i="0" u="none" strike="noStrike" cap="none" normalizeH="0" baseline="0" smtClean="0">
                        <a:ln>
                          <a:noFill/>
                        </a:ln>
                        <a:solidFill>
                          <a:srgbClr val="0000FF"/>
                        </a:solidFill>
                        <a:effectLst/>
                        <a:latin typeface="Arial" charset="0"/>
                      </a:endParaRPr>
                    </a:p>
                  </a:txBody>
                  <a:tcPr anchor="b" horzOverflow="overflow">
                    <a:lnL>
                      <a:noFill/>
                    </a:lnL>
                    <a:lnR cap="flat">
                      <a:noFill/>
                    </a:lnR>
                    <a:lnT>
                      <a:noFill/>
                    </a:lnT>
                    <a:lnB>
                      <a:noFill/>
                    </a:lnB>
                    <a:lnTlToBr>
                      <a:noFill/>
                    </a:lnTlToBr>
                    <a:lnBlToTr>
                      <a:noFill/>
                    </a:lnBlToTr>
                    <a:noFill/>
                  </a:tcPr>
                </a:tc>
              </a:tr>
              <a:tr h="304800">
                <a:tc>
                  <a:txBody>
                    <a:bodyPr/>
                    <a:lstStyle/>
                    <a:p>
                      <a:pPr marL="0" marR="0" lvl="0" indent="0" algn="l" defTabSz="914400" rtl="0" eaLnBrk="1" fontAlgn="b"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tx1"/>
                          </a:solidFill>
                          <a:effectLst/>
                          <a:latin typeface="Arial" charset="0"/>
                          <a:cs typeface="Arial" charset="0"/>
                        </a:rPr>
                        <a:t>Chlorine</a:t>
                      </a:r>
                      <a:endParaRPr kumimoji="0" lang="en-US" sz="1800" b="0" i="0" u="none" strike="noStrike" cap="none" normalizeH="0" baseline="0" smtClean="0">
                        <a:ln>
                          <a:noFill/>
                        </a:ln>
                        <a:solidFill>
                          <a:schemeClr val="tx1"/>
                        </a:solidFill>
                        <a:effectLst/>
                        <a:latin typeface="Arial" charset="0"/>
                      </a:endParaRPr>
                    </a:p>
                  </a:txBody>
                  <a:tcPr anchor="b" horzOverflow="overflow">
                    <a:lnL cap="flat">
                      <a:noFill/>
                    </a:lnL>
                    <a:lnR>
                      <a:noFill/>
                    </a:lnR>
                    <a:lnT>
                      <a:noFill/>
                    </a:lnT>
                    <a:lnB>
                      <a:noFill/>
                    </a:lnB>
                    <a:lnTlToBr>
                      <a:noFill/>
                    </a:lnTlToBr>
                    <a:lnBlToTr>
                      <a:noFill/>
                    </a:lnBlToTr>
                    <a:noFill/>
                  </a:tcPr>
                </a:tc>
                <a:tc>
                  <a:txBody>
                    <a:bodyPr/>
                    <a:lstStyle/>
                    <a:p>
                      <a:pPr marL="0" marR="0" lvl="0" indent="0" algn="r" defTabSz="914400" rtl="0" eaLnBrk="1" fontAlgn="b"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Arial" charset="0"/>
                          <a:cs typeface="Arial" charset="0"/>
                        </a:rPr>
                        <a:t>0.15%</a:t>
                      </a:r>
                      <a:endParaRPr kumimoji="0" lang="en-US" sz="1800" b="0" i="0" u="none" strike="noStrike" cap="none" normalizeH="0" baseline="0" smtClean="0">
                        <a:ln>
                          <a:noFill/>
                        </a:ln>
                        <a:solidFill>
                          <a:srgbClr val="0000FF"/>
                        </a:solidFill>
                        <a:effectLst/>
                        <a:latin typeface="Arial" charset="0"/>
                      </a:endParaRPr>
                    </a:p>
                  </a:txBody>
                  <a:tcPr anchor="b" horzOverflow="overflow">
                    <a:lnL>
                      <a:noFill/>
                    </a:lnL>
                    <a:lnR cap="flat">
                      <a:noFill/>
                    </a:lnR>
                    <a:lnT>
                      <a:noFill/>
                    </a:lnT>
                    <a:lnB>
                      <a:noFill/>
                    </a:lnB>
                    <a:lnTlToBr>
                      <a:noFill/>
                    </a:lnTlToBr>
                    <a:lnBlToTr>
                      <a:noFill/>
                    </a:lnBlToTr>
                    <a:noFill/>
                  </a:tcPr>
                </a:tc>
              </a:tr>
              <a:tr h="304800">
                <a:tc>
                  <a:txBody>
                    <a:bodyPr/>
                    <a:lstStyle/>
                    <a:p>
                      <a:pPr marL="0" marR="0" lvl="0" indent="0" algn="l" defTabSz="914400" rtl="0" eaLnBrk="1" fontAlgn="b"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tx1"/>
                          </a:solidFill>
                          <a:effectLst/>
                          <a:latin typeface="Arial" charset="0"/>
                          <a:cs typeface="Arial" charset="0"/>
                        </a:rPr>
                        <a:t>Magnesium</a:t>
                      </a:r>
                      <a:endParaRPr kumimoji="0" lang="en-US" sz="1800" b="0" i="0" u="none" strike="noStrike" cap="none" normalizeH="0" baseline="0" smtClean="0">
                        <a:ln>
                          <a:noFill/>
                        </a:ln>
                        <a:solidFill>
                          <a:schemeClr val="tx1"/>
                        </a:solidFill>
                        <a:effectLst/>
                        <a:latin typeface="Arial" charset="0"/>
                      </a:endParaRPr>
                    </a:p>
                  </a:txBody>
                  <a:tcPr anchor="b" horzOverflow="overflow">
                    <a:lnL cap="flat">
                      <a:noFill/>
                    </a:lnL>
                    <a:lnR>
                      <a:noFill/>
                    </a:lnR>
                    <a:lnT>
                      <a:noFill/>
                    </a:lnT>
                    <a:lnB cap="flat">
                      <a:noFill/>
                    </a:lnB>
                    <a:lnTlToBr>
                      <a:noFill/>
                    </a:lnTlToBr>
                    <a:lnBlToTr>
                      <a:noFill/>
                    </a:lnBlToTr>
                    <a:noFill/>
                  </a:tcPr>
                </a:tc>
                <a:tc>
                  <a:txBody>
                    <a:bodyPr/>
                    <a:lstStyle/>
                    <a:p>
                      <a:pPr marL="0" marR="0" lvl="0" indent="0" algn="r" defTabSz="914400" rtl="0" eaLnBrk="1" fontAlgn="b"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Arial" charset="0"/>
                          <a:cs typeface="Arial" charset="0"/>
                        </a:rPr>
                        <a:t>0.05%</a:t>
                      </a:r>
                      <a:endParaRPr kumimoji="0" lang="en-US" sz="1800" b="0" i="0" u="none" strike="noStrike" cap="none" normalizeH="0" baseline="0" smtClean="0">
                        <a:ln>
                          <a:noFill/>
                        </a:ln>
                        <a:solidFill>
                          <a:srgbClr val="0000FF"/>
                        </a:solidFill>
                        <a:effectLst/>
                        <a:latin typeface="Arial" charset="0"/>
                      </a:endParaRPr>
                    </a:p>
                  </a:txBody>
                  <a:tcPr anchor="b" horzOverflow="overflow">
                    <a:lnL>
                      <a:noFill/>
                    </a:lnL>
                    <a:lnR cap="flat">
                      <a:noFill/>
                    </a:lnR>
                    <a:lnT>
                      <a:noFill/>
                    </a:lnT>
                    <a:lnB cap="flat">
                      <a:noFill/>
                    </a:lnB>
                    <a:lnTlToBr>
                      <a:noFill/>
                    </a:lnTlToBr>
                    <a:lnBlToTr>
                      <a:noFill/>
                    </a:lnBlToTr>
                    <a:noFill/>
                  </a:tcPr>
                </a:tc>
              </a:tr>
            </a:tbl>
          </a:graphicData>
        </a:graphic>
      </p:graphicFrame>
      <p:sp>
        <p:nvSpPr>
          <p:cNvPr id="4126" name="Text Box 118"/>
          <p:cNvSpPr txBox="1">
            <a:spLocks noChangeArrowheads="1"/>
          </p:cNvSpPr>
          <p:nvPr/>
        </p:nvSpPr>
        <p:spPr bwMode="auto">
          <a:xfrm>
            <a:off x="381000" y="4953000"/>
            <a:ext cx="8305800" cy="11191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lnSpc>
                <a:spcPct val="80000"/>
              </a:lnSpc>
              <a:spcBef>
                <a:spcPct val="50000"/>
              </a:spcBef>
            </a:pPr>
            <a:r>
              <a:rPr lang="en-US" altLang="zh-CN">
                <a:solidFill>
                  <a:srgbClr val="0000FF"/>
                </a:solidFill>
                <a:latin typeface="Bookman Old Style" pitchFamily="18" charset="0"/>
                <a:ea typeface="SimSun" pitchFamily="2" charset="-122"/>
              </a:rPr>
              <a:t>Trace elements present:</a:t>
            </a:r>
          </a:p>
          <a:p>
            <a:pPr algn="just" eaLnBrk="1" hangingPunct="1">
              <a:lnSpc>
                <a:spcPct val="80000"/>
              </a:lnSpc>
              <a:spcBef>
                <a:spcPct val="50000"/>
              </a:spcBef>
            </a:pPr>
            <a:r>
              <a:rPr lang="en-US" altLang="zh-CN">
                <a:solidFill>
                  <a:schemeClr val="hlink"/>
                </a:solidFill>
                <a:latin typeface="Bookman Old Style" pitchFamily="18" charset="0"/>
                <a:ea typeface="SimSun" pitchFamily="2" charset="-122"/>
              </a:rPr>
              <a:t>Aluminium, Arsenic, Barium, Boron, Bromin, Cadmium, Chromium, Cobalt, Copper, Fluorine, Iodine, Iron, Lead, Lithium, Strontium, Titanium, Vanadium, Zinc etc</a:t>
            </a:r>
            <a:endParaRPr lang="en-US">
              <a:solidFill>
                <a:schemeClr val="hlink"/>
              </a:solidFill>
              <a:latin typeface="Bookman Old Style" pitchFamily="18" charset="0"/>
            </a:endParaRPr>
          </a:p>
        </p:txBody>
      </p:sp>
    </p:spTree>
    <p:extLst>
      <p:ext uri="{BB962C8B-B14F-4D97-AF65-F5344CB8AC3E}">
        <p14:creationId xmlns:p14="http://schemas.microsoft.com/office/powerpoint/2010/main" val="430348610"/>
      </p:ext>
    </p:extLst>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Rectangle 5"/>
          <p:cNvSpPr>
            <a:spLocks noGrp="1" noChangeArrowheads="1"/>
          </p:cNvSpPr>
          <p:nvPr>
            <p:ph type="title"/>
          </p:nvPr>
        </p:nvSpPr>
        <p:spPr>
          <a:xfrm>
            <a:off x="381000" y="430213"/>
            <a:ext cx="8305800" cy="636587"/>
          </a:xfrm>
          <a:noFill/>
        </p:spPr>
        <p:txBody>
          <a:bodyPr>
            <a:normAutofit fontScale="90000"/>
          </a:bodyPr>
          <a:lstStyle/>
          <a:p>
            <a:pPr algn="ctr" eaLnBrk="1" hangingPunct="1"/>
            <a:r>
              <a:rPr lang="en-US" sz="2800" b="1" smtClean="0">
                <a:solidFill>
                  <a:srgbClr val="C00000"/>
                </a:solidFill>
                <a:latin typeface="Bookman Old Style" pitchFamily="18" charset="0"/>
              </a:rPr>
              <a:t>Composition of Mammalian skeletal muscle</a:t>
            </a:r>
            <a:br>
              <a:rPr lang="en-US" sz="2800" b="1" smtClean="0">
                <a:solidFill>
                  <a:srgbClr val="C00000"/>
                </a:solidFill>
                <a:latin typeface="Bookman Old Style" pitchFamily="18" charset="0"/>
              </a:rPr>
            </a:br>
            <a:endParaRPr lang="en-US" sz="2800" smtClean="0">
              <a:solidFill>
                <a:srgbClr val="C00000"/>
              </a:solidFill>
              <a:latin typeface="Bookman Old Style" pitchFamily="18" charset="0"/>
            </a:endParaRPr>
          </a:p>
        </p:txBody>
      </p:sp>
      <p:graphicFrame>
        <p:nvGraphicFramePr>
          <p:cNvPr id="68819" name="Group 211"/>
          <p:cNvGraphicFramePr>
            <a:graphicFrameLocks noGrp="1"/>
          </p:cNvGraphicFramePr>
          <p:nvPr/>
        </p:nvGraphicFramePr>
        <p:xfrm>
          <a:off x="533400" y="1066800"/>
          <a:ext cx="5181600" cy="2863851"/>
        </p:xfrm>
        <a:graphic>
          <a:graphicData uri="http://schemas.openxmlformats.org/drawingml/2006/table">
            <a:tbl>
              <a:tblPr/>
              <a:tblGrid>
                <a:gridCol w="3962400"/>
                <a:gridCol w="1219200"/>
              </a:tblGrid>
              <a:tr h="365841">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800" b="1" i="0" u="none" strike="noStrike" cap="none" normalizeH="0" baseline="0" dirty="0" smtClean="0">
                          <a:ln>
                            <a:noFill/>
                          </a:ln>
                          <a:solidFill>
                            <a:schemeClr val="hlink"/>
                          </a:solidFill>
                          <a:effectLst/>
                          <a:latin typeface="Bookman Old Style" pitchFamily="18" charset="0"/>
                          <a:cs typeface="Times New Roman" pitchFamily="18" charset="0"/>
                        </a:rPr>
                        <a:t>Constituents</a:t>
                      </a:r>
                      <a:endParaRPr kumimoji="0" lang="en-US" sz="2400" b="1" i="0" u="none" strike="noStrike" cap="none" normalizeH="0" baseline="0" dirty="0" smtClean="0">
                        <a:ln>
                          <a:noFill/>
                        </a:ln>
                        <a:solidFill>
                          <a:schemeClr val="hlink"/>
                        </a:solidFill>
                        <a:effectLst/>
                        <a:latin typeface="Bookman Old Style" pitchFamily="18" charset="0"/>
                      </a:endParaRPr>
                    </a:p>
                  </a:txBody>
                  <a:tcPr marT="45730" marB="4573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800" b="1" i="0" u="none" strike="noStrike" cap="none" normalizeH="0" baseline="0" smtClean="0">
                          <a:ln>
                            <a:noFill/>
                          </a:ln>
                          <a:solidFill>
                            <a:schemeClr val="hlink"/>
                          </a:solidFill>
                          <a:effectLst/>
                          <a:latin typeface="Bookman Old Style" pitchFamily="18" charset="0"/>
                          <a:cs typeface="Times New Roman" pitchFamily="18" charset="0"/>
                        </a:rPr>
                        <a:t>Percent</a:t>
                      </a:r>
                      <a:endParaRPr kumimoji="0" lang="en-US" sz="2400" b="1" i="0" u="none" strike="noStrike" cap="none" normalizeH="0" baseline="0" smtClean="0">
                        <a:ln>
                          <a:noFill/>
                        </a:ln>
                        <a:solidFill>
                          <a:schemeClr val="hlink"/>
                        </a:solidFill>
                        <a:effectLst/>
                        <a:latin typeface="Bookman Old Style" pitchFamily="18" charset="0"/>
                      </a:endParaRPr>
                    </a:p>
                  </a:txBody>
                  <a:tcPr marT="45730" marB="4573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333449">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tx1"/>
                          </a:solidFill>
                          <a:effectLst/>
                          <a:latin typeface="Bookman Old Style" pitchFamily="18" charset="0"/>
                          <a:cs typeface="Times New Roman" pitchFamily="18" charset="0"/>
                        </a:rPr>
                        <a:t>WATER (range 65to 80)</a:t>
                      </a:r>
                      <a:endParaRPr kumimoji="0" lang="en-US" sz="1800" b="0" i="0" u="none" strike="noStrike" cap="none" normalizeH="0" baseline="0" smtClean="0">
                        <a:ln>
                          <a:noFill/>
                        </a:ln>
                        <a:solidFill>
                          <a:schemeClr val="tx1"/>
                        </a:solidFill>
                        <a:effectLst/>
                        <a:latin typeface="Bookman Old Style" pitchFamily="18" charset="0"/>
                      </a:endParaRPr>
                    </a:p>
                  </a:txBody>
                  <a:tcPr marT="45730" marB="4573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tx1"/>
                          </a:solidFill>
                          <a:effectLst/>
                          <a:latin typeface="Bookman Old Style" pitchFamily="18" charset="0"/>
                          <a:cs typeface="Times New Roman" pitchFamily="18" charset="0"/>
                        </a:rPr>
                        <a:t>75</a:t>
                      </a:r>
                      <a:endParaRPr kumimoji="0" lang="en-US" sz="1800" b="0" i="0" u="none" strike="noStrike" cap="none" normalizeH="0" baseline="0" smtClean="0">
                        <a:ln>
                          <a:noFill/>
                        </a:ln>
                        <a:solidFill>
                          <a:schemeClr val="tx1"/>
                        </a:solidFill>
                        <a:effectLst/>
                        <a:latin typeface="Bookman Old Style" pitchFamily="18" charset="0"/>
                      </a:endParaRPr>
                    </a:p>
                  </a:txBody>
                  <a:tcPr marT="45730" marB="4573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304868">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FF3300"/>
                          </a:solidFill>
                          <a:effectLst/>
                          <a:latin typeface="Bookman Old Style" pitchFamily="18" charset="0"/>
                          <a:cs typeface="Times New Roman" pitchFamily="18" charset="0"/>
                        </a:rPr>
                        <a:t>PROTEN (range 16 to 22)</a:t>
                      </a:r>
                      <a:endParaRPr kumimoji="0" lang="en-US" sz="1800" b="0" i="0" u="none" strike="noStrike" cap="none" normalizeH="0" baseline="0" smtClean="0">
                        <a:ln>
                          <a:noFill/>
                        </a:ln>
                        <a:solidFill>
                          <a:srgbClr val="FF3300"/>
                        </a:solidFill>
                        <a:effectLst/>
                        <a:latin typeface="Bookman Old Style" pitchFamily="18" charset="0"/>
                      </a:endParaRPr>
                    </a:p>
                  </a:txBody>
                  <a:tcPr marT="45730" marB="4573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FF3300"/>
                          </a:solidFill>
                          <a:effectLst/>
                          <a:latin typeface="Bookman Old Style" pitchFamily="18" charset="0"/>
                          <a:cs typeface="Times New Roman" pitchFamily="18" charset="0"/>
                        </a:rPr>
                        <a:t>18.5</a:t>
                      </a:r>
                      <a:endParaRPr kumimoji="0" lang="en-US" sz="1800" b="0" i="0" u="none" strike="noStrike" cap="none" normalizeH="0" baseline="0" smtClean="0">
                        <a:ln>
                          <a:noFill/>
                        </a:ln>
                        <a:solidFill>
                          <a:srgbClr val="FF3300"/>
                        </a:solidFill>
                        <a:effectLst/>
                        <a:latin typeface="Bookman Old Style" pitchFamily="18" charset="0"/>
                      </a:endParaRPr>
                    </a:p>
                  </a:txBody>
                  <a:tcPr marT="45730" marB="4573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304868">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Bookman Old Style" pitchFamily="18" charset="0"/>
                          <a:cs typeface="Times New Roman" pitchFamily="18" charset="0"/>
                        </a:rPr>
                        <a:t>LIPIDS (variable range 1.5 to 13.0)</a:t>
                      </a:r>
                      <a:endParaRPr kumimoji="0" lang="en-US" sz="1800" b="0" i="0" u="none" strike="noStrike" cap="none" normalizeH="0" baseline="0" smtClean="0">
                        <a:ln>
                          <a:noFill/>
                        </a:ln>
                        <a:solidFill>
                          <a:srgbClr val="0000FF"/>
                        </a:solidFill>
                        <a:effectLst/>
                        <a:latin typeface="Bookman Old Style" pitchFamily="18" charset="0"/>
                      </a:endParaRPr>
                    </a:p>
                  </a:txBody>
                  <a:tcPr marT="45730" marB="4573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rgbClr val="0000FF"/>
                          </a:solidFill>
                          <a:effectLst/>
                          <a:latin typeface="Bookman Old Style" pitchFamily="18" charset="0"/>
                          <a:cs typeface="Times New Roman" pitchFamily="18" charset="0"/>
                        </a:rPr>
                        <a:t>3</a:t>
                      </a:r>
                      <a:endParaRPr kumimoji="0" lang="en-US" sz="1800" b="0" i="0" u="none" strike="noStrike" cap="none" normalizeH="0" baseline="0" dirty="0" smtClean="0">
                        <a:ln>
                          <a:noFill/>
                        </a:ln>
                        <a:solidFill>
                          <a:srgbClr val="0000FF"/>
                        </a:solidFill>
                        <a:effectLst/>
                        <a:latin typeface="Bookman Old Style" pitchFamily="18" charset="0"/>
                      </a:endParaRPr>
                    </a:p>
                  </a:txBody>
                  <a:tcPr marT="45730" marB="4573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518275">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rgbClr val="00B050"/>
                          </a:solidFill>
                          <a:effectLst/>
                          <a:latin typeface="Bookman Old Style" pitchFamily="18" charset="0"/>
                          <a:cs typeface="Times New Roman" pitchFamily="18" charset="0"/>
                        </a:rPr>
                        <a:t>NON-PROTEIN NITROGENOUS SUBSTANCES</a:t>
                      </a:r>
                      <a:endParaRPr kumimoji="0" lang="en-US" sz="1800" b="0" i="0" u="none" strike="noStrike" cap="none" normalizeH="0" baseline="0" dirty="0" smtClean="0">
                        <a:ln>
                          <a:noFill/>
                        </a:ln>
                        <a:solidFill>
                          <a:srgbClr val="00B050"/>
                        </a:solidFill>
                        <a:effectLst/>
                        <a:latin typeface="Bookman Old Style" pitchFamily="18" charset="0"/>
                      </a:endParaRPr>
                    </a:p>
                  </a:txBody>
                  <a:tcPr marT="45730" marB="4573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tx1"/>
                          </a:solidFill>
                          <a:effectLst/>
                          <a:latin typeface="Bookman Old Style" pitchFamily="18" charset="0"/>
                          <a:cs typeface="Times New Roman" pitchFamily="18" charset="0"/>
                        </a:rPr>
                        <a:t>1.5</a:t>
                      </a:r>
                      <a:endParaRPr kumimoji="0" lang="en-US" sz="1800" b="0" i="0" u="none" strike="noStrike" cap="none" normalizeH="0" baseline="0" smtClean="0">
                        <a:ln>
                          <a:noFill/>
                        </a:ln>
                        <a:solidFill>
                          <a:schemeClr val="tx1"/>
                        </a:solidFill>
                        <a:effectLst/>
                        <a:latin typeface="Bookman Old Style" pitchFamily="18" charset="0"/>
                      </a:endParaRPr>
                    </a:p>
                  </a:txBody>
                  <a:tcPr marT="45730" marB="4573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731682">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2">
                              <a:lumMod val="75000"/>
                            </a:schemeClr>
                          </a:solidFill>
                          <a:effectLst/>
                          <a:latin typeface="Bookman Old Style" pitchFamily="18" charset="0"/>
                          <a:cs typeface="Times New Roman" pitchFamily="18" charset="0"/>
                        </a:rPr>
                        <a:t>CARBOHYDRATES AND NON-NITROGENOUS SUBSTANCES (range 0.5 to 1.5)</a:t>
                      </a:r>
                      <a:endParaRPr kumimoji="0" lang="en-US" sz="1800" b="0" i="0" u="none" strike="noStrike" cap="none" normalizeH="0" baseline="0" dirty="0" smtClean="0">
                        <a:ln>
                          <a:noFill/>
                        </a:ln>
                        <a:solidFill>
                          <a:schemeClr val="accent2">
                            <a:lumMod val="75000"/>
                          </a:schemeClr>
                        </a:solidFill>
                        <a:effectLst/>
                        <a:latin typeface="Bookman Old Style" pitchFamily="18" charset="0"/>
                      </a:endParaRPr>
                    </a:p>
                  </a:txBody>
                  <a:tcPr marT="45730" marB="4573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tx1"/>
                          </a:solidFill>
                          <a:effectLst/>
                          <a:latin typeface="Bookman Old Style" pitchFamily="18" charset="0"/>
                          <a:cs typeface="Times New Roman" pitchFamily="18" charset="0"/>
                        </a:rPr>
                        <a:t>1</a:t>
                      </a:r>
                      <a:endParaRPr kumimoji="0" lang="en-US" sz="1800" b="0" i="0" u="none" strike="noStrike" cap="none" normalizeH="0" baseline="0" dirty="0" smtClean="0">
                        <a:ln>
                          <a:noFill/>
                        </a:ln>
                        <a:solidFill>
                          <a:schemeClr val="tx1"/>
                        </a:solidFill>
                        <a:effectLst/>
                        <a:latin typeface="Bookman Old Style" pitchFamily="18" charset="0"/>
                      </a:endParaRPr>
                    </a:p>
                  </a:txBody>
                  <a:tcPr marT="45730" marB="4573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304868">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tx1"/>
                          </a:solidFill>
                          <a:effectLst/>
                          <a:latin typeface="Bookman Old Style" pitchFamily="18" charset="0"/>
                          <a:cs typeface="Times New Roman" pitchFamily="18" charset="0"/>
                        </a:rPr>
                        <a:t>INORGANIC CONSTITUENTS</a:t>
                      </a:r>
                      <a:endParaRPr kumimoji="0" lang="en-US" sz="1800" b="0" i="0" u="none" strike="noStrike" cap="none" normalizeH="0" baseline="0" smtClean="0">
                        <a:ln>
                          <a:noFill/>
                        </a:ln>
                        <a:solidFill>
                          <a:schemeClr val="tx1"/>
                        </a:solidFill>
                        <a:effectLst/>
                        <a:latin typeface="Bookman Old Style" pitchFamily="18" charset="0"/>
                      </a:endParaRPr>
                    </a:p>
                  </a:txBody>
                  <a:tcPr marT="45730" marB="4573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tx1"/>
                          </a:solidFill>
                          <a:effectLst/>
                          <a:latin typeface="Bookman Old Style" pitchFamily="18" charset="0"/>
                          <a:cs typeface="Times New Roman" pitchFamily="18" charset="0"/>
                        </a:rPr>
                        <a:t>1</a:t>
                      </a:r>
                      <a:endParaRPr kumimoji="0" lang="en-US" sz="1800" b="0" i="0" u="none" strike="noStrike" cap="none" normalizeH="0" baseline="0" dirty="0" smtClean="0">
                        <a:ln>
                          <a:noFill/>
                        </a:ln>
                        <a:solidFill>
                          <a:schemeClr val="tx1"/>
                        </a:solidFill>
                        <a:effectLst/>
                        <a:latin typeface="Bookman Old Style" pitchFamily="18" charset="0"/>
                      </a:endParaRPr>
                    </a:p>
                  </a:txBody>
                  <a:tcPr marT="45730" marB="45730"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bl>
          </a:graphicData>
        </a:graphic>
      </p:graphicFrame>
      <p:graphicFrame>
        <p:nvGraphicFramePr>
          <p:cNvPr id="69366" name="Group 758"/>
          <p:cNvGraphicFramePr>
            <a:graphicFrameLocks noGrp="1"/>
          </p:cNvGraphicFramePr>
          <p:nvPr/>
        </p:nvGraphicFramePr>
        <p:xfrm>
          <a:off x="5867400" y="1600200"/>
          <a:ext cx="3200400" cy="1895515"/>
        </p:xfrm>
        <a:graphic>
          <a:graphicData uri="http://schemas.openxmlformats.org/drawingml/2006/table">
            <a:tbl>
              <a:tblPr/>
              <a:tblGrid>
                <a:gridCol w="2438400"/>
                <a:gridCol w="762000"/>
              </a:tblGrid>
              <a:tr h="726953">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600" b="1" i="0" u="none" strike="noStrike" cap="none" normalizeH="0" baseline="0" dirty="0" smtClean="0">
                          <a:ln>
                            <a:noFill/>
                          </a:ln>
                          <a:solidFill>
                            <a:srgbClr val="0000FF"/>
                          </a:solidFill>
                          <a:effectLst/>
                          <a:latin typeface="Bookman Old Style" pitchFamily="18" charset="0"/>
                          <a:cs typeface="Times New Roman" pitchFamily="18" charset="0"/>
                        </a:rPr>
                        <a:t>    Neutral lipids (range 0.5 to 1.5)</a:t>
                      </a:r>
                      <a:endParaRPr kumimoji="0" lang="en-US" sz="1800" b="1" i="0" u="none" strike="noStrike" cap="none" normalizeH="0" baseline="0" dirty="0" smtClean="0">
                        <a:ln>
                          <a:noFill/>
                        </a:ln>
                        <a:solidFill>
                          <a:srgbClr val="0000FF"/>
                        </a:solidFill>
                        <a:effectLst/>
                        <a:latin typeface="Bookman Old Style" pitchFamily="18" charset="0"/>
                      </a:endParaRPr>
                    </a:p>
                  </a:txBody>
                  <a:tcPr marT="45712" marB="45712"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600" b="1" i="0" u="none" strike="noStrike" cap="none" normalizeH="0" baseline="0" smtClean="0">
                          <a:ln>
                            <a:noFill/>
                          </a:ln>
                          <a:solidFill>
                            <a:srgbClr val="0000FF"/>
                          </a:solidFill>
                          <a:effectLst/>
                          <a:latin typeface="Bookman Old Style" pitchFamily="18" charset="0"/>
                          <a:cs typeface="Times New Roman" pitchFamily="18" charset="0"/>
                        </a:rPr>
                        <a:t>1</a:t>
                      </a:r>
                      <a:endParaRPr kumimoji="0" lang="en-US" sz="1800" b="1" i="0" u="none" strike="noStrike" cap="none" normalizeH="0" baseline="0" smtClean="0">
                        <a:ln>
                          <a:noFill/>
                        </a:ln>
                        <a:solidFill>
                          <a:srgbClr val="0000FF"/>
                        </a:solidFill>
                        <a:effectLst/>
                        <a:latin typeface="Bookman Old Style" pitchFamily="18" charset="0"/>
                      </a:endParaRPr>
                    </a:p>
                  </a:txBody>
                  <a:tcPr marT="45712" marB="45712"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415855">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600" b="1" i="0" u="none" strike="noStrike" cap="none" normalizeH="0" baseline="0" smtClean="0">
                          <a:ln>
                            <a:noFill/>
                          </a:ln>
                          <a:solidFill>
                            <a:srgbClr val="0000FF"/>
                          </a:solidFill>
                          <a:effectLst/>
                          <a:latin typeface="Bookman Old Style" pitchFamily="18" charset="0"/>
                          <a:cs typeface="Times New Roman" pitchFamily="18" charset="0"/>
                        </a:rPr>
                        <a:t>           Phospholipids</a:t>
                      </a:r>
                      <a:endParaRPr kumimoji="0" lang="en-US" sz="1800" b="1" i="0" u="none" strike="noStrike" cap="none" normalizeH="0" baseline="0" smtClean="0">
                        <a:ln>
                          <a:noFill/>
                        </a:ln>
                        <a:solidFill>
                          <a:srgbClr val="0000FF"/>
                        </a:solidFill>
                        <a:effectLst/>
                        <a:latin typeface="Bookman Old Style" pitchFamily="18" charset="0"/>
                      </a:endParaRPr>
                    </a:p>
                  </a:txBody>
                  <a:tcPr marT="45712" marB="45712"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600" b="1" i="0" u="none" strike="noStrike" cap="none" normalizeH="0" baseline="0" smtClean="0">
                          <a:ln>
                            <a:noFill/>
                          </a:ln>
                          <a:solidFill>
                            <a:srgbClr val="0000FF"/>
                          </a:solidFill>
                          <a:effectLst/>
                          <a:latin typeface="Bookman Old Style" pitchFamily="18" charset="0"/>
                          <a:cs typeface="Times New Roman" pitchFamily="18" charset="0"/>
                        </a:rPr>
                        <a:t>1</a:t>
                      </a:r>
                      <a:endParaRPr kumimoji="0" lang="en-US" sz="1800" b="1" i="0" u="none" strike="noStrike" cap="none" normalizeH="0" baseline="0" smtClean="0">
                        <a:ln>
                          <a:noFill/>
                        </a:ln>
                        <a:solidFill>
                          <a:srgbClr val="0000FF"/>
                        </a:solidFill>
                        <a:effectLst/>
                        <a:latin typeface="Bookman Old Style" pitchFamily="18" charset="0"/>
                      </a:endParaRPr>
                    </a:p>
                  </a:txBody>
                  <a:tcPr marT="45712" marB="45712"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417443">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600" b="1" i="0" u="none" strike="noStrike" cap="none" normalizeH="0" baseline="0" smtClean="0">
                          <a:ln>
                            <a:noFill/>
                          </a:ln>
                          <a:solidFill>
                            <a:srgbClr val="0000FF"/>
                          </a:solidFill>
                          <a:effectLst/>
                          <a:latin typeface="Bookman Old Style" pitchFamily="18" charset="0"/>
                          <a:cs typeface="Times New Roman" pitchFamily="18" charset="0"/>
                        </a:rPr>
                        <a:t>           Cerebrosides</a:t>
                      </a:r>
                      <a:endParaRPr kumimoji="0" lang="en-US" sz="1800" b="1" i="0" u="none" strike="noStrike" cap="none" normalizeH="0" baseline="0" smtClean="0">
                        <a:ln>
                          <a:noFill/>
                        </a:ln>
                        <a:solidFill>
                          <a:srgbClr val="0000FF"/>
                        </a:solidFill>
                        <a:effectLst/>
                        <a:latin typeface="Bookman Old Style" pitchFamily="18" charset="0"/>
                      </a:endParaRPr>
                    </a:p>
                  </a:txBody>
                  <a:tcPr marT="45712" marB="45712"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600" b="1" i="0" u="none" strike="noStrike" cap="none" normalizeH="0" baseline="0" smtClean="0">
                          <a:ln>
                            <a:noFill/>
                          </a:ln>
                          <a:solidFill>
                            <a:srgbClr val="0000FF"/>
                          </a:solidFill>
                          <a:effectLst/>
                          <a:latin typeface="Bookman Old Style" pitchFamily="18" charset="0"/>
                          <a:cs typeface="Times New Roman" pitchFamily="18" charset="0"/>
                        </a:rPr>
                        <a:t>0.5</a:t>
                      </a:r>
                      <a:endParaRPr kumimoji="0" lang="en-US" sz="1800" b="1" i="0" u="none" strike="noStrike" cap="none" normalizeH="0" baseline="0" smtClean="0">
                        <a:ln>
                          <a:noFill/>
                        </a:ln>
                        <a:solidFill>
                          <a:srgbClr val="0000FF"/>
                        </a:solidFill>
                        <a:effectLst/>
                        <a:latin typeface="Bookman Old Style" pitchFamily="18" charset="0"/>
                      </a:endParaRPr>
                    </a:p>
                  </a:txBody>
                  <a:tcPr marT="45712" marB="45712"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335224">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600" b="1" i="0" u="none" strike="noStrike" cap="none" normalizeH="0" baseline="0" smtClean="0">
                          <a:ln>
                            <a:noFill/>
                          </a:ln>
                          <a:solidFill>
                            <a:srgbClr val="0000FF"/>
                          </a:solidFill>
                          <a:effectLst/>
                          <a:latin typeface="Bookman Old Style" pitchFamily="18" charset="0"/>
                          <a:cs typeface="Times New Roman" pitchFamily="18" charset="0"/>
                        </a:rPr>
                        <a:t>           Cholesterol</a:t>
                      </a:r>
                      <a:endParaRPr kumimoji="0" lang="en-US" sz="1800" b="1" i="0" u="none" strike="noStrike" cap="none" normalizeH="0" baseline="0" smtClean="0">
                        <a:ln>
                          <a:noFill/>
                        </a:ln>
                        <a:solidFill>
                          <a:srgbClr val="0000FF"/>
                        </a:solidFill>
                        <a:effectLst/>
                        <a:latin typeface="Bookman Old Style" pitchFamily="18" charset="0"/>
                      </a:endParaRPr>
                    </a:p>
                  </a:txBody>
                  <a:tcPr marT="45712" marB="45712"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600" b="1" i="0" u="none" strike="noStrike" cap="none" normalizeH="0" baseline="0" dirty="0" smtClean="0">
                          <a:ln>
                            <a:noFill/>
                          </a:ln>
                          <a:solidFill>
                            <a:srgbClr val="0000FF"/>
                          </a:solidFill>
                          <a:effectLst/>
                          <a:latin typeface="Bookman Old Style" pitchFamily="18" charset="0"/>
                          <a:cs typeface="Times New Roman" pitchFamily="18" charset="0"/>
                        </a:rPr>
                        <a:t>0.5</a:t>
                      </a:r>
                      <a:endParaRPr kumimoji="0" lang="en-US" sz="1800" b="1" i="0" u="none" strike="noStrike" cap="none" normalizeH="0" baseline="0" dirty="0" smtClean="0">
                        <a:ln>
                          <a:noFill/>
                        </a:ln>
                        <a:solidFill>
                          <a:srgbClr val="0000FF"/>
                        </a:solidFill>
                        <a:effectLst/>
                        <a:latin typeface="Bookman Old Style" pitchFamily="18" charset="0"/>
                      </a:endParaRPr>
                    </a:p>
                  </a:txBody>
                  <a:tcPr marT="45712" marB="45712"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bl>
          </a:graphicData>
        </a:graphic>
      </p:graphicFrame>
      <p:graphicFrame>
        <p:nvGraphicFramePr>
          <p:cNvPr id="69383" name="Group 775"/>
          <p:cNvGraphicFramePr>
            <a:graphicFrameLocks noGrp="1"/>
          </p:cNvGraphicFramePr>
          <p:nvPr/>
        </p:nvGraphicFramePr>
        <p:xfrm>
          <a:off x="838200" y="4284663"/>
          <a:ext cx="7924800" cy="1727200"/>
        </p:xfrm>
        <a:graphic>
          <a:graphicData uri="http://schemas.openxmlformats.org/drawingml/2006/table">
            <a:tbl>
              <a:tblPr/>
              <a:tblGrid>
                <a:gridCol w="6042025"/>
                <a:gridCol w="1882775"/>
              </a:tblGrid>
              <a:tr h="508000">
                <a:tc>
                  <a:txBody>
                    <a:bodyPr/>
                    <a:lstStyle/>
                    <a:p>
                      <a:pPr marL="0" marR="0" lvl="0" indent="0" algn="l" defTabSz="914400" rtl="0" eaLnBrk="1" fontAlgn="base" latinLnBrk="0" hangingPunct="1">
                        <a:lnSpc>
                          <a:spcPct val="100000"/>
                        </a:lnSpc>
                        <a:spcBef>
                          <a:spcPct val="20000"/>
                        </a:spcBef>
                        <a:spcAft>
                          <a:spcPct val="0"/>
                        </a:spcAft>
                        <a:buClr>
                          <a:schemeClr val="folHlink"/>
                        </a:buClr>
                        <a:buSzPct val="90000"/>
                        <a:buFont typeface="Wingdings" pitchFamily="2" charset="2"/>
                        <a:buNone/>
                        <a:tabLst/>
                      </a:pPr>
                      <a:r>
                        <a:rPr kumimoji="0" lang="en-US" sz="1400" b="0" i="0" u="none" strike="noStrike" cap="none" normalizeH="0" baseline="0" dirty="0" smtClean="0">
                          <a:ln>
                            <a:noFill/>
                          </a:ln>
                          <a:solidFill>
                            <a:schemeClr val="tx1"/>
                          </a:solidFill>
                          <a:effectLst/>
                          <a:latin typeface="Bookman Old Style" pitchFamily="18" charset="0"/>
                        </a:rPr>
                        <a:t>Glycogen (range 0.5 to 1.3)</a:t>
                      </a: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folHlink"/>
                        </a:buClr>
                        <a:buSzPct val="90000"/>
                        <a:buFont typeface="Wingdings" pitchFamily="2" charset="2"/>
                        <a:buNone/>
                        <a:tabLst/>
                      </a:pPr>
                      <a:r>
                        <a:rPr kumimoji="0" lang="en-US" sz="1400" b="0" i="0" u="none" strike="noStrike" cap="none" normalizeH="0" baseline="0" dirty="0" smtClean="0">
                          <a:ln>
                            <a:noFill/>
                          </a:ln>
                          <a:solidFill>
                            <a:schemeClr val="tx1"/>
                          </a:solidFill>
                          <a:effectLst/>
                          <a:latin typeface="Bookman Old Style" pitchFamily="18" charset="0"/>
                        </a:rPr>
                        <a:t>0.8</a:t>
                      </a: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r>
              <a:tr h="330200">
                <a:tc>
                  <a:txBody>
                    <a:bodyPr/>
                    <a:lstStyle/>
                    <a:p>
                      <a:pPr marL="0" marR="0" lvl="0" indent="0" algn="l" defTabSz="914400" rtl="0" eaLnBrk="1" fontAlgn="base" latinLnBrk="0" hangingPunct="1">
                        <a:lnSpc>
                          <a:spcPct val="100000"/>
                        </a:lnSpc>
                        <a:spcBef>
                          <a:spcPct val="20000"/>
                        </a:spcBef>
                        <a:spcAft>
                          <a:spcPct val="0"/>
                        </a:spcAft>
                        <a:buClr>
                          <a:schemeClr val="folHlink"/>
                        </a:buClr>
                        <a:buSzPct val="90000"/>
                        <a:buFont typeface="Wingdings" pitchFamily="2" charset="2"/>
                        <a:buNone/>
                        <a:tabLst/>
                      </a:pPr>
                      <a:r>
                        <a:rPr kumimoji="0" lang="en-US" sz="1400" b="0" i="0" u="none" strike="noStrike" cap="none" normalizeH="0" baseline="0" smtClean="0">
                          <a:ln>
                            <a:noFill/>
                          </a:ln>
                          <a:solidFill>
                            <a:schemeClr val="tx1"/>
                          </a:solidFill>
                          <a:effectLst/>
                          <a:latin typeface="Bookman Old Style" pitchFamily="18" charset="0"/>
                        </a:rPr>
                        <a:t>Glucose</a:t>
                      </a: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folHlink"/>
                        </a:buClr>
                        <a:buSzPct val="90000"/>
                        <a:buFont typeface="Wingdings" pitchFamily="2" charset="2"/>
                        <a:buNone/>
                        <a:tabLst/>
                      </a:pPr>
                      <a:r>
                        <a:rPr kumimoji="0" lang="en-US" sz="1400" b="0" i="0" u="none" strike="noStrike" cap="none" normalizeH="0" baseline="0" smtClean="0">
                          <a:ln>
                            <a:noFill/>
                          </a:ln>
                          <a:solidFill>
                            <a:schemeClr val="tx1"/>
                          </a:solidFill>
                          <a:effectLst/>
                          <a:latin typeface="Bookman Old Style" pitchFamily="18" charset="0"/>
                        </a:rPr>
                        <a:t>0.1</a:t>
                      </a: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r>
              <a:tr h="889000">
                <a:tc>
                  <a:txBody>
                    <a:bodyPr/>
                    <a:lstStyle/>
                    <a:p>
                      <a:pPr marL="0" marR="0" lvl="0" indent="0" algn="l" defTabSz="914400" rtl="0" eaLnBrk="1" fontAlgn="base" latinLnBrk="0" hangingPunct="1">
                        <a:lnSpc>
                          <a:spcPct val="100000"/>
                        </a:lnSpc>
                        <a:spcBef>
                          <a:spcPct val="20000"/>
                        </a:spcBef>
                        <a:spcAft>
                          <a:spcPct val="0"/>
                        </a:spcAft>
                        <a:buClr>
                          <a:schemeClr val="folHlink"/>
                        </a:buClr>
                        <a:buSzPct val="90000"/>
                        <a:buFont typeface="Wingdings" pitchFamily="2" charset="2"/>
                        <a:buNone/>
                        <a:tabLst/>
                      </a:pPr>
                      <a:r>
                        <a:rPr kumimoji="0" lang="en-US" sz="1400" b="0" i="0" u="none" strike="noStrike" cap="none" normalizeH="0" baseline="0" dirty="0" smtClean="0">
                          <a:ln>
                            <a:noFill/>
                          </a:ln>
                          <a:solidFill>
                            <a:schemeClr val="tx1"/>
                          </a:solidFill>
                          <a:effectLst/>
                          <a:latin typeface="Bookman Old Style" pitchFamily="18" charset="0"/>
                        </a:rPr>
                        <a:t> Intermediate and products of cell metabolism</a:t>
                      </a:r>
                    </a:p>
                    <a:p>
                      <a:pPr marL="0" marR="0" lvl="0" indent="0" algn="l" defTabSz="914400" rtl="0" eaLnBrk="1" fontAlgn="base" latinLnBrk="0" hangingPunct="1">
                        <a:lnSpc>
                          <a:spcPct val="100000"/>
                        </a:lnSpc>
                        <a:spcBef>
                          <a:spcPct val="20000"/>
                        </a:spcBef>
                        <a:spcAft>
                          <a:spcPct val="0"/>
                        </a:spcAft>
                        <a:buClr>
                          <a:schemeClr val="folHlink"/>
                        </a:buClr>
                        <a:buSzPct val="90000"/>
                        <a:buFont typeface="Wingdings" pitchFamily="2" charset="2"/>
                        <a:buNone/>
                        <a:tabLst/>
                      </a:pPr>
                      <a:r>
                        <a:rPr kumimoji="0" lang="en-US" sz="1400" b="0" i="0" u="none" strike="noStrike" cap="none" normalizeH="0" baseline="0" dirty="0" smtClean="0">
                          <a:ln>
                            <a:noFill/>
                          </a:ln>
                          <a:solidFill>
                            <a:schemeClr val="tx1"/>
                          </a:solidFill>
                          <a:effectLst/>
                          <a:latin typeface="Bookman Old Style" pitchFamily="18" charset="0"/>
                        </a:rPr>
                        <a:t>  (</a:t>
                      </a:r>
                      <a:r>
                        <a:rPr kumimoji="0" lang="en-US" sz="1400" b="0" i="0" u="none" strike="noStrike" cap="none" normalizeH="0" baseline="0" dirty="0" err="1" smtClean="0">
                          <a:ln>
                            <a:noFill/>
                          </a:ln>
                          <a:solidFill>
                            <a:schemeClr val="tx1"/>
                          </a:solidFill>
                          <a:effectLst/>
                          <a:latin typeface="Bookman Old Style" pitchFamily="18" charset="0"/>
                        </a:rPr>
                        <a:t>hexose</a:t>
                      </a:r>
                      <a:r>
                        <a:rPr kumimoji="0" lang="en-US" sz="1400" b="0" i="0" u="none" strike="noStrike" cap="none" normalizeH="0" baseline="0" dirty="0" smtClean="0">
                          <a:ln>
                            <a:noFill/>
                          </a:ln>
                          <a:solidFill>
                            <a:schemeClr val="tx1"/>
                          </a:solidFill>
                          <a:effectLst/>
                          <a:latin typeface="Bookman Old Style" pitchFamily="18" charset="0"/>
                        </a:rPr>
                        <a:t> and </a:t>
                      </a:r>
                      <a:r>
                        <a:rPr kumimoji="0" lang="en-US" sz="1400" b="0" i="0" u="none" strike="noStrike" cap="none" normalizeH="0" baseline="0" dirty="0" err="1" smtClean="0">
                          <a:ln>
                            <a:noFill/>
                          </a:ln>
                          <a:solidFill>
                            <a:schemeClr val="tx1"/>
                          </a:solidFill>
                          <a:effectLst/>
                          <a:latin typeface="Bookman Old Style" pitchFamily="18" charset="0"/>
                        </a:rPr>
                        <a:t>triose</a:t>
                      </a:r>
                      <a:r>
                        <a:rPr kumimoji="0" lang="en-US" sz="1400" b="0" i="0" u="none" strike="noStrike" cap="none" normalizeH="0" baseline="0" dirty="0" smtClean="0">
                          <a:ln>
                            <a:noFill/>
                          </a:ln>
                          <a:solidFill>
                            <a:schemeClr val="tx1"/>
                          </a:solidFill>
                          <a:effectLst/>
                          <a:latin typeface="Bookman Old Style" pitchFamily="18" charset="0"/>
                        </a:rPr>
                        <a:t> phosphates, lactic acid, </a:t>
                      </a:r>
                    </a:p>
                    <a:p>
                      <a:pPr marL="0" marR="0" lvl="0" indent="0" algn="l" defTabSz="914400" rtl="0" eaLnBrk="1" fontAlgn="base" latinLnBrk="0" hangingPunct="1">
                        <a:lnSpc>
                          <a:spcPct val="100000"/>
                        </a:lnSpc>
                        <a:spcBef>
                          <a:spcPct val="20000"/>
                        </a:spcBef>
                        <a:spcAft>
                          <a:spcPct val="0"/>
                        </a:spcAft>
                        <a:buClr>
                          <a:schemeClr val="folHlink"/>
                        </a:buClr>
                        <a:buSzPct val="90000"/>
                        <a:buFont typeface="Wingdings" pitchFamily="2" charset="2"/>
                        <a:buNone/>
                        <a:tabLst/>
                      </a:pPr>
                      <a:r>
                        <a:rPr kumimoji="0" lang="en-US" sz="1400" b="0" i="0" u="none" strike="noStrike" cap="none" normalizeH="0" baseline="0" dirty="0" smtClean="0">
                          <a:ln>
                            <a:noFill/>
                          </a:ln>
                          <a:solidFill>
                            <a:schemeClr val="tx1"/>
                          </a:solidFill>
                          <a:effectLst/>
                          <a:latin typeface="Bookman Old Style" pitchFamily="18" charset="0"/>
                        </a:rPr>
                        <a:t> citric acid, fumaric acid, </a:t>
                      </a:r>
                      <a:r>
                        <a:rPr kumimoji="0" lang="en-US" sz="1400" b="0" i="0" u="none" strike="noStrike" cap="none" normalizeH="0" baseline="0" dirty="0" err="1" smtClean="0">
                          <a:ln>
                            <a:noFill/>
                          </a:ln>
                          <a:solidFill>
                            <a:schemeClr val="tx1"/>
                          </a:solidFill>
                          <a:effectLst/>
                          <a:latin typeface="Bookman Old Style" pitchFamily="18" charset="0"/>
                        </a:rPr>
                        <a:t>succinic</a:t>
                      </a:r>
                      <a:r>
                        <a:rPr kumimoji="0" lang="en-US" sz="1400" b="0" i="0" u="none" strike="noStrike" cap="none" normalizeH="0" baseline="0" dirty="0" smtClean="0">
                          <a:ln>
                            <a:noFill/>
                          </a:ln>
                          <a:solidFill>
                            <a:schemeClr val="tx1"/>
                          </a:solidFill>
                          <a:effectLst/>
                          <a:latin typeface="Bookman Old Style" pitchFamily="18" charset="0"/>
                        </a:rPr>
                        <a:t> acid, etc.) </a:t>
                      </a: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
                          <a:schemeClr val="folHlink"/>
                        </a:buClr>
                        <a:buSzPct val="90000"/>
                        <a:buFont typeface="Wingdings" pitchFamily="2" charset="2"/>
                        <a:buNone/>
                        <a:tabLst/>
                      </a:pPr>
                      <a:r>
                        <a:rPr kumimoji="0" lang="en-US" sz="1400" b="0" i="0" u="none" strike="noStrike" cap="none" normalizeH="0" baseline="0" dirty="0" smtClean="0">
                          <a:ln>
                            <a:noFill/>
                          </a:ln>
                          <a:solidFill>
                            <a:schemeClr val="tx1"/>
                          </a:solidFill>
                          <a:effectLst/>
                          <a:latin typeface="Bookman Old Style" pitchFamily="18" charset="0"/>
                        </a:rPr>
                        <a:t>0.1</a:t>
                      </a: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r>
            </a:tbl>
          </a:graphicData>
        </a:graphic>
      </p:graphicFrame>
    </p:spTree>
    <p:extLst>
      <p:ext uri="{BB962C8B-B14F-4D97-AF65-F5344CB8AC3E}">
        <p14:creationId xmlns:p14="http://schemas.microsoft.com/office/powerpoint/2010/main" val="2157686212"/>
      </p:ext>
    </p:extLst>
  </p:cSld>
  <p:clrMapOvr>
    <a:masterClrMapping/>
  </p:clrMapOvr>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69772" name="Group 140"/>
          <p:cNvGraphicFramePr>
            <a:graphicFrameLocks noGrp="1"/>
          </p:cNvGraphicFramePr>
          <p:nvPr/>
        </p:nvGraphicFramePr>
        <p:xfrm>
          <a:off x="685800" y="685800"/>
          <a:ext cx="8305800" cy="5486400"/>
        </p:xfrm>
        <a:graphic>
          <a:graphicData uri="http://schemas.openxmlformats.org/drawingml/2006/table">
            <a:tbl>
              <a:tblPr/>
              <a:tblGrid>
                <a:gridCol w="6051550"/>
                <a:gridCol w="2254250"/>
              </a:tblGrid>
              <a:tr h="239713">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rgbClr val="0000FF"/>
                          </a:solidFill>
                          <a:effectLst/>
                          <a:latin typeface="Bookman Old Style" pitchFamily="18" charset="0"/>
                          <a:cs typeface="Times New Roman" pitchFamily="18" charset="0"/>
                        </a:rPr>
                        <a:t>Myofibrillar</a:t>
                      </a:r>
                      <a:endParaRPr kumimoji="0" lang="en-US" sz="1400" b="0" i="0" u="none" strike="noStrike" cap="none" normalizeH="0" baseline="0" dirty="0" smtClean="0">
                        <a:ln>
                          <a:noFill/>
                        </a:ln>
                        <a:solidFill>
                          <a:srgbClr val="0000FF"/>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Bookman Old Style" pitchFamily="18" charset="0"/>
                          <a:cs typeface="Times New Roman" pitchFamily="18" charset="0"/>
                        </a:rPr>
                        <a:t>9.5</a:t>
                      </a:r>
                      <a:endParaRPr kumimoji="0" lang="en-US" sz="1400" b="0" i="0" u="none" strike="noStrike" cap="none" normalizeH="0" baseline="0" smtClean="0">
                        <a:ln>
                          <a:noFill/>
                        </a:ln>
                        <a:solidFill>
                          <a:srgbClr val="0000FF"/>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239713">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           Myosin</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5</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239713">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2"/>
                          </a:solidFill>
                          <a:effectLst/>
                          <a:latin typeface="Bookman Old Style" pitchFamily="18" charset="0"/>
                          <a:cs typeface="Times New Roman" pitchFamily="18" charset="0"/>
                        </a:rPr>
                        <a:t>           Actin</a:t>
                      </a:r>
                      <a:endParaRPr kumimoji="0" lang="en-US" sz="1400" b="0" i="0" u="none" strike="noStrike" cap="none" normalizeH="0" baseline="0" dirty="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2</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239713">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           Troponyosin</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0.8</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239713">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           Tropomin</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0.8</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239713">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           M protein</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0.4</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239713">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           C protein</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0.2</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239713">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           a-actinin</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0.2</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239713">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           b-actinin</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0.1</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239713">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rgbClr val="0000FF"/>
                          </a:solidFill>
                          <a:effectLst/>
                          <a:latin typeface="Bookman Old Style" pitchFamily="18" charset="0"/>
                          <a:cs typeface="Times New Roman" pitchFamily="18" charset="0"/>
                        </a:rPr>
                        <a:t>Sarcoplasmic</a:t>
                      </a:r>
                      <a:endParaRPr kumimoji="0" lang="en-US" sz="1400" b="0" i="0" u="none" strike="noStrike" cap="none" normalizeH="0" baseline="0" dirty="0" smtClean="0">
                        <a:ln>
                          <a:noFill/>
                        </a:ln>
                        <a:solidFill>
                          <a:srgbClr val="0000FF"/>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Bookman Old Style" pitchFamily="18" charset="0"/>
                          <a:cs typeface="Times New Roman" pitchFamily="18" charset="0"/>
                        </a:rPr>
                        <a:t>6</a:t>
                      </a:r>
                      <a:endParaRPr kumimoji="0" lang="en-US" sz="1400" b="0" i="0" u="none" strike="noStrike" cap="none" normalizeH="0" baseline="0" smtClean="0">
                        <a:ln>
                          <a:noFill/>
                        </a:ln>
                        <a:solidFill>
                          <a:srgbClr val="0000FF"/>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239713">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2"/>
                          </a:solidFill>
                          <a:effectLst/>
                          <a:latin typeface="Bookman Old Style" pitchFamily="18" charset="0"/>
                          <a:cs typeface="Times New Roman" pitchFamily="18" charset="0"/>
                        </a:rPr>
                        <a:t>           Soluble sarcoplasmic and mitochondrial enzyme</a:t>
                      </a:r>
                      <a:endParaRPr kumimoji="0" lang="en-US" sz="1400" b="0" i="0" u="none" strike="noStrike" cap="none" normalizeH="0" baseline="0" dirty="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5.5</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228600">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           Myoglobin</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0.3</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230188">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           Hemoglobin</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0.1</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239713">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           Cytochromes and flavoproteins</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0.1</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239713">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Bookman Old Style" pitchFamily="18" charset="0"/>
                          <a:cs typeface="Times New Roman" pitchFamily="18" charset="0"/>
                        </a:rPr>
                        <a:t>Stroma</a:t>
                      </a:r>
                      <a:endParaRPr kumimoji="0" lang="en-US" sz="1400" b="0" i="0" u="none" strike="noStrike" cap="none" normalizeH="0" baseline="0" smtClean="0">
                        <a:ln>
                          <a:noFill/>
                        </a:ln>
                        <a:solidFill>
                          <a:srgbClr val="0000FF"/>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Bookman Old Style" pitchFamily="18" charset="0"/>
                          <a:cs typeface="Times New Roman" pitchFamily="18" charset="0"/>
                        </a:rPr>
                        <a:t>3</a:t>
                      </a:r>
                      <a:endParaRPr kumimoji="0" lang="en-US" sz="1400" b="0" i="0" u="none" strike="noStrike" cap="none" normalizeH="0" baseline="0" smtClean="0">
                        <a:ln>
                          <a:noFill/>
                        </a:ln>
                        <a:solidFill>
                          <a:srgbClr val="0000FF"/>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239713">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           Collagen and recticulin</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1.5</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228600">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           Elastin</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0.1</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239713">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chemeClr val="accent2"/>
                          </a:solidFill>
                          <a:effectLst/>
                          <a:latin typeface="Bookman Old Style" pitchFamily="18" charset="0"/>
                          <a:cs typeface="Times New Roman" pitchFamily="18" charset="0"/>
                        </a:rPr>
                        <a:t>           Other insoluble proteins</a:t>
                      </a:r>
                      <a:endParaRPr kumimoji="0" lang="en-US" sz="1400" b="0" i="0" u="none" strike="noStrike" cap="none" normalizeH="0" baseline="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chemeClr val="accent2"/>
                          </a:solidFill>
                          <a:effectLst/>
                          <a:latin typeface="Bookman Old Style" pitchFamily="18" charset="0"/>
                          <a:cs typeface="Times New Roman" pitchFamily="18" charset="0"/>
                        </a:rPr>
                        <a:t>1.4</a:t>
                      </a:r>
                      <a:endParaRPr kumimoji="0" lang="en-US" sz="1400" b="0" i="0" u="none" strike="noStrike" cap="none" normalizeH="0" baseline="0" dirty="0" smtClean="0">
                        <a:ln>
                          <a:noFill/>
                        </a:ln>
                        <a:solidFill>
                          <a:schemeClr val="accent2"/>
                        </a:solidFill>
                        <a:effectLst/>
                        <a:latin typeface="Bookman Old Style" pitchFamily="18" charset="0"/>
                      </a:endParaRPr>
                    </a:p>
                  </a:txBody>
                  <a:tcPr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bl>
          </a:graphicData>
        </a:graphic>
      </p:graphicFrame>
      <p:sp>
        <p:nvSpPr>
          <p:cNvPr id="47166" name="Text Box 141"/>
          <p:cNvSpPr txBox="1">
            <a:spLocks noChangeArrowheads="1"/>
          </p:cNvSpPr>
          <p:nvPr/>
        </p:nvSpPr>
        <p:spPr bwMode="auto">
          <a:xfrm>
            <a:off x="304800" y="152400"/>
            <a:ext cx="8686800" cy="461963"/>
          </a:xfrm>
          <a:prstGeom prst="rect">
            <a:avLst/>
          </a:prstGeom>
          <a:noFill/>
          <a:ln w="9525">
            <a:noFill/>
            <a:miter lim="800000"/>
            <a:headEnd/>
            <a:tailEnd/>
          </a:ln>
        </p:spPr>
        <p:txBody>
          <a:bodyPr>
            <a:spAutoFit/>
          </a:bodyPr>
          <a:lstStyle/>
          <a:p>
            <a:pPr algn="ctr">
              <a:spcBef>
                <a:spcPct val="50000"/>
              </a:spcBef>
              <a:defRPr/>
            </a:pPr>
            <a:r>
              <a:rPr lang="en-US" sz="2400" b="1" dirty="0">
                <a:solidFill>
                  <a:schemeClr val="accent2">
                    <a:lumMod val="75000"/>
                  </a:schemeClr>
                </a:solidFill>
                <a:latin typeface="Bookman Old Style" pitchFamily="18" charset="0"/>
              </a:rPr>
              <a:t>Composition of Mammalian skeletal muscle Protein</a:t>
            </a:r>
          </a:p>
        </p:txBody>
      </p:sp>
    </p:spTree>
    <p:extLst>
      <p:ext uri="{BB962C8B-B14F-4D97-AF65-F5344CB8AC3E}">
        <p14:creationId xmlns:p14="http://schemas.microsoft.com/office/powerpoint/2010/main" val="2443394052"/>
      </p:ext>
    </p:extLst>
  </p:cSld>
  <p:clrMapOvr>
    <a:masterClrMapping/>
  </p:clrMapOvr>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70722" name="Group 66"/>
          <p:cNvGraphicFramePr>
            <a:graphicFrameLocks noGrp="1"/>
          </p:cNvGraphicFramePr>
          <p:nvPr/>
        </p:nvGraphicFramePr>
        <p:xfrm>
          <a:off x="1066800" y="1587500"/>
          <a:ext cx="7467600" cy="3822821"/>
        </p:xfrm>
        <a:graphic>
          <a:graphicData uri="http://schemas.openxmlformats.org/drawingml/2006/table">
            <a:tbl>
              <a:tblPr/>
              <a:tblGrid>
                <a:gridCol w="5180227"/>
                <a:gridCol w="2287373"/>
              </a:tblGrid>
              <a:tr h="304775">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rgbClr val="FF0000"/>
                          </a:solidFill>
                          <a:effectLst/>
                          <a:latin typeface="Bookman Old Style" pitchFamily="18" charset="0"/>
                          <a:cs typeface="Times New Roman" pitchFamily="18" charset="0"/>
                        </a:rPr>
                        <a:t>NON-PROTEIN NITROGENOUS SUBSTANCES</a:t>
                      </a:r>
                      <a:endParaRPr kumimoji="0" lang="en-US" sz="1400" b="0" i="0" u="none" strike="noStrike" cap="none" normalizeH="0" baseline="0" dirty="0" smtClean="0">
                        <a:ln>
                          <a:noFill/>
                        </a:ln>
                        <a:solidFill>
                          <a:srgbClr val="FF0000"/>
                        </a:solidFill>
                        <a:effectLst/>
                        <a:latin typeface="Bookman Old Style" pitchFamily="18" charset="0"/>
                      </a:endParaRPr>
                    </a:p>
                  </a:txBody>
                  <a:tcPr marT="45716" marB="45716"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FF00"/>
                          </a:solidFill>
                          <a:effectLst/>
                          <a:latin typeface="Bookman Old Style" pitchFamily="18" charset="0"/>
                          <a:cs typeface="Times New Roman" pitchFamily="18" charset="0"/>
                        </a:rPr>
                        <a:t>1.5</a:t>
                      </a:r>
                      <a:endParaRPr kumimoji="0" lang="en-US" sz="1400" b="0" i="0" u="none" strike="noStrike" cap="none" normalizeH="0" baseline="0" smtClean="0">
                        <a:ln>
                          <a:noFill/>
                        </a:ln>
                        <a:solidFill>
                          <a:srgbClr val="00FF00"/>
                        </a:solidFill>
                        <a:effectLst/>
                        <a:latin typeface="Bookman Old Style" pitchFamily="18" charset="0"/>
                      </a:endParaRPr>
                    </a:p>
                  </a:txBody>
                  <a:tcPr marT="45716" marB="45716"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304775">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Bookman Old Style" pitchFamily="18" charset="0"/>
                          <a:cs typeface="Times New Roman" pitchFamily="18" charset="0"/>
                        </a:rPr>
                        <a:t>            Creatine and Creatine phosphate</a:t>
                      </a:r>
                      <a:endParaRPr kumimoji="0" lang="en-US" sz="1400" b="0" i="0" u="none" strike="noStrike" cap="none" normalizeH="0" baseline="0" smtClean="0">
                        <a:ln>
                          <a:noFill/>
                        </a:ln>
                        <a:solidFill>
                          <a:srgbClr val="0000FF"/>
                        </a:solidFill>
                        <a:effectLst/>
                        <a:latin typeface="Bookman Old Style" pitchFamily="18" charset="0"/>
                      </a:endParaRPr>
                    </a:p>
                  </a:txBody>
                  <a:tcPr marT="45716" marB="45716"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Bookman Old Style" pitchFamily="18" charset="0"/>
                          <a:cs typeface="Times New Roman" pitchFamily="18" charset="0"/>
                        </a:rPr>
                        <a:t>0.5</a:t>
                      </a:r>
                      <a:endParaRPr kumimoji="0" lang="en-US" sz="1400" b="0" i="0" u="none" strike="noStrike" cap="none" normalizeH="0" baseline="0" smtClean="0">
                        <a:ln>
                          <a:noFill/>
                        </a:ln>
                        <a:solidFill>
                          <a:srgbClr val="0000FF"/>
                        </a:solidFill>
                        <a:effectLst/>
                        <a:latin typeface="Bookman Old Style" pitchFamily="18" charset="0"/>
                      </a:endParaRPr>
                    </a:p>
                  </a:txBody>
                  <a:tcPr marT="45716" marB="45716"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731460">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rgbClr val="0000FF"/>
                          </a:solidFill>
                          <a:effectLst/>
                          <a:latin typeface="Bookman Old Style" pitchFamily="18" charset="0"/>
                          <a:cs typeface="Times New Roman" pitchFamily="18" charset="0"/>
                        </a:rPr>
                        <a:t>            Nucleotides</a:t>
                      </a:r>
                      <a:endParaRPr kumimoji="0" lang="en-US" sz="1400" b="0" i="0" u="none" strike="noStrike" cap="none" normalizeH="0" baseline="0" dirty="0" smtClean="0">
                        <a:ln>
                          <a:noFill/>
                        </a:ln>
                        <a:solidFill>
                          <a:srgbClr val="0000FF"/>
                        </a:solidFill>
                        <a:effectLst/>
                        <a:latin typeface="Bookman Old Style" pitchFamily="18" charset="0"/>
                      </a:endParaRPr>
                    </a:p>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rgbClr val="0000FF"/>
                          </a:solidFill>
                          <a:effectLst/>
                          <a:latin typeface="Bookman Old Style" pitchFamily="18" charset="0"/>
                          <a:cs typeface="Times New Roman" pitchFamily="18" charset="0"/>
                        </a:rPr>
                        <a:t>            [adenosine </a:t>
                      </a:r>
                      <a:r>
                        <a:rPr kumimoji="0" lang="en-US" sz="1400" b="1" i="0" u="none" strike="noStrike" cap="none" normalizeH="0" baseline="0" dirty="0" err="1" smtClean="0">
                          <a:ln>
                            <a:noFill/>
                          </a:ln>
                          <a:solidFill>
                            <a:srgbClr val="0000FF"/>
                          </a:solidFill>
                          <a:effectLst/>
                          <a:latin typeface="Bookman Old Style" pitchFamily="18" charset="0"/>
                          <a:cs typeface="Times New Roman" pitchFamily="18" charset="0"/>
                        </a:rPr>
                        <a:t>triphosphate</a:t>
                      </a:r>
                      <a:r>
                        <a:rPr kumimoji="0" lang="en-US" sz="1400" b="1" i="0" u="none" strike="noStrike" cap="none" normalizeH="0" baseline="0" dirty="0" smtClean="0">
                          <a:ln>
                            <a:noFill/>
                          </a:ln>
                          <a:solidFill>
                            <a:srgbClr val="0000FF"/>
                          </a:solidFill>
                          <a:effectLst/>
                          <a:latin typeface="Bookman Old Style" pitchFamily="18" charset="0"/>
                          <a:cs typeface="Times New Roman" pitchFamily="18" charset="0"/>
                        </a:rPr>
                        <a:t> (ATP), adenosine          </a:t>
                      </a:r>
                      <a:endParaRPr kumimoji="0" lang="en-US" sz="1400" b="0" i="0" u="none" strike="noStrike" cap="none" normalizeH="0" baseline="0" dirty="0" smtClean="0">
                        <a:ln>
                          <a:noFill/>
                        </a:ln>
                        <a:solidFill>
                          <a:srgbClr val="0000FF"/>
                        </a:solidFill>
                        <a:effectLst/>
                        <a:latin typeface="Bookman Old Style" pitchFamily="18" charset="0"/>
                      </a:endParaRPr>
                    </a:p>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rgbClr val="0000FF"/>
                          </a:solidFill>
                          <a:effectLst/>
                          <a:latin typeface="Bookman Old Style" pitchFamily="18" charset="0"/>
                          <a:cs typeface="Times New Roman" pitchFamily="18" charset="0"/>
                        </a:rPr>
                        <a:t>            </a:t>
                      </a:r>
                      <a:r>
                        <a:rPr kumimoji="0" lang="en-US" sz="1400" b="1" i="0" u="none" strike="noStrike" cap="none" normalizeH="0" baseline="0" dirty="0" err="1" smtClean="0">
                          <a:ln>
                            <a:noFill/>
                          </a:ln>
                          <a:solidFill>
                            <a:srgbClr val="0000FF"/>
                          </a:solidFill>
                          <a:effectLst/>
                          <a:latin typeface="Bookman Old Style" pitchFamily="18" charset="0"/>
                          <a:cs typeface="Times New Roman" pitchFamily="18" charset="0"/>
                        </a:rPr>
                        <a:t>diphosphate</a:t>
                      </a:r>
                      <a:r>
                        <a:rPr kumimoji="0" lang="en-US" sz="1400" b="1" i="0" u="none" strike="noStrike" cap="none" normalizeH="0" baseline="0" dirty="0" smtClean="0">
                          <a:ln>
                            <a:noFill/>
                          </a:ln>
                          <a:solidFill>
                            <a:srgbClr val="0000FF"/>
                          </a:solidFill>
                          <a:effectLst/>
                          <a:latin typeface="Bookman Old Style" pitchFamily="18" charset="0"/>
                          <a:cs typeface="Times New Roman" pitchFamily="18" charset="0"/>
                        </a:rPr>
                        <a:t> (ADP), etc]</a:t>
                      </a:r>
                      <a:endParaRPr kumimoji="0" lang="en-US" sz="1400" b="0" i="0" u="none" strike="noStrike" cap="none" normalizeH="0" baseline="0" dirty="0" smtClean="0">
                        <a:ln>
                          <a:noFill/>
                        </a:ln>
                        <a:solidFill>
                          <a:srgbClr val="0000FF"/>
                        </a:solidFill>
                        <a:effectLst/>
                        <a:latin typeface="Bookman Old Style" pitchFamily="18" charset="0"/>
                      </a:endParaRPr>
                    </a:p>
                  </a:txBody>
                  <a:tcPr marT="45716" marB="45716"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Bookman Old Style" pitchFamily="18" charset="0"/>
                          <a:cs typeface="Times New Roman" pitchFamily="18" charset="0"/>
                        </a:rPr>
                        <a:t>0.3</a:t>
                      </a:r>
                      <a:endParaRPr kumimoji="0" lang="en-US" sz="1400" b="0" i="0" u="none" strike="noStrike" cap="none" normalizeH="0" baseline="0" smtClean="0">
                        <a:ln>
                          <a:noFill/>
                        </a:ln>
                        <a:solidFill>
                          <a:srgbClr val="0000FF"/>
                        </a:solidFill>
                        <a:effectLst/>
                        <a:latin typeface="Bookman Old Style" pitchFamily="18" charset="0"/>
                      </a:endParaRPr>
                    </a:p>
                  </a:txBody>
                  <a:tcPr marT="45716" marB="45716"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304775">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Bookman Old Style" pitchFamily="18" charset="0"/>
                          <a:cs typeface="Times New Roman" pitchFamily="18" charset="0"/>
                        </a:rPr>
                        <a:t>             Free amino acids</a:t>
                      </a:r>
                      <a:endParaRPr kumimoji="0" lang="en-US" sz="1400" b="0" i="0" u="none" strike="noStrike" cap="none" normalizeH="0" baseline="0" smtClean="0">
                        <a:ln>
                          <a:noFill/>
                        </a:ln>
                        <a:solidFill>
                          <a:srgbClr val="0000FF"/>
                        </a:solidFill>
                        <a:effectLst/>
                        <a:latin typeface="Bookman Old Style" pitchFamily="18" charset="0"/>
                      </a:endParaRPr>
                    </a:p>
                  </a:txBody>
                  <a:tcPr marT="45716" marB="45716"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Bookman Old Style" pitchFamily="18" charset="0"/>
                          <a:cs typeface="Times New Roman" pitchFamily="18" charset="0"/>
                        </a:rPr>
                        <a:t>0.3</a:t>
                      </a:r>
                      <a:endParaRPr kumimoji="0" lang="en-US" sz="1400" b="0" i="0" u="none" strike="noStrike" cap="none" normalizeH="0" baseline="0" smtClean="0">
                        <a:ln>
                          <a:noFill/>
                        </a:ln>
                        <a:solidFill>
                          <a:srgbClr val="0000FF"/>
                        </a:solidFill>
                        <a:effectLst/>
                        <a:latin typeface="Bookman Old Style" pitchFamily="18" charset="0"/>
                      </a:endParaRPr>
                    </a:p>
                  </a:txBody>
                  <a:tcPr marT="45716" marB="45716"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304775">
                <a:tc>
                  <a:txBody>
                    <a:bodyPr/>
                    <a:lstStyle/>
                    <a:p>
                      <a:pPr marL="0" marR="0" lvl="0" indent="0" algn="l"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Bookman Old Style" pitchFamily="18" charset="0"/>
                          <a:cs typeface="Times New Roman" pitchFamily="18" charset="0"/>
                        </a:rPr>
                        <a:t>             Peptides (anserine, carnosine etc)</a:t>
                      </a:r>
                      <a:endParaRPr kumimoji="0" lang="en-US" sz="1400" b="0" i="0" u="none" strike="noStrike" cap="none" normalizeH="0" baseline="0" smtClean="0">
                        <a:ln>
                          <a:noFill/>
                        </a:ln>
                        <a:solidFill>
                          <a:srgbClr val="0000FF"/>
                        </a:solidFill>
                        <a:effectLst/>
                        <a:latin typeface="Bookman Old Style" pitchFamily="18" charset="0"/>
                      </a:endParaRPr>
                    </a:p>
                  </a:txBody>
                  <a:tcPr marT="45716" marB="45716"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smtClean="0">
                          <a:ln>
                            <a:noFill/>
                          </a:ln>
                          <a:solidFill>
                            <a:srgbClr val="0000FF"/>
                          </a:solidFill>
                          <a:effectLst/>
                          <a:latin typeface="Bookman Old Style" pitchFamily="18" charset="0"/>
                          <a:cs typeface="Times New Roman" pitchFamily="18" charset="0"/>
                        </a:rPr>
                        <a:t>0.3</a:t>
                      </a:r>
                      <a:endParaRPr kumimoji="0" lang="en-US" sz="1400" b="0" i="0" u="none" strike="noStrike" cap="none" normalizeH="0" baseline="0" smtClean="0">
                        <a:ln>
                          <a:noFill/>
                        </a:ln>
                        <a:solidFill>
                          <a:srgbClr val="0000FF"/>
                        </a:solidFill>
                        <a:effectLst/>
                        <a:latin typeface="Bookman Old Style" pitchFamily="18" charset="0"/>
                      </a:endParaRPr>
                    </a:p>
                  </a:txBody>
                  <a:tcPr marT="45716" marB="45716"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r h="1872141">
                <a:tc>
                  <a:txBody>
                    <a:bodyPr/>
                    <a:lstStyle/>
                    <a:p>
                      <a:pPr marL="0" marR="0" lvl="0" indent="0" algn="just" defTabSz="914400" rtl="0" eaLnBrk="1" fontAlgn="t" latinLnBrk="0" hangingPunct="1">
                        <a:lnSpc>
                          <a:spcPct val="120000"/>
                        </a:lnSpc>
                        <a:spcBef>
                          <a:spcPct val="0"/>
                        </a:spcBef>
                        <a:spcAft>
                          <a:spcPct val="0"/>
                        </a:spcAft>
                        <a:buClrTx/>
                        <a:buSzTx/>
                        <a:buFontTx/>
                        <a:buNone/>
                        <a:tabLst/>
                      </a:pPr>
                      <a:r>
                        <a:rPr kumimoji="0" lang="en-US" sz="1400" b="1" i="0" u="none" strike="noStrike" cap="none" normalizeH="0" baseline="0" dirty="0" smtClean="0">
                          <a:ln>
                            <a:noFill/>
                          </a:ln>
                          <a:solidFill>
                            <a:srgbClr val="0000FF"/>
                          </a:solidFill>
                          <a:effectLst/>
                          <a:latin typeface="Bookman Old Style" pitchFamily="18" charset="0"/>
                          <a:cs typeface="Times New Roman" pitchFamily="18" charset="0"/>
                        </a:rPr>
                        <a:t>             Other </a:t>
                      </a:r>
                      <a:r>
                        <a:rPr kumimoji="0" lang="en-US" sz="1400" b="1" i="0" u="none" strike="noStrike" cap="none" normalizeH="0" baseline="0" dirty="0" err="1" smtClean="0">
                          <a:ln>
                            <a:noFill/>
                          </a:ln>
                          <a:solidFill>
                            <a:srgbClr val="0000FF"/>
                          </a:solidFill>
                          <a:effectLst/>
                          <a:latin typeface="Bookman Old Style" pitchFamily="18" charset="0"/>
                          <a:cs typeface="Times New Roman" pitchFamily="18" charset="0"/>
                        </a:rPr>
                        <a:t>nonprotein</a:t>
                      </a:r>
                      <a:r>
                        <a:rPr kumimoji="0" lang="en-US" sz="1400" b="1" i="0" u="none" strike="noStrike" cap="none" normalizeH="0" baseline="0" dirty="0" smtClean="0">
                          <a:ln>
                            <a:noFill/>
                          </a:ln>
                          <a:solidFill>
                            <a:srgbClr val="0000FF"/>
                          </a:solidFill>
                          <a:effectLst/>
                          <a:latin typeface="Bookman Old Style" pitchFamily="18" charset="0"/>
                          <a:cs typeface="Times New Roman" pitchFamily="18" charset="0"/>
                        </a:rPr>
                        <a:t> substances</a:t>
                      </a:r>
                      <a:endParaRPr kumimoji="0" lang="en-US" sz="1400" b="0" i="0" u="none" strike="noStrike" cap="none" normalizeH="0" baseline="0" dirty="0" smtClean="0">
                        <a:ln>
                          <a:noFill/>
                        </a:ln>
                        <a:solidFill>
                          <a:srgbClr val="0000FF"/>
                        </a:solidFill>
                        <a:effectLst/>
                        <a:latin typeface="Bookman Old Style" pitchFamily="18" charset="0"/>
                      </a:endParaRPr>
                    </a:p>
                    <a:p>
                      <a:pPr marL="0" marR="0" lvl="0" indent="0" algn="just" defTabSz="914400" rtl="0" eaLnBrk="1" fontAlgn="t" latinLnBrk="0" hangingPunct="1">
                        <a:lnSpc>
                          <a:spcPct val="120000"/>
                        </a:lnSpc>
                        <a:spcBef>
                          <a:spcPct val="0"/>
                        </a:spcBef>
                        <a:spcAft>
                          <a:spcPct val="0"/>
                        </a:spcAft>
                        <a:buClrTx/>
                        <a:buSzTx/>
                        <a:buFontTx/>
                        <a:buNone/>
                        <a:tabLst/>
                      </a:pPr>
                      <a:r>
                        <a:rPr kumimoji="0" lang="en-US" sz="1400" b="1" i="0" u="none" strike="noStrike" cap="none" normalizeH="0" baseline="0" dirty="0" smtClean="0">
                          <a:ln>
                            <a:noFill/>
                          </a:ln>
                          <a:solidFill>
                            <a:srgbClr val="0000FF"/>
                          </a:solidFill>
                          <a:effectLst/>
                          <a:latin typeface="Bookman Old Style" pitchFamily="18" charset="0"/>
                          <a:cs typeface="Times New Roman" pitchFamily="18" charset="0"/>
                        </a:rPr>
                        <a:t>             [creatinine, urea, </a:t>
                      </a:r>
                      <a:r>
                        <a:rPr kumimoji="0" lang="en-US" sz="1400" b="1" i="0" u="none" strike="noStrike" cap="none" normalizeH="0" baseline="0" dirty="0" err="1" smtClean="0">
                          <a:ln>
                            <a:noFill/>
                          </a:ln>
                          <a:solidFill>
                            <a:srgbClr val="0000FF"/>
                          </a:solidFill>
                          <a:effectLst/>
                          <a:latin typeface="Bookman Old Style" pitchFamily="18" charset="0"/>
                          <a:cs typeface="Times New Roman" pitchFamily="18" charset="0"/>
                        </a:rPr>
                        <a:t>inosine</a:t>
                      </a:r>
                      <a:r>
                        <a:rPr kumimoji="0" lang="en-US" sz="1400" b="1" i="0" u="none" strike="noStrike" cap="none" normalizeH="0" baseline="0" dirty="0" smtClean="0">
                          <a:ln>
                            <a:noFill/>
                          </a:ln>
                          <a:solidFill>
                            <a:srgbClr val="0000FF"/>
                          </a:solidFill>
                          <a:effectLst/>
                          <a:latin typeface="Bookman Old Style" pitchFamily="18" charset="0"/>
                          <a:cs typeface="Times New Roman" pitchFamily="18" charset="0"/>
                        </a:rPr>
                        <a:t> </a:t>
                      </a:r>
                      <a:r>
                        <a:rPr kumimoji="0" lang="en-US" sz="1400" b="1" i="0" u="none" strike="noStrike" cap="none" normalizeH="0" baseline="0" dirty="0" err="1" smtClean="0">
                          <a:ln>
                            <a:noFill/>
                          </a:ln>
                          <a:solidFill>
                            <a:srgbClr val="0000FF"/>
                          </a:solidFill>
                          <a:effectLst/>
                          <a:latin typeface="Bookman Old Style" pitchFamily="18" charset="0"/>
                          <a:cs typeface="Times New Roman" pitchFamily="18" charset="0"/>
                        </a:rPr>
                        <a:t>monophosphae</a:t>
                      </a:r>
                      <a:r>
                        <a:rPr kumimoji="0" lang="en-US" sz="1400" b="1" i="0" u="none" strike="noStrike" cap="none" normalizeH="0" baseline="0" dirty="0" smtClean="0">
                          <a:ln>
                            <a:noFill/>
                          </a:ln>
                          <a:solidFill>
                            <a:srgbClr val="0000FF"/>
                          </a:solidFill>
                          <a:effectLst/>
                          <a:latin typeface="Bookman Old Style" pitchFamily="18" charset="0"/>
                          <a:cs typeface="Times New Roman" pitchFamily="18" charset="0"/>
                        </a:rPr>
                        <a:t> (IMP), </a:t>
                      </a:r>
                      <a:r>
                        <a:rPr kumimoji="0" lang="en-US" sz="1400" b="1" i="0" u="none" strike="noStrike" cap="none" normalizeH="0" baseline="0" dirty="0" err="1" smtClean="0">
                          <a:ln>
                            <a:noFill/>
                          </a:ln>
                          <a:solidFill>
                            <a:srgbClr val="0000FF"/>
                          </a:solidFill>
                          <a:effectLst/>
                          <a:latin typeface="Bookman Old Style" pitchFamily="18" charset="0"/>
                          <a:cs typeface="Times New Roman" pitchFamily="18" charset="0"/>
                        </a:rPr>
                        <a:t>nicotinamide</a:t>
                      </a:r>
                      <a:r>
                        <a:rPr kumimoji="0" lang="en-US" sz="1400" b="1" i="0" u="none" strike="noStrike" cap="none" normalizeH="0" baseline="0" dirty="0" smtClean="0">
                          <a:ln>
                            <a:noFill/>
                          </a:ln>
                          <a:solidFill>
                            <a:srgbClr val="0000FF"/>
                          </a:solidFill>
                          <a:effectLst/>
                          <a:latin typeface="Bookman Old Style" pitchFamily="18" charset="0"/>
                          <a:cs typeface="Times New Roman" pitchFamily="18" charset="0"/>
                        </a:rPr>
                        <a:t> adenine </a:t>
                      </a:r>
                      <a:r>
                        <a:rPr kumimoji="0" lang="en-US" sz="1400" b="1" i="0" u="none" strike="noStrike" cap="none" normalizeH="0" baseline="0" dirty="0" err="1" smtClean="0">
                          <a:ln>
                            <a:noFill/>
                          </a:ln>
                          <a:solidFill>
                            <a:srgbClr val="0000FF"/>
                          </a:solidFill>
                          <a:effectLst/>
                          <a:latin typeface="Bookman Old Style" pitchFamily="18" charset="0"/>
                          <a:cs typeface="Times New Roman" pitchFamily="18" charset="0"/>
                        </a:rPr>
                        <a:t>dinucleotide</a:t>
                      </a:r>
                      <a:r>
                        <a:rPr kumimoji="0" lang="en-US" sz="1400" b="1" i="0" u="none" strike="noStrike" cap="none" normalizeH="0" baseline="0" dirty="0" smtClean="0">
                          <a:ln>
                            <a:noFill/>
                          </a:ln>
                          <a:solidFill>
                            <a:srgbClr val="0000FF"/>
                          </a:solidFill>
                          <a:effectLst/>
                          <a:latin typeface="Bookman Old Style" pitchFamily="18" charset="0"/>
                          <a:cs typeface="Times New Roman" pitchFamily="18" charset="0"/>
                        </a:rPr>
                        <a:t> (NAD), </a:t>
                      </a:r>
                      <a:endParaRPr kumimoji="0" lang="en-US" sz="1400" b="0" i="0" u="none" strike="noStrike" cap="none" normalizeH="0" baseline="0" dirty="0" smtClean="0">
                        <a:ln>
                          <a:noFill/>
                        </a:ln>
                        <a:solidFill>
                          <a:srgbClr val="0000FF"/>
                        </a:solidFill>
                        <a:effectLst/>
                        <a:latin typeface="Bookman Old Style" pitchFamily="18" charset="0"/>
                      </a:endParaRPr>
                    </a:p>
                    <a:p>
                      <a:pPr marL="0" marR="0" lvl="0" indent="0" algn="just" defTabSz="914400" rtl="0" eaLnBrk="1" fontAlgn="t" latinLnBrk="0" hangingPunct="1">
                        <a:lnSpc>
                          <a:spcPct val="120000"/>
                        </a:lnSpc>
                        <a:spcBef>
                          <a:spcPct val="0"/>
                        </a:spcBef>
                        <a:spcAft>
                          <a:spcPct val="0"/>
                        </a:spcAft>
                        <a:buClrTx/>
                        <a:buSzTx/>
                        <a:buFontTx/>
                        <a:buNone/>
                        <a:tabLst/>
                      </a:pPr>
                      <a:r>
                        <a:rPr kumimoji="0" lang="en-US" sz="1400" b="1" i="0" u="none" strike="noStrike" cap="none" normalizeH="0" baseline="0" dirty="0" smtClean="0">
                          <a:ln>
                            <a:noFill/>
                          </a:ln>
                          <a:solidFill>
                            <a:srgbClr val="0000FF"/>
                          </a:solidFill>
                          <a:effectLst/>
                          <a:latin typeface="Bookman Old Style" pitchFamily="18" charset="0"/>
                          <a:cs typeface="Times New Roman" pitchFamily="18" charset="0"/>
                        </a:rPr>
                        <a:t>             </a:t>
                      </a:r>
                      <a:r>
                        <a:rPr kumimoji="0" lang="en-US" sz="1400" b="1" i="0" u="none" strike="noStrike" cap="none" normalizeH="0" baseline="0" dirty="0" err="1" smtClean="0">
                          <a:ln>
                            <a:noFill/>
                          </a:ln>
                          <a:solidFill>
                            <a:srgbClr val="0000FF"/>
                          </a:solidFill>
                          <a:effectLst/>
                          <a:latin typeface="Bookman Old Style" pitchFamily="18" charset="0"/>
                          <a:cs typeface="Times New Roman" pitchFamily="18" charset="0"/>
                        </a:rPr>
                        <a:t>nicotinamide</a:t>
                      </a:r>
                      <a:r>
                        <a:rPr kumimoji="0" lang="en-US" sz="1400" b="1" i="0" u="none" strike="noStrike" cap="none" normalizeH="0" baseline="0" dirty="0" smtClean="0">
                          <a:ln>
                            <a:noFill/>
                          </a:ln>
                          <a:solidFill>
                            <a:srgbClr val="0000FF"/>
                          </a:solidFill>
                          <a:effectLst/>
                          <a:latin typeface="Bookman Old Style" pitchFamily="18" charset="0"/>
                          <a:cs typeface="Times New Roman" pitchFamily="18" charset="0"/>
                        </a:rPr>
                        <a:t> adenine </a:t>
                      </a:r>
                      <a:r>
                        <a:rPr kumimoji="0" lang="en-US" sz="1400" b="1" i="0" u="none" strike="noStrike" cap="none" normalizeH="0" baseline="0" dirty="0" err="1" smtClean="0">
                          <a:ln>
                            <a:noFill/>
                          </a:ln>
                          <a:solidFill>
                            <a:srgbClr val="0000FF"/>
                          </a:solidFill>
                          <a:effectLst/>
                          <a:latin typeface="Bookman Old Style" pitchFamily="18" charset="0"/>
                          <a:cs typeface="Times New Roman" pitchFamily="18" charset="0"/>
                        </a:rPr>
                        <a:t>dinucleotide</a:t>
                      </a:r>
                      <a:r>
                        <a:rPr kumimoji="0" lang="en-US" sz="1400" b="1" i="0" u="none" strike="noStrike" cap="none" normalizeH="0" baseline="0" dirty="0" smtClean="0">
                          <a:ln>
                            <a:noFill/>
                          </a:ln>
                          <a:solidFill>
                            <a:srgbClr val="0000FF"/>
                          </a:solidFill>
                          <a:effectLst/>
                          <a:latin typeface="Bookman Old Style" pitchFamily="18" charset="0"/>
                          <a:cs typeface="Times New Roman" pitchFamily="18" charset="0"/>
                        </a:rPr>
                        <a:t> phosphate (NADP)]</a:t>
                      </a:r>
                      <a:endParaRPr kumimoji="0" lang="en-US" sz="1400" b="0" i="0" u="none" strike="noStrike" cap="none" normalizeH="0" baseline="0" dirty="0" smtClean="0">
                        <a:ln>
                          <a:noFill/>
                        </a:ln>
                        <a:solidFill>
                          <a:srgbClr val="0000FF"/>
                        </a:solidFill>
                        <a:effectLst/>
                        <a:latin typeface="Bookman Old Style" pitchFamily="18" charset="0"/>
                      </a:endParaRPr>
                    </a:p>
                  </a:txBody>
                  <a:tcPr marT="45716" marB="45716"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t" latinLnBrk="0" hangingPunct="1">
                        <a:lnSpc>
                          <a:spcPct val="100000"/>
                        </a:lnSpc>
                        <a:spcBef>
                          <a:spcPct val="0"/>
                        </a:spcBef>
                        <a:spcAft>
                          <a:spcPct val="0"/>
                        </a:spcAft>
                        <a:buClrTx/>
                        <a:buSzTx/>
                        <a:buFontTx/>
                        <a:buNone/>
                        <a:tabLst/>
                      </a:pPr>
                      <a:r>
                        <a:rPr kumimoji="0" lang="en-US" sz="1400" b="1" i="0" u="none" strike="noStrike" cap="none" normalizeH="0" baseline="0" dirty="0" smtClean="0">
                          <a:ln>
                            <a:noFill/>
                          </a:ln>
                          <a:solidFill>
                            <a:srgbClr val="0000FF"/>
                          </a:solidFill>
                          <a:effectLst/>
                          <a:latin typeface="Bookman Old Style" pitchFamily="18" charset="0"/>
                          <a:cs typeface="Times New Roman" pitchFamily="18" charset="0"/>
                        </a:rPr>
                        <a:t>0.1</a:t>
                      </a:r>
                      <a:endParaRPr kumimoji="0" lang="en-US" sz="1400" b="0" i="0" u="none" strike="noStrike" cap="none" normalizeH="0" baseline="0" dirty="0" smtClean="0">
                        <a:ln>
                          <a:noFill/>
                        </a:ln>
                        <a:solidFill>
                          <a:srgbClr val="0000FF"/>
                        </a:solidFill>
                        <a:effectLst/>
                        <a:latin typeface="Bookman Old Style" pitchFamily="18" charset="0"/>
                      </a:endParaRPr>
                    </a:p>
                  </a:txBody>
                  <a:tcPr marT="45716" marB="45716" horzOverflow="overflow">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lnTlToBr>
                      <a:noFill/>
                    </a:lnTlToBr>
                    <a:lnBlToTr>
                      <a:noFill/>
                    </a:lnBlToTr>
                    <a:noFill/>
                  </a:tcPr>
                </a:tc>
              </a:tr>
            </a:tbl>
          </a:graphicData>
        </a:graphic>
      </p:graphicFrame>
      <p:sp>
        <p:nvSpPr>
          <p:cNvPr id="47129" name="Text Box 67"/>
          <p:cNvSpPr txBox="1">
            <a:spLocks noChangeArrowheads="1"/>
          </p:cNvSpPr>
          <p:nvPr/>
        </p:nvSpPr>
        <p:spPr bwMode="auto">
          <a:xfrm>
            <a:off x="762000" y="376238"/>
            <a:ext cx="7924800"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ctr" eaLnBrk="1" hangingPunct="1">
              <a:spcBef>
                <a:spcPct val="50000"/>
              </a:spcBef>
            </a:pPr>
            <a:r>
              <a:rPr lang="en-US" sz="2400" b="1">
                <a:solidFill>
                  <a:srgbClr val="C00000"/>
                </a:solidFill>
                <a:latin typeface="Bookman Old Style" pitchFamily="18" charset="0"/>
              </a:rPr>
              <a:t>Composition of Mammalian skeletal muscle NPN</a:t>
            </a:r>
          </a:p>
        </p:txBody>
      </p:sp>
    </p:spTree>
    <p:extLst>
      <p:ext uri="{BB962C8B-B14F-4D97-AF65-F5344CB8AC3E}">
        <p14:creationId xmlns:p14="http://schemas.microsoft.com/office/powerpoint/2010/main" val="3232284546"/>
      </p:ext>
    </p:extLst>
  </p:cSld>
  <p:clrMapOvr>
    <a:masterClrMapping/>
  </p:clrMapOvr>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130" name="Rectangle 3"/>
          <p:cNvSpPr>
            <a:spLocks noGrp="1" noChangeArrowheads="1"/>
          </p:cNvSpPr>
          <p:nvPr>
            <p:ph type="body" idx="1"/>
          </p:nvPr>
        </p:nvSpPr>
        <p:spPr>
          <a:xfrm>
            <a:off x="762000" y="1447800"/>
            <a:ext cx="8153400" cy="3276600"/>
          </a:xfrm>
        </p:spPr>
        <p:txBody>
          <a:bodyPr/>
          <a:lstStyle/>
          <a:p>
            <a:pPr marL="533400" indent="-533400" eaLnBrk="1" hangingPunct="1">
              <a:buFontTx/>
              <a:buAutoNum type="arabicPeriod"/>
            </a:pPr>
            <a:r>
              <a:rPr lang="en-US" altLang="zh-CN" sz="1800" smtClean="0">
                <a:solidFill>
                  <a:srgbClr val="0000FF"/>
                </a:solidFill>
                <a:latin typeface="Bookman Old Style" pitchFamily="18" charset="0"/>
                <a:ea typeface="SimSun" pitchFamily="2" charset="-122"/>
              </a:rPr>
              <a:t>Forrest, J.C. (1975).  </a:t>
            </a:r>
            <a:r>
              <a:rPr lang="en-US" altLang="zh-CN" sz="1800" b="1" smtClean="0">
                <a:solidFill>
                  <a:srgbClr val="FF6600"/>
                </a:solidFill>
                <a:latin typeface="Bookman Old Style" pitchFamily="18" charset="0"/>
                <a:ea typeface="SimSun" pitchFamily="2" charset="-122"/>
              </a:rPr>
              <a:t>Principles of Meat Science.</a:t>
            </a:r>
            <a:r>
              <a:rPr lang="en-US" altLang="zh-CN" sz="1800" smtClean="0">
                <a:solidFill>
                  <a:srgbClr val="0000FF"/>
                </a:solidFill>
                <a:latin typeface="Bookman Old Style" pitchFamily="18" charset="0"/>
                <a:ea typeface="SimSun" pitchFamily="2" charset="-122"/>
              </a:rPr>
              <a:t>  W.H. Freeman &amp; Co, San  Francisco.</a:t>
            </a:r>
          </a:p>
          <a:p>
            <a:pPr marL="533400" indent="-533400" eaLnBrk="1" hangingPunct="1">
              <a:buFontTx/>
              <a:buAutoNum type="arabicPeriod" startAt="2"/>
            </a:pPr>
            <a:r>
              <a:rPr lang="en-US" altLang="zh-CN" sz="1800" smtClean="0">
                <a:solidFill>
                  <a:srgbClr val="0000FF"/>
                </a:solidFill>
                <a:latin typeface="Bookman Old Style" pitchFamily="18" charset="0"/>
                <a:ea typeface="SimSun" pitchFamily="2" charset="-122"/>
              </a:rPr>
              <a:t>Lawrie, R.A. (1990). </a:t>
            </a:r>
            <a:r>
              <a:rPr lang="en-US" altLang="zh-CN" sz="1800" b="1" smtClean="0">
                <a:solidFill>
                  <a:srgbClr val="FF6600"/>
                </a:solidFill>
                <a:latin typeface="Bookman Old Style" pitchFamily="18" charset="0"/>
                <a:ea typeface="SimSun" pitchFamily="2" charset="-122"/>
              </a:rPr>
              <a:t>Meat Science</a:t>
            </a:r>
            <a:r>
              <a:rPr lang="en-US" altLang="zh-CN" sz="1800" smtClean="0">
                <a:solidFill>
                  <a:srgbClr val="0000FF"/>
                </a:solidFill>
                <a:latin typeface="Bookman Old Style" pitchFamily="18" charset="0"/>
                <a:ea typeface="SimSun" pitchFamily="2" charset="-122"/>
              </a:rPr>
              <a:t>, 5</a:t>
            </a:r>
            <a:r>
              <a:rPr lang="en-US" altLang="zh-CN" sz="1800" baseline="30000" smtClean="0">
                <a:solidFill>
                  <a:srgbClr val="0000FF"/>
                </a:solidFill>
                <a:latin typeface="Bookman Old Style" pitchFamily="18" charset="0"/>
                <a:ea typeface="SimSun" pitchFamily="2" charset="-122"/>
              </a:rPr>
              <a:t>th</a:t>
            </a:r>
            <a:r>
              <a:rPr lang="en-US" altLang="zh-CN" sz="1800" smtClean="0">
                <a:solidFill>
                  <a:srgbClr val="0000FF"/>
                </a:solidFill>
                <a:latin typeface="Bookman Old Style" pitchFamily="18" charset="0"/>
                <a:ea typeface="SimSun" pitchFamily="2" charset="-122"/>
              </a:rPr>
              <a:t> edn.  Pergamon Press, Oxford.</a:t>
            </a:r>
          </a:p>
          <a:p>
            <a:pPr marL="533400" indent="-533400" algn="just" eaLnBrk="1" hangingPunct="1">
              <a:buFontTx/>
              <a:buAutoNum type="arabicPeriod" startAt="2"/>
            </a:pPr>
            <a:r>
              <a:rPr lang="en-US" altLang="zh-CN" sz="1800" smtClean="0">
                <a:solidFill>
                  <a:srgbClr val="0000FF"/>
                </a:solidFill>
                <a:latin typeface="Bookman Old Style" pitchFamily="18" charset="0"/>
                <a:ea typeface="SimSun" pitchFamily="2" charset="-122"/>
              </a:rPr>
              <a:t>“Meat Hygiene” 10</a:t>
            </a:r>
            <a:r>
              <a:rPr lang="en-US" altLang="zh-CN" sz="1800" baseline="30000" smtClean="0">
                <a:solidFill>
                  <a:srgbClr val="0000FF"/>
                </a:solidFill>
                <a:latin typeface="Bookman Old Style" pitchFamily="18" charset="0"/>
                <a:ea typeface="SimSun" pitchFamily="2" charset="-122"/>
              </a:rPr>
              <a:t>th</a:t>
            </a:r>
            <a:r>
              <a:rPr lang="en-US" altLang="zh-CN" sz="1800" smtClean="0">
                <a:solidFill>
                  <a:srgbClr val="0000FF"/>
                </a:solidFill>
                <a:latin typeface="Bookman Old Style" pitchFamily="18" charset="0"/>
                <a:ea typeface="SimSun" pitchFamily="2" charset="-122"/>
              </a:rPr>
              <a:t> Edition W.B. Saunders Company Ltd. London By J.F. Gracey, D.S. Collins and R.J. Huey. </a:t>
            </a:r>
          </a:p>
          <a:p>
            <a:pPr marL="533400" indent="-533400" algn="just" eaLnBrk="1" hangingPunct="1">
              <a:buFontTx/>
              <a:buAutoNum type="arabicPeriod" startAt="2"/>
            </a:pPr>
            <a:r>
              <a:rPr lang="en-US" altLang="zh-CN" sz="1800" b="1" smtClean="0">
                <a:solidFill>
                  <a:srgbClr val="FF6600"/>
                </a:solidFill>
                <a:latin typeface="Bookman Old Style" pitchFamily="18" charset="0"/>
                <a:ea typeface="SimSun" pitchFamily="2" charset="-122"/>
              </a:rPr>
              <a:t>Principle of Meat Science</a:t>
            </a:r>
            <a:r>
              <a:rPr lang="en-US" altLang="zh-CN" sz="1800" smtClean="0">
                <a:solidFill>
                  <a:srgbClr val="0000FF"/>
                </a:solidFill>
                <a:latin typeface="Bookman Old Style" pitchFamily="18" charset="0"/>
                <a:ea typeface="SimSun" pitchFamily="2" charset="-122"/>
              </a:rPr>
              <a:t> 3</a:t>
            </a:r>
            <a:r>
              <a:rPr lang="en-US" altLang="zh-CN" sz="1800" baseline="30000" smtClean="0">
                <a:solidFill>
                  <a:srgbClr val="0000FF"/>
                </a:solidFill>
                <a:latin typeface="Bookman Old Style" pitchFamily="18" charset="0"/>
                <a:ea typeface="SimSun" pitchFamily="2" charset="-122"/>
              </a:rPr>
              <a:t>rd</a:t>
            </a:r>
            <a:r>
              <a:rPr lang="en-US" altLang="zh-CN" sz="1800" smtClean="0">
                <a:solidFill>
                  <a:srgbClr val="0000FF"/>
                </a:solidFill>
                <a:latin typeface="Bookman Old Style" pitchFamily="18" charset="0"/>
                <a:ea typeface="SimSun" pitchFamily="2" charset="-122"/>
              </a:rPr>
              <a:t> edition kendall/Hunt publlizhing company.</a:t>
            </a:r>
          </a:p>
          <a:p>
            <a:pPr marL="533400" indent="-533400" algn="just" eaLnBrk="1" hangingPunct="1">
              <a:buFontTx/>
              <a:buAutoNum type="arabicPeriod" startAt="2"/>
            </a:pPr>
            <a:r>
              <a:rPr lang="en-US" altLang="zh-CN" sz="1800" b="1" smtClean="0">
                <a:solidFill>
                  <a:srgbClr val="FF6600"/>
                </a:solidFill>
                <a:latin typeface="Bookman Old Style" pitchFamily="18" charset="0"/>
                <a:ea typeface="SimSun" pitchFamily="2" charset="-122"/>
              </a:rPr>
              <a:t>Meat &amp; Meat product technology</a:t>
            </a:r>
            <a:r>
              <a:rPr lang="en-US" altLang="zh-CN" sz="1800" smtClean="0">
                <a:solidFill>
                  <a:srgbClr val="0000FF"/>
                </a:solidFill>
                <a:latin typeface="Bookman Old Style" pitchFamily="18" charset="0"/>
                <a:ea typeface="SimSun" pitchFamily="2" charset="-122"/>
              </a:rPr>
              <a:t> 1</a:t>
            </a:r>
            <a:r>
              <a:rPr lang="en-US" altLang="zh-CN" sz="1800" baseline="30000" smtClean="0">
                <a:solidFill>
                  <a:srgbClr val="0000FF"/>
                </a:solidFill>
                <a:latin typeface="Bookman Old Style" pitchFamily="18" charset="0"/>
                <a:ea typeface="SimSun" pitchFamily="2" charset="-122"/>
              </a:rPr>
              <a:t>st</a:t>
            </a:r>
            <a:r>
              <a:rPr lang="en-US" altLang="zh-CN" sz="1800" smtClean="0">
                <a:solidFill>
                  <a:srgbClr val="0000FF"/>
                </a:solidFill>
                <a:latin typeface="Bookman Old Style" pitchFamily="18" charset="0"/>
                <a:ea typeface="SimSun" pitchFamily="2" charset="-122"/>
              </a:rPr>
              <a:t> edition JAYPEE Brothers New Delhi.by B D Sharma</a:t>
            </a:r>
          </a:p>
          <a:p>
            <a:pPr marL="533400" indent="-533400" eaLnBrk="1" hangingPunct="1"/>
            <a:endParaRPr lang="en-US" sz="1800" smtClean="0">
              <a:latin typeface="Bookman Old Style" pitchFamily="18" charset="0"/>
            </a:endParaRPr>
          </a:p>
        </p:txBody>
      </p:sp>
      <p:sp>
        <p:nvSpPr>
          <p:cNvPr id="49155" name="Rectangle 4"/>
          <p:cNvSpPr>
            <a:spLocks noGrp="1" noChangeArrowheads="1"/>
          </p:cNvSpPr>
          <p:nvPr>
            <p:ph type="title"/>
          </p:nvPr>
        </p:nvSpPr>
        <p:spPr>
          <a:xfrm>
            <a:off x="533400" y="277813"/>
            <a:ext cx="8382000" cy="788987"/>
          </a:xfrm>
        </p:spPr>
        <p:txBody>
          <a:bodyPr/>
          <a:lstStyle/>
          <a:p>
            <a:pPr algn="ctr" eaLnBrk="1" hangingPunct="1">
              <a:lnSpc>
                <a:spcPct val="90000"/>
              </a:lnSpc>
              <a:spcBef>
                <a:spcPct val="20000"/>
              </a:spcBef>
              <a:buSzPct val="90000"/>
              <a:defRPr/>
            </a:pPr>
            <a:r>
              <a:rPr lang="en-US" altLang="zh-CN" sz="3200" b="1" dirty="0" smtClean="0">
                <a:solidFill>
                  <a:schemeClr val="tx2">
                    <a:lumMod val="75000"/>
                    <a:lumOff val="25000"/>
                  </a:schemeClr>
                </a:solidFill>
                <a:latin typeface="Bookman Old Style" pitchFamily="18" charset="0"/>
                <a:ea typeface="宋体" pitchFamily="2" charset="-122"/>
              </a:rPr>
              <a:t>Suggested readings</a:t>
            </a:r>
            <a:r>
              <a:rPr lang="en-US" altLang="zh-CN" sz="3200" dirty="0" smtClean="0">
                <a:solidFill>
                  <a:schemeClr val="tx2">
                    <a:lumMod val="75000"/>
                    <a:lumOff val="25000"/>
                  </a:schemeClr>
                </a:solidFill>
                <a:latin typeface="Bookman Old Style" pitchFamily="18" charset="0"/>
                <a:ea typeface="宋体" pitchFamily="2" charset="-122"/>
              </a:rPr>
              <a:t> </a:t>
            </a:r>
          </a:p>
        </p:txBody>
      </p:sp>
    </p:spTree>
    <p:extLst>
      <p:ext uri="{BB962C8B-B14F-4D97-AF65-F5344CB8AC3E}">
        <p14:creationId xmlns:p14="http://schemas.microsoft.com/office/powerpoint/2010/main" val="2435559498"/>
      </p:ext>
    </p:extLst>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1468</TotalTime>
  <Words>2110</Words>
  <Application>Microsoft Office PowerPoint</Application>
  <PresentationFormat>On-screen Show (4:3)</PresentationFormat>
  <Paragraphs>435</Paragraphs>
  <Slides>42</Slides>
  <Notes>0</Notes>
  <HiddenSlides>0</HiddenSlides>
  <MMClips>0</MMClips>
  <ScaleCrop>false</ScaleCrop>
  <HeadingPairs>
    <vt:vector size="6" baseType="variant">
      <vt:variant>
        <vt:lpstr>Theme</vt:lpstr>
      </vt:variant>
      <vt:variant>
        <vt:i4>1</vt:i4>
      </vt:variant>
      <vt:variant>
        <vt:lpstr>Embedded OLE Servers</vt:lpstr>
      </vt:variant>
      <vt:variant>
        <vt:i4>1</vt:i4>
      </vt:variant>
      <vt:variant>
        <vt:lpstr>Slide Titles</vt:lpstr>
      </vt:variant>
      <vt:variant>
        <vt:i4>42</vt:i4>
      </vt:variant>
    </vt:vector>
  </HeadingPairs>
  <TitlesOfParts>
    <vt:vector size="44" baseType="lpstr">
      <vt:lpstr>Office Theme</vt:lpstr>
      <vt:lpstr>Chart</vt:lpstr>
      <vt:lpstr>LPT 601: FRESH MEAT TECHNOLOGY   UNIT I: Structure and chemistry of animal tissues (Part-II)</vt:lpstr>
      <vt:lpstr>Meat</vt:lpstr>
      <vt:lpstr>Meat terms</vt:lpstr>
      <vt:lpstr>Muscle and Associated Tissue</vt:lpstr>
      <vt:lpstr>Types of Muscular Tissue</vt:lpstr>
      <vt:lpstr>Skeletal Muscles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Smooth Muscles</vt:lpstr>
      <vt:lpstr>Contd..</vt:lpstr>
      <vt:lpstr>Cardiac Muscle</vt:lpstr>
      <vt:lpstr>PowerPoint Presentation</vt:lpstr>
      <vt:lpstr>PowerPoint Presentation</vt:lpstr>
      <vt:lpstr>Contd..</vt:lpstr>
      <vt:lpstr>Connective Tissues</vt:lpstr>
      <vt:lpstr>Contd..</vt:lpstr>
      <vt:lpstr>Contd..</vt:lpstr>
      <vt:lpstr>Contd..                              Extra cellular fiber</vt:lpstr>
      <vt:lpstr>Contd..</vt:lpstr>
      <vt:lpstr>Contd..</vt:lpstr>
      <vt:lpstr>Connective tissue cells</vt:lpstr>
      <vt:lpstr>Specialized connective tissue </vt:lpstr>
      <vt:lpstr>Nervous Tissues</vt:lpstr>
      <vt:lpstr>Composition of muscle and associated tissue</vt:lpstr>
      <vt:lpstr>PowerPoint Presentation</vt:lpstr>
      <vt:lpstr>PowerPoint Presentation</vt:lpstr>
      <vt:lpstr>Chemical Composition of the Animal Body </vt:lpstr>
      <vt:lpstr>Composition of Mammalian skeletal muscle </vt:lpstr>
      <vt:lpstr>PowerPoint Presentation</vt:lpstr>
      <vt:lpstr>PowerPoint Presentation</vt:lpstr>
      <vt:lpstr>Suggested readings </vt:lpstr>
    </vt:vector>
  </TitlesOfParts>
  <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Structure and composition of Muscle and associated Tissues</dc:title>
  <dc:creator>ROHIT</dc:creator>
  <cp:lastModifiedBy>Rohit Kumar Jaiswal</cp:lastModifiedBy>
  <cp:revision>6</cp:revision>
  <dcterms:created xsi:type="dcterms:W3CDTF">2006-08-16T00:00:00Z</dcterms:created>
  <dcterms:modified xsi:type="dcterms:W3CDTF">2020-06-13T06:09:47Z</dcterms:modified>
</cp:coreProperties>
</file>