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4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94507-DCB8-44B9-B3E9-A81BB97B220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5598-5DCF-4ECE-B928-D398923C0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55598-5DCF-4ECE-B928-D398923C05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A519B-47CC-4A46-9BA1-C29B03AA7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A3CA7-0902-4061-8DC9-23A9A1A11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B49E0-3A86-4FD1-B204-DB5E73F9D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F4C34-5095-473E-81A0-87418FB9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2BAF6-3F95-4D0B-8949-F62A5ED2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510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0B21-328C-4BA9-B7FC-ED846F09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70835-8B0E-45BA-B4EB-C814F7EFC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F064B-3FEC-46EC-B61B-9193F474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A5AFD-529C-48E1-8F9D-97D3EBB8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B5212-F94F-488A-99AC-E4879748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05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37B6E-EE3C-441D-A179-DC56DBAB1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2D018-426E-44D6-BB31-49883472F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51121-FF06-4807-8E29-4582DA74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8179-2DE9-48F0-9C99-343AD21F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E0D11-2B18-460F-993D-A17447EB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2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63297-47A3-4A6C-924F-F17147EE2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5B1AE-5E81-47D5-8E53-20B236944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A29C9-2B34-4308-B97F-7390A2F9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AD44F-6510-441F-99B2-05CA0C08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7130-9C2E-4821-8B9F-CD616DA4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63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A660-F3A1-42EC-9C5E-A31ED0F74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16005-6B83-4D00-A1F7-EBBB7D7F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416AC-BC72-4D49-BB87-2AB8E59A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D73A6-F1B4-4F44-879E-1233963D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A7E43-2BAE-439F-A3EE-52DBF437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70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25584-E964-45CA-9D08-D6AADD42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995A3-0D7C-4419-A65B-9CBD5FAEE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F49AC-B946-4E53-A2BC-259CCC301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4F55A-586E-4D3E-BCDA-FE94BDFB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9BD99-7C08-434F-8AFD-31BF64D3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A14AF-373B-4667-82D4-485631BF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92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F2FE9-4488-4DCE-A424-46326EC1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88FA6-96BD-40D1-AA68-8F354AF4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6CFB3-7828-4276-8E5E-0AC3ADDA1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ED5CB-0107-424D-8813-26BEACC2F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0C126-8B38-45ED-B2F1-DAE5E1627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F59346-EC3F-4898-BD80-D41BE25A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95CCF-C0FD-4E69-93D5-2FECF95C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F244D-4812-40AD-845D-172ACBD3E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186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3D6D-B00D-4EC9-894D-63F9A949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8A1A7-CF19-4CED-914A-4D844DCC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40404-EBB6-43FA-AF1B-670ADA27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589FD-74F5-4ADE-9DE1-6C74DEE6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56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A8BD7-198D-4B2A-8FF5-E0C7566C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6D012-A5B1-4A0F-AB6C-BB42B7C56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6AF04-4486-43EC-A997-9447D688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13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EBDB-7155-46E9-8EF8-99D9B5EBE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DFB6-81BA-4339-AF38-E057B7216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A5CFD-4E48-4FA0-9452-9BA7AE435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344C7-BA6B-445D-9235-B26E4DAF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81572-9C09-4A0B-9CCE-AF3BFCED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74F59-868C-4403-8EEB-A6B6BD2F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512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CD0A-121F-40A1-8B23-D42EB8BE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6CC7A-F417-456B-9B9F-715FA1E67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A4711-AECF-400C-B637-D05048045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DDC2B-56ED-4A57-81AC-D3853EDF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55DBD-D463-4516-9180-F9F38405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7A274-1562-47D0-8440-878F14C8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46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D80AB7-B1A0-4D23-A5C2-053F4416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D1FB2-E031-4DB7-A3F9-1829E36D1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977F-2D24-4FBF-BF97-8A15626DD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F4962-8CCB-46F4-B94E-8330B44AD513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7C9F0-FBD4-4FC3-8CA9-3E713148F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AD789-B8ED-4F2C-AE5C-2A9299CB1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65CB-306A-4EA1-A536-7BD59BC0AD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743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84546-1301-4E59-88CE-B5543EE03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4" y="0"/>
            <a:ext cx="9144000" cy="1935332"/>
          </a:xfrm>
        </p:spPr>
        <p:txBody>
          <a:bodyPr>
            <a:normAutofit fontScale="90000"/>
          </a:bodyPr>
          <a:lstStyle/>
          <a:p>
            <a:br>
              <a:rPr lang="en-IN" sz="3200" dirty="0"/>
            </a:br>
            <a:br>
              <a:rPr lang="en-IN" sz="3200" dirty="0"/>
            </a:br>
            <a:r>
              <a:rPr lang="en-IN" sz="3200" dirty="0"/>
              <a:t>SURGICAL AFFECTION OF TAIL AND DOCKING</a:t>
            </a:r>
            <a:br>
              <a:rPr lang="en-IN" sz="3200" dirty="0"/>
            </a:br>
            <a:r>
              <a:rPr lang="en-IN" sz="3200" dirty="0"/>
              <a:t>UNIT-5</a:t>
            </a:r>
            <a:br>
              <a:rPr lang="en-IN" sz="3200" dirty="0"/>
            </a:br>
            <a:r>
              <a:rPr lang="en-IN" sz="3200" dirty="0"/>
              <a:t>REGIONAL SURGERY -2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4D967-A026-46CB-8875-764670FF3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4" y="2281561"/>
            <a:ext cx="9144000" cy="3986074"/>
          </a:xfrm>
        </p:spPr>
        <p:txBody>
          <a:bodyPr/>
          <a:lstStyle/>
          <a:p>
            <a:r>
              <a:rPr lang="en-IN" dirty="0"/>
              <a:t>                                                        </a:t>
            </a:r>
          </a:p>
          <a:p>
            <a:endParaRPr lang="en-IN" dirty="0"/>
          </a:p>
          <a:p>
            <a:r>
              <a:rPr lang="en-IN" dirty="0"/>
              <a:t>                                                               Dr Mithilesh Kumar</a:t>
            </a:r>
          </a:p>
          <a:p>
            <a:r>
              <a:rPr lang="en-IN" dirty="0"/>
              <a:t>                                                            Assistant Professor cum Jr. Scientist</a:t>
            </a:r>
          </a:p>
          <a:p>
            <a:r>
              <a:rPr lang="en-IN" dirty="0"/>
              <a:t>                                                                  Veterinary Surgery and Radiology</a:t>
            </a:r>
          </a:p>
          <a:p>
            <a:r>
              <a:rPr lang="en-IN" dirty="0"/>
              <a:t>                                                             Bihar Veterinary College,</a:t>
            </a:r>
          </a:p>
          <a:p>
            <a:r>
              <a:rPr lang="en-IN" dirty="0"/>
              <a:t>                                                                Patna-14.</a:t>
            </a:r>
          </a:p>
        </p:txBody>
      </p:sp>
    </p:spTree>
    <p:extLst>
      <p:ext uri="{BB962C8B-B14F-4D97-AF65-F5344CB8AC3E}">
        <p14:creationId xmlns:p14="http://schemas.microsoft.com/office/powerpoint/2010/main" val="306526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C00D2-9B2E-4D80-ABA1-5CC856F35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250"/>
            <a:ext cx="10515600" cy="5759713"/>
          </a:xfrm>
        </p:spPr>
        <p:txBody>
          <a:bodyPr/>
          <a:lstStyle/>
          <a:p>
            <a:r>
              <a:rPr lang="en-IN" dirty="0"/>
              <a:t>AMPUTATION OF TAIL :</a:t>
            </a:r>
          </a:p>
          <a:p>
            <a:r>
              <a:rPr lang="en-IN" dirty="0"/>
              <a:t>Indication:-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Irreparable injuries of tail like fracture, necrosis or gangrene, paralysis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Improve appearance in dog.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Tourniquet applied at base of tail.</a:t>
            </a:r>
          </a:p>
          <a:p>
            <a:endParaRPr lang="en-IN" dirty="0"/>
          </a:p>
          <a:p>
            <a:r>
              <a:rPr lang="en-IN" dirty="0"/>
              <a:t>The exact point of disarticulation is determined by palpation.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5895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EBE2-FF55-4993-9B3F-B8316B1E6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6187736"/>
          </a:xfrm>
        </p:spPr>
        <p:txBody>
          <a:bodyPr/>
          <a:lstStyle/>
          <a:p>
            <a:r>
              <a:rPr lang="en-IN" dirty="0"/>
              <a:t>Aseptic preparation of area.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Semi-circular incision is given on dorsal or ventral surface of tail.</a:t>
            </a:r>
          </a:p>
          <a:p>
            <a:endParaRPr lang="en-IN" dirty="0"/>
          </a:p>
          <a:p>
            <a:r>
              <a:rPr lang="en-IN" dirty="0"/>
              <a:t>The incision placed distal coccygeal joint to be disarticulated.</a:t>
            </a:r>
          </a:p>
          <a:p>
            <a:endParaRPr lang="en-IN" dirty="0"/>
          </a:p>
          <a:p>
            <a:r>
              <a:rPr lang="en-IN" dirty="0"/>
              <a:t>Tourniquet may be loosened to identify the vessels.</a:t>
            </a:r>
          </a:p>
          <a:p>
            <a:endParaRPr lang="en-IN" dirty="0"/>
          </a:p>
          <a:p>
            <a:r>
              <a:rPr lang="en-IN" dirty="0"/>
              <a:t>Tail is disarticulated by transection.</a:t>
            </a:r>
          </a:p>
          <a:p>
            <a:endParaRPr lang="en-IN" dirty="0"/>
          </a:p>
          <a:p>
            <a:r>
              <a:rPr lang="en-IN" dirty="0"/>
              <a:t>Haemostasis checked by loosening tourniquet.</a:t>
            </a:r>
          </a:p>
          <a:p>
            <a:r>
              <a:rPr lang="en-IN" dirty="0"/>
              <a:t>Simple interrupted and horizontal mattress.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874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6A4F6-1ADF-431D-98CB-700F5006B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754321"/>
          </a:xfrm>
        </p:spPr>
        <p:txBody>
          <a:bodyPr/>
          <a:lstStyle/>
          <a:p>
            <a:pPr algn="ctr"/>
            <a:r>
              <a:rPr lang="en-IN" dirty="0"/>
              <a:t>DOCKING OF TAIL</a:t>
            </a:r>
          </a:p>
        </p:txBody>
      </p:sp>
    </p:spTree>
    <p:extLst>
      <p:ext uri="{BB962C8B-B14F-4D97-AF65-F5344CB8AC3E}">
        <p14:creationId xmlns:p14="http://schemas.microsoft.com/office/powerpoint/2010/main" val="327597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597F75-00A4-49E7-AFD2-6E48D927F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11" y="576775"/>
            <a:ext cx="9692639" cy="5600188"/>
          </a:xfrm>
        </p:spPr>
      </p:pic>
    </p:spTree>
    <p:extLst>
      <p:ext uri="{BB962C8B-B14F-4D97-AF65-F5344CB8AC3E}">
        <p14:creationId xmlns:p14="http://schemas.microsoft.com/office/powerpoint/2010/main" val="3928400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859048-7BF6-4C2F-A0CF-AAC7252011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8" y="323558"/>
            <a:ext cx="10100603" cy="6231988"/>
          </a:xfrm>
        </p:spPr>
      </p:pic>
    </p:spTree>
    <p:extLst>
      <p:ext uri="{BB962C8B-B14F-4D97-AF65-F5344CB8AC3E}">
        <p14:creationId xmlns:p14="http://schemas.microsoft.com/office/powerpoint/2010/main" val="2730954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736620-F8B7-4732-B15F-462564C53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151731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313732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EA5D3F-48AA-480F-83DC-55FB933142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886265"/>
            <a:ext cx="7385538" cy="5345723"/>
          </a:xfrm>
        </p:spPr>
      </p:pic>
    </p:spTree>
    <p:extLst>
      <p:ext uri="{BB962C8B-B14F-4D97-AF65-F5344CB8AC3E}">
        <p14:creationId xmlns:p14="http://schemas.microsoft.com/office/powerpoint/2010/main" val="389372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83CA-F7C6-4C06-99D3-B3A191D77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3648723"/>
          </a:xfrm>
        </p:spPr>
        <p:txBody>
          <a:bodyPr/>
          <a:lstStyle/>
          <a:p>
            <a:r>
              <a:rPr lang="en-IN" dirty="0"/>
              <a:t>Tail is composed of vertebrae, muscle, fascia and skin.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The no. of coccygeal vertebrae varies in species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Middle coccygeal artery and lateral coccygeal vein located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A paralysed tail is abnormally flexible.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252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A0C9-C0A6-4371-991D-135E63AE8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0214"/>
            <a:ext cx="10515600" cy="54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TRAUMATIC INJURIES:-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Open wound occurs as a result of trauma.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The wound should be treated on general principles.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The coccygeal vertebrae may get fractured or dislocated.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Injuries near the sacrococcygeal joint may cause paralysis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809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FD6E8-BAF4-416F-ABA4-33FD46887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718"/>
            <a:ext cx="10515600" cy="5866245"/>
          </a:xfrm>
        </p:spPr>
        <p:txBody>
          <a:bodyPr/>
          <a:lstStyle/>
          <a:p>
            <a:r>
              <a:rPr lang="en-IN" dirty="0"/>
              <a:t>Tail should be amputed in complete paralysis.</a:t>
            </a:r>
          </a:p>
          <a:p>
            <a:endParaRPr lang="en-IN" dirty="0"/>
          </a:p>
          <a:p>
            <a:r>
              <a:rPr lang="en-IN" dirty="0"/>
              <a:t>Found in all species but more in buffaloes.</a:t>
            </a:r>
          </a:p>
          <a:p>
            <a:endParaRPr lang="en-IN" dirty="0"/>
          </a:p>
          <a:p>
            <a:r>
              <a:rPr lang="en-IN" dirty="0"/>
              <a:t>Exact aetiology not known but multiple fracture.</a:t>
            </a:r>
          </a:p>
          <a:p>
            <a:endParaRPr lang="en-IN" dirty="0"/>
          </a:p>
          <a:p>
            <a:r>
              <a:rPr lang="en-IN" dirty="0"/>
              <a:t>The lesion is due to some form of trauma</a:t>
            </a:r>
          </a:p>
          <a:p>
            <a:endParaRPr lang="en-IN" dirty="0"/>
          </a:p>
          <a:p>
            <a:r>
              <a:rPr lang="en-IN" dirty="0"/>
              <a:t>Other fracture include concrete floor, close confinement, hot season and large body weight.</a:t>
            </a:r>
          </a:p>
        </p:txBody>
      </p:sp>
    </p:spTree>
    <p:extLst>
      <p:ext uri="{BB962C8B-B14F-4D97-AF65-F5344CB8AC3E}">
        <p14:creationId xmlns:p14="http://schemas.microsoft.com/office/powerpoint/2010/main" val="183483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4121F-5C12-45DE-BE21-91FB42E3C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5006"/>
            <a:ext cx="10515600" cy="5741957"/>
          </a:xfrm>
        </p:spPr>
        <p:txBody>
          <a:bodyPr/>
          <a:lstStyle/>
          <a:p>
            <a:r>
              <a:rPr lang="en-IN" dirty="0"/>
              <a:t>Predispose to greater risk of trauma and infection.</a:t>
            </a:r>
          </a:p>
          <a:p>
            <a:endParaRPr lang="en-IN" dirty="0"/>
          </a:p>
          <a:p>
            <a:r>
              <a:rPr lang="en-IN" dirty="0"/>
              <a:t>Thickening and fissuring of the epidermis.</a:t>
            </a:r>
          </a:p>
          <a:p>
            <a:endParaRPr lang="en-IN" dirty="0"/>
          </a:p>
          <a:p>
            <a:r>
              <a:rPr lang="en-IN" dirty="0"/>
              <a:t>Secondary bacterial infection produce necrosis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Microbiological examination show mixed infection.</a:t>
            </a:r>
          </a:p>
          <a:p>
            <a:endParaRPr lang="en-IN" dirty="0"/>
          </a:p>
          <a:p>
            <a:r>
              <a:rPr lang="en-IN" dirty="0"/>
              <a:t>In mild cases dry necrosis and loss of hair to the tip.</a:t>
            </a:r>
          </a:p>
        </p:txBody>
      </p:sp>
    </p:spTree>
    <p:extLst>
      <p:ext uri="{BB962C8B-B14F-4D97-AF65-F5344CB8AC3E}">
        <p14:creationId xmlns:p14="http://schemas.microsoft.com/office/powerpoint/2010/main" val="208224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5E806-B279-48E6-A73C-A7F7E684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r>
              <a:rPr lang="en-IN" dirty="0"/>
              <a:t>In severe cases complication like arthritis, multiple abscessation and gangrene cause toxaemia and death.</a:t>
            </a:r>
          </a:p>
          <a:p>
            <a:endParaRPr lang="en-IN" dirty="0"/>
          </a:p>
          <a:p>
            <a:r>
              <a:rPr lang="en-IN" dirty="0"/>
              <a:t>TREATMENT:- </a:t>
            </a:r>
          </a:p>
          <a:p>
            <a:r>
              <a:rPr lang="en-IN" dirty="0"/>
              <a:t>Affected part cleaned with antiseptic creams are used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Parenteral administration of antibiotic.</a:t>
            </a:r>
          </a:p>
          <a:p>
            <a:endParaRPr lang="en-IN" dirty="0"/>
          </a:p>
          <a:p>
            <a:r>
              <a:rPr lang="en-IN" dirty="0"/>
              <a:t>In severe cases amputation required. 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463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F328C-F997-4B1C-9A1B-0BD5989C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Amputation of tail by tourniquet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BE9FE7-1F42-417D-9979-2C3E61451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58169"/>
            <a:ext cx="7620000" cy="4286250"/>
          </a:xfrm>
        </p:spPr>
      </p:pic>
    </p:spTree>
    <p:extLst>
      <p:ext uri="{BB962C8B-B14F-4D97-AF65-F5344CB8AC3E}">
        <p14:creationId xmlns:p14="http://schemas.microsoft.com/office/powerpoint/2010/main" val="119912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522B-CA40-4F62-B235-30420D6A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Bandage applied after amputation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222094-2B16-4382-99AD-E254C71B5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" y="1825625"/>
            <a:ext cx="4262511" cy="4351338"/>
          </a:xfrm>
        </p:spPr>
      </p:pic>
    </p:spTree>
    <p:extLst>
      <p:ext uri="{BB962C8B-B14F-4D97-AF65-F5344CB8AC3E}">
        <p14:creationId xmlns:p14="http://schemas.microsoft.com/office/powerpoint/2010/main" val="356717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2E49-C856-4E71-8176-163BFECE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Gangrenous tail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D0AA94-C9C0-4B77-9CA0-B87C53EDF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970" y="2208628"/>
            <a:ext cx="4135902" cy="3615397"/>
          </a:xfrm>
        </p:spPr>
      </p:pic>
    </p:spTree>
    <p:extLst>
      <p:ext uri="{BB962C8B-B14F-4D97-AF65-F5344CB8AC3E}">
        <p14:creationId xmlns:p14="http://schemas.microsoft.com/office/powerpoint/2010/main" val="49893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336</Words>
  <Application>Microsoft Office PowerPoint</Application>
  <PresentationFormat>Widescreen</PresentationFormat>
  <Paragraphs>83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 SURGICAL AFFECTION OF TAIL AND DOCKING UNIT-5 REGIONAL SURGERY 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Amputation of tail by tourniquet </vt:lpstr>
      <vt:lpstr>Bandage applied after amputation</vt:lpstr>
      <vt:lpstr>Gangrenous tail</vt:lpstr>
      <vt:lpstr>PowerPoint Presentation</vt:lpstr>
      <vt:lpstr>PowerPoint Presentation</vt:lpstr>
      <vt:lpstr>DOCKING OF TAIL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AFFECTION OF TAIL AND DOCKING</dc:title>
  <dc:creator>HP</dc:creator>
  <cp:lastModifiedBy>hp</cp:lastModifiedBy>
  <cp:revision>28</cp:revision>
  <dcterms:created xsi:type="dcterms:W3CDTF">2020-06-06T03:58:46Z</dcterms:created>
  <dcterms:modified xsi:type="dcterms:W3CDTF">2020-06-11T15:53:04Z</dcterms:modified>
</cp:coreProperties>
</file>