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68" r:id="rId5"/>
    <p:sldId id="264" r:id="rId6"/>
    <p:sldId id="265" r:id="rId7"/>
    <p:sldId id="266" r:id="rId8"/>
    <p:sldId id="258" r:id="rId9"/>
    <p:sldId id="267" r:id="rId10"/>
    <p:sldId id="259" r:id="rId11"/>
    <p:sldId id="260"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1296C212-6509-43A4-80EB-C8E223720B82}"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1296C212-6509-43A4-80EB-C8E223720B82}"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1296C212-6509-43A4-80EB-C8E223720B82}"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296C212-6509-43A4-80EB-C8E223720B8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29CE0E-0AF8-47E0-AEBB-F5E119E75696}" type="datetimeFigureOut">
              <a:rPr lang="en-US" smtClean="0"/>
              <a:pPr/>
              <a:t>4/21/2020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1296C212-6509-43A4-80EB-C8E223720B82}"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29CE0E-0AF8-47E0-AEBB-F5E119E75696}" type="datetimeFigureOut">
              <a:rPr lang="en-US" smtClean="0"/>
              <a:pPr/>
              <a:t>4/21/2020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296C212-6509-43A4-80EB-C8E223720B82}"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32" y="1714489"/>
            <a:ext cx="7772400" cy="642942"/>
          </a:xfrm>
        </p:spPr>
        <p:txBody>
          <a:bodyPr>
            <a:normAutofit/>
          </a:bodyPr>
          <a:lstStyle/>
          <a:p>
            <a:r>
              <a:rPr lang="en-IN" sz="3600" b="1" dirty="0" smtClean="0"/>
              <a:t>SYSTEMS OF ACCOUNTING</a:t>
            </a:r>
            <a:endParaRPr lang="en-IN" sz="3600" b="1" dirty="0"/>
          </a:p>
        </p:txBody>
      </p:sp>
      <p:sp>
        <p:nvSpPr>
          <p:cNvPr id="3" name="Subtitle 2"/>
          <p:cNvSpPr>
            <a:spLocks noGrp="1"/>
          </p:cNvSpPr>
          <p:nvPr>
            <p:ph type="subTitle" idx="1"/>
          </p:nvPr>
        </p:nvSpPr>
        <p:spPr>
          <a:xfrm>
            <a:off x="1371600" y="3600448"/>
            <a:ext cx="6400800" cy="1900254"/>
          </a:xfrm>
        </p:spPr>
        <p:txBody>
          <a:bodyPr>
            <a:noAutofit/>
          </a:bodyPr>
          <a:lstStyle/>
          <a:p>
            <a:pPr algn="ctr"/>
            <a:r>
              <a:rPr lang="en-IN" sz="2400" dirty="0" smtClean="0">
                <a:solidFill>
                  <a:schemeClr val="tx1"/>
                </a:solidFill>
              </a:rPr>
              <a:t>Financial Management and Cost Accounting (DBM-422)</a:t>
            </a:r>
          </a:p>
          <a:p>
            <a:pPr algn="ctr"/>
            <a:endParaRPr lang="en-IN" sz="2400" dirty="0">
              <a:solidFill>
                <a:schemeClr val="tx1"/>
              </a:solidFill>
            </a:endParaRPr>
          </a:p>
          <a:p>
            <a:pPr algn="ctr"/>
            <a:r>
              <a:rPr lang="en-IN" sz="2400" dirty="0" smtClean="0">
                <a:solidFill>
                  <a:schemeClr val="tx1"/>
                </a:solidFill>
              </a:rPr>
              <a:t>A K JHA</a:t>
            </a:r>
            <a:endParaRPr lang="en-IN" sz="24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92752"/>
            <a:ext cx="7472386" cy="582594"/>
          </a:xfrm>
        </p:spPr>
        <p:txBody>
          <a:bodyPr>
            <a:normAutofit/>
          </a:bodyPr>
          <a:lstStyle/>
          <a:p>
            <a:pPr algn="ctr"/>
            <a:r>
              <a:rPr lang="en-IN" sz="3200" b="1" dirty="0" smtClean="0">
                <a:effectLst/>
              </a:rPr>
              <a:t>T - Account (or Ledger)</a:t>
            </a:r>
            <a:endParaRPr lang="en-IN" sz="3600" b="1" dirty="0">
              <a:effectLst/>
            </a:endParaRPr>
          </a:p>
        </p:txBody>
      </p:sp>
      <p:sp>
        <p:nvSpPr>
          <p:cNvPr id="3" name="Content Placeholder 2"/>
          <p:cNvSpPr>
            <a:spLocks noGrp="1"/>
          </p:cNvSpPr>
          <p:nvPr>
            <p:ph idx="1"/>
          </p:nvPr>
        </p:nvSpPr>
        <p:spPr>
          <a:xfrm>
            <a:off x="928662" y="857232"/>
            <a:ext cx="8215338" cy="5500726"/>
          </a:xfrm>
        </p:spPr>
        <p:txBody>
          <a:bodyPr>
            <a:noAutofit/>
          </a:bodyPr>
          <a:lstStyle/>
          <a:p>
            <a:pPr indent="0" algn="ctr">
              <a:buNone/>
            </a:pPr>
            <a:endParaRPr lang="en-IN" sz="2800" b="1" dirty="0" smtClean="0"/>
          </a:p>
          <a:p>
            <a:pPr indent="0" algn="ctr">
              <a:buNone/>
            </a:pPr>
            <a:endParaRPr lang="en-IN" sz="2800" b="1" dirty="0" smtClean="0"/>
          </a:p>
          <a:p>
            <a:pPr indent="0" algn="ctr">
              <a:buNone/>
            </a:pPr>
            <a:endParaRPr lang="en-IN" sz="2400" b="1" dirty="0" smtClean="0"/>
          </a:p>
          <a:p>
            <a:pPr indent="0" algn="ctr">
              <a:buNone/>
            </a:pPr>
            <a:endParaRPr lang="en-IN" sz="2400" b="1" dirty="0" smtClean="0"/>
          </a:p>
          <a:p>
            <a:pPr indent="0" algn="ctr">
              <a:buNone/>
            </a:pPr>
            <a:endParaRPr lang="en-IN" sz="2400" b="1" dirty="0" smtClean="0"/>
          </a:p>
          <a:p>
            <a:pPr marL="95250" indent="0">
              <a:buNone/>
            </a:pPr>
            <a:r>
              <a:rPr lang="en-IN" sz="1800" b="1" i="1" dirty="0" smtClean="0"/>
              <a:t>*J.F. : Journal Folio (the page number of the journal where transaction is recorded)</a:t>
            </a:r>
            <a:endParaRPr lang="en-IN" sz="2000" b="1" i="1" dirty="0" smtClean="0"/>
          </a:p>
          <a:p>
            <a:pPr marL="95250" indent="0">
              <a:buNone/>
            </a:pPr>
            <a:endParaRPr lang="en-IN" sz="2000" b="1" i="1" dirty="0" smtClean="0"/>
          </a:p>
          <a:p>
            <a:pPr marL="95250" indent="0">
              <a:spcAft>
                <a:spcPts val="600"/>
              </a:spcAft>
              <a:buNone/>
            </a:pPr>
            <a:r>
              <a:rPr lang="en-IN" sz="2400" dirty="0" smtClean="0"/>
              <a:t>In </a:t>
            </a:r>
            <a:r>
              <a:rPr lang="en-IN" sz="2400" dirty="0"/>
              <a:t>double entry system, a given transaction affects two </a:t>
            </a:r>
            <a:r>
              <a:rPr lang="en-IN" sz="2400" dirty="0" smtClean="0"/>
              <a:t>accounts simultaneously, of which one </a:t>
            </a:r>
            <a:r>
              <a:rPr lang="en-IN" sz="2400" dirty="0"/>
              <a:t>a/c is </a:t>
            </a:r>
            <a:r>
              <a:rPr lang="en-IN" sz="2400" dirty="0" smtClean="0"/>
              <a:t>debited </a:t>
            </a:r>
            <a:r>
              <a:rPr lang="en-IN" sz="2400" dirty="0"/>
              <a:t>and the other a/c </a:t>
            </a:r>
            <a:r>
              <a:rPr lang="en-IN" sz="2400" dirty="0" smtClean="0"/>
              <a:t>is credited.</a:t>
            </a:r>
          </a:p>
          <a:p>
            <a:pPr marL="544195" lvl="1" indent="-269875">
              <a:spcBef>
                <a:spcPts val="600"/>
              </a:spcBef>
              <a:spcAft>
                <a:spcPts val="600"/>
              </a:spcAft>
            </a:pPr>
            <a:r>
              <a:rPr lang="en-IN" sz="2200" dirty="0" smtClean="0"/>
              <a:t>Debiting or crediting of an account depends upon the type </a:t>
            </a:r>
            <a:r>
              <a:rPr lang="en-IN" sz="2200" dirty="0"/>
              <a:t>of </a:t>
            </a:r>
            <a:r>
              <a:rPr lang="en-IN" sz="2200" dirty="0" smtClean="0"/>
              <a:t>accounts and rules of debit and credit.</a:t>
            </a:r>
            <a:endParaRPr lang="en-IN" sz="2200" dirty="0"/>
          </a:p>
          <a:p>
            <a:pPr marL="0" indent="0">
              <a:buNone/>
            </a:pPr>
            <a:endParaRPr lang="en-IN" sz="2400" dirty="0"/>
          </a:p>
        </p:txBody>
      </p:sp>
      <p:graphicFrame>
        <p:nvGraphicFramePr>
          <p:cNvPr id="5" name="Table 4"/>
          <p:cNvGraphicFramePr>
            <a:graphicFrameLocks noGrp="1"/>
          </p:cNvGraphicFramePr>
          <p:nvPr/>
        </p:nvGraphicFramePr>
        <p:xfrm>
          <a:off x="1000100" y="1214422"/>
          <a:ext cx="8072461" cy="1928825"/>
        </p:xfrm>
        <a:graphic>
          <a:graphicData uri="http://schemas.openxmlformats.org/drawingml/2006/table">
            <a:tbl>
              <a:tblPr firstRow="1" bandRow="1">
                <a:tableStyleId>{5C22544A-7EE6-4342-B048-85BDC9FD1C3A}</a:tableStyleId>
              </a:tblPr>
              <a:tblGrid>
                <a:gridCol w="785818"/>
                <a:gridCol w="1368604"/>
                <a:gridCol w="703107"/>
                <a:gridCol w="1071561"/>
                <a:gridCol w="1071570"/>
                <a:gridCol w="1390810"/>
                <a:gridCol w="609454"/>
                <a:gridCol w="1071537"/>
              </a:tblGrid>
              <a:tr h="511729">
                <a:tc gridSpan="4">
                  <a:txBody>
                    <a:bodyPr/>
                    <a:lstStyle/>
                    <a:p>
                      <a:r>
                        <a:rPr lang="en-IN" sz="2000" dirty="0" smtClean="0">
                          <a:solidFill>
                            <a:schemeClr val="tx1"/>
                          </a:solidFill>
                        </a:rPr>
                        <a:t>Dr</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en-IN" sz="2000" dirty="0" smtClean="0">
                          <a:solidFill>
                            <a:schemeClr val="tx1"/>
                          </a:solidFill>
                        </a:rPr>
                        <a:t>Cr</a:t>
                      </a:r>
                      <a:endParaRPr lang="en-IN"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5367">
                <a:tc>
                  <a:txBody>
                    <a:bodyPr/>
                    <a:lstStyle/>
                    <a:p>
                      <a:r>
                        <a:rPr lang="en-IN" sz="2000" dirty="0" smtClean="0"/>
                        <a:t>Date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Particulars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J.F.*</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Amount (Rs)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Date</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Particulars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J.F.</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IN" sz="2000" dirty="0" smtClean="0"/>
                        <a:t>Amount (Rs)</a:t>
                      </a:r>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1729">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582594"/>
          </a:xfrm>
        </p:spPr>
        <p:txBody>
          <a:bodyPr>
            <a:normAutofit fontScale="90000"/>
          </a:bodyPr>
          <a:lstStyle/>
          <a:p>
            <a:pPr algn="ctr"/>
            <a:r>
              <a:rPr lang="en-IN" sz="3600" b="1" dirty="0" smtClean="0">
                <a:effectLst/>
              </a:rPr>
              <a:t>Types of Accounts</a:t>
            </a:r>
            <a:endParaRPr lang="en-IN" sz="3600" b="1" dirty="0">
              <a:effectLst/>
            </a:endParaRPr>
          </a:p>
        </p:txBody>
      </p:sp>
      <p:sp>
        <p:nvSpPr>
          <p:cNvPr id="3" name="Content Placeholder 2"/>
          <p:cNvSpPr>
            <a:spLocks noGrp="1"/>
          </p:cNvSpPr>
          <p:nvPr>
            <p:ph idx="1"/>
          </p:nvPr>
        </p:nvSpPr>
        <p:spPr>
          <a:xfrm>
            <a:off x="357158" y="714356"/>
            <a:ext cx="8501122" cy="6143644"/>
          </a:xfrm>
        </p:spPr>
        <p:txBody>
          <a:bodyPr>
            <a:noAutofit/>
          </a:bodyPr>
          <a:lstStyle/>
          <a:p>
            <a:pPr>
              <a:buNone/>
            </a:pPr>
            <a:endParaRPr lang="en-IN" sz="2400" dirty="0"/>
          </a:p>
          <a:p>
            <a:pPr marL="0" indent="0">
              <a:buNone/>
            </a:pPr>
            <a:endParaRPr lang="en-IN" sz="2400" dirty="0"/>
          </a:p>
        </p:txBody>
      </p:sp>
      <p:sp>
        <p:nvSpPr>
          <p:cNvPr id="6" name="TextBox 5"/>
          <p:cNvSpPr txBox="1"/>
          <p:nvPr/>
        </p:nvSpPr>
        <p:spPr>
          <a:xfrm>
            <a:off x="1071538" y="500042"/>
            <a:ext cx="7858180" cy="6063198"/>
          </a:xfrm>
          <a:prstGeom prst="rect">
            <a:avLst/>
          </a:prstGeom>
          <a:noFill/>
        </p:spPr>
        <p:txBody>
          <a:bodyPr wrap="square" rtlCol="0">
            <a:spAutoFit/>
          </a:bodyPr>
          <a:lstStyle/>
          <a:p>
            <a:pPr algn="just"/>
            <a:r>
              <a:rPr lang="en-IN" sz="2800" dirty="0"/>
              <a:t>There are three types of </a:t>
            </a:r>
            <a:r>
              <a:rPr lang="en-IN" sz="2800" dirty="0" smtClean="0"/>
              <a:t>accounts:</a:t>
            </a:r>
            <a:endParaRPr lang="en-IN" sz="2400" dirty="0" smtClean="0"/>
          </a:p>
          <a:p>
            <a:pPr algn="just"/>
            <a:r>
              <a:rPr lang="en-IN" sz="2400" b="1" i="1" dirty="0"/>
              <a:t>1. Personal Accounts</a:t>
            </a:r>
            <a:endParaRPr lang="en-IN" sz="2400" dirty="0"/>
          </a:p>
          <a:p>
            <a:pPr algn="just"/>
            <a:r>
              <a:rPr lang="en-IN" sz="2400" dirty="0"/>
              <a:t>The accounts of all those </a:t>
            </a:r>
            <a:r>
              <a:rPr lang="en-IN" sz="2400" dirty="0" smtClean="0"/>
              <a:t>persons, </a:t>
            </a:r>
            <a:r>
              <a:rPr lang="en-IN" sz="2400" dirty="0"/>
              <a:t>organizations / entities from whom the company has either to receive money or has to pay </a:t>
            </a:r>
            <a:r>
              <a:rPr lang="en-IN" sz="2400" dirty="0" smtClean="0"/>
              <a:t>money.</a:t>
            </a:r>
            <a:endParaRPr lang="en-IN" sz="2400" dirty="0"/>
          </a:p>
          <a:p>
            <a:pPr algn="just"/>
            <a:r>
              <a:rPr lang="en-IN" sz="2400" b="1" i="1" dirty="0"/>
              <a:t>2. Real Accounts</a:t>
            </a:r>
            <a:endParaRPr lang="en-IN" sz="2400" dirty="0"/>
          </a:p>
          <a:p>
            <a:pPr algn="just"/>
            <a:r>
              <a:rPr lang="en-IN" sz="2400" dirty="0"/>
              <a:t>The </a:t>
            </a:r>
            <a:r>
              <a:rPr lang="en-IN" sz="2400" dirty="0" smtClean="0"/>
              <a:t>accounts that relate to tangible or intangible assets of the firm (excluding debtors). For example, land</a:t>
            </a:r>
            <a:r>
              <a:rPr lang="en-IN" sz="2400" dirty="0"/>
              <a:t>, building, plant and machinery, stock, cash etc. </a:t>
            </a:r>
            <a:r>
              <a:rPr lang="en-IN" sz="2400" dirty="0" smtClean="0"/>
              <a:t>Intangible assets are goodwill, patent and trademark. </a:t>
            </a:r>
            <a:endParaRPr lang="en-IN" sz="2400" dirty="0"/>
          </a:p>
          <a:p>
            <a:pPr algn="just"/>
            <a:r>
              <a:rPr lang="en-IN" sz="2400" b="1" i="1" dirty="0"/>
              <a:t>3. Nominal Accounts</a:t>
            </a:r>
            <a:endParaRPr lang="en-IN" sz="2400" dirty="0"/>
          </a:p>
          <a:p>
            <a:pPr algn="just"/>
            <a:r>
              <a:rPr lang="en-IN" sz="2400" dirty="0" smtClean="0"/>
              <a:t>Accounts that relate to </a:t>
            </a:r>
            <a:r>
              <a:rPr lang="en-IN" sz="2400" i="1" dirty="0" smtClean="0"/>
              <a:t>income </a:t>
            </a:r>
            <a:r>
              <a:rPr lang="en-IN" sz="2400" i="1" dirty="0"/>
              <a:t>and gain</a:t>
            </a:r>
            <a:r>
              <a:rPr lang="en-IN" sz="2400" b="1" i="1" dirty="0"/>
              <a:t> </a:t>
            </a:r>
            <a:r>
              <a:rPr lang="en-IN" sz="2400" dirty="0"/>
              <a:t>or </a:t>
            </a:r>
            <a:r>
              <a:rPr lang="en-IN" sz="2400" i="1" dirty="0"/>
              <a:t>expenses and loss</a:t>
            </a:r>
            <a:r>
              <a:rPr lang="en-IN" sz="2400" b="1" i="1" dirty="0"/>
              <a:t> </a:t>
            </a:r>
            <a:r>
              <a:rPr lang="en-IN" sz="2400" dirty="0"/>
              <a:t>of the firm are nominal accounts. For </a:t>
            </a:r>
            <a:r>
              <a:rPr lang="en-IN" sz="2400" dirty="0" smtClean="0"/>
              <a:t>example, salary account, purchase/ sales account, commission received account, telephone bills account, etc. Similarly </a:t>
            </a:r>
            <a:r>
              <a:rPr lang="en-IN" sz="2400" dirty="0"/>
              <a:t>dividend received a/c. interest earned a/c, commission a/c are also nominal accounts</a:t>
            </a:r>
            <a:r>
              <a:rPr lang="en-IN" sz="2400" dirty="0" smtClean="0"/>
              <a:t>.</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390"/>
            <a:ext cx="8229600" cy="582594"/>
          </a:xfrm>
        </p:spPr>
        <p:txBody>
          <a:bodyPr>
            <a:normAutofit/>
          </a:bodyPr>
          <a:lstStyle/>
          <a:p>
            <a:pPr algn="ctr"/>
            <a:r>
              <a:rPr lang="en-IN" sz="3200" b="1" dirty="0" smtClean="0">
                <a:effectLst/>
              </a:rPr>
              <a:t>Rules </a:t>
            </a:r>
            <a:r>
              <a:rPr lang="en-IN" sz="3200" b="1" dirty="0">
                <a:effectLst/>
              </a:rPr>
              <a:t>for Debit and </a:t>
            </a:r>
            <a:r>
              <a:rPr lang="en-IN" sz="3200" b="1" dirty="0" smtClean="0">
                <a:effectLst/>
              </a:rPr>
              <a:t>Credit</a:t>
            </a:r>
            <a:endParaRPr lang="en-IN" sz="3200" dirty="0">
              <a:effectLst/>
            </a:endParaRPr>
          </a:p>
        </p:txBody>
      </p:sp>
      <p:graphicFrame>
        <p:nvGraphicFramePr>
          <p:cNvPr id="4" name="Content Placeholder 3"/>
          <p:cNvGraphicFramePr>
            <a:graphicFrameLocks noGrp="1"/>
          </p:cNvGraphicFramePr>
          <p:nvPr>
            <p:ph idx="1"/>
          </p:nvPr>
        </p:nvGraphicFramePr>
        <p:xfrm>
          <a:off x="1142977" y="1500175"/>
          <a:ext cx="7776000" cy="4786345"/>
        </p:xfrm>
        <a:graphic>
          <a:graphicData uri="http://schemas.openxmlformats.org/drawingml/2006/table">
            <a:tbl>
              <a:tblPr firstRow="1" bandRow="1">
                <a:tableStyleId>{5C22544A-7EE6-4342-B048-85BDC9FD1C3A}</a:tableStyleId>
              </a:tblPr>
              <a:tblGrid>
                <a:gridCol w="2592000"/>
                <a:gridCol w="2592000"/>
                <a:gridCol w="2592000"/>
              </a:tblGrid>
              <a:tr h="925022">
                <a:tc>
                  <a:txBody>
                    <a:bodyPr/>
                    <a:lstStyle/>
                    <a:p>
                      <a:pPr algn="ctr">
                        <a:lnSpc>
                          <a:spcPct val="100000"/>
                        </a:lnSpc>
                        <a:spcAft>
                          <a:spcPts val="0"/>
                        </a:spcAft>
                      </a:pPr>
                      <a:r>
                        <a:rPr lang="en-IN" sz="2400" b="1" dirty="0" smtClean="0">
                          <a:solidFill>
                            <a:schemeClr val="tx1"/>
                          </a:solidFill>
                          <a:latin typeface="Times New Roman" pitchFamily="18" charset="0"/>
                          <a:ea typeface="Times New Roman"/>
                          <a:cs typeface="Times New Roman" pitchFamily="18" charset="0"/>
                        </a:rPr>
                        <a:t>Type </a:t>
                      </a:r>
                      <a:r>
                        <a:rPr lang="en-IN" sz="2400" b="1" dirty="0">
                          <a:solidFill>
                            <a:schemeClr val="tx1"/>
                          </a:solidFill>
                          <a:latin typeface="Times New Roman" pitchFamily="18" charset="0"/>
                          <a:ea typeface="Times New Roman"/>
                          <a:cs typeface="Times New Roman" pitchFamily="18" charset="0"/>
                        </a:rPr>
                        <a:t>of Account</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IN" sz="2400" b="1" dirty="0" smtClean="0">
                          <a:solidFill>
                            <a:schemeClr val="tx1"/>
                          </a:solidFill>
                          <a:latin typeface="Times New Roman" pitchFamily="18" charset="0"/>
                          <a:ea typeface="Times New Roman"/>
                          <a:cs typeface="Times New Roman" pitchFamily="18" charset="0"/>
                        </a:rPr>
                        <a:t>Debit </a:t>
                      </a:r>
                      <a:r>
                        <a:rPr lang="en-IN" sz="2400" b="1" dirty="0">
                          <a:solidFill>
                            <a:schemeClr val="tx1"/>
                          </a:solidFill>
                          <a:latin typeface="Times New Roman" pitchFamily="18" charset="0"/>
                          <a:ea typeface="Times New Roman"/>
                          <a:cs typeface="Times New Roman" pitchFamily="18" charset="0"/>
                        </a:rPr>
                        <a:t>(Dr)</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en-IN" sz="2400" b="1" dirty="0" smtClean="0">
                          <a:solidFill>
                            <a:schemeClr val="tx1"/>
                          </a:solidFill>
                          <a:latin typeface="Times New Roman" pitchFamily="18" charset="0"/>
                          <a:ea typeface="Times New Roman"/>
                          <a:cs typeface="Times New Roman" pitchFamily="18" charset="0"/>
                        </a:rPr>
                        <a:t>Credit </a:t>
                      </a:r>
                      <a:r>
                        <a:rPr lang="en-IN" sz="2400" b="1" dirty="0">
                          <a:solidFill>
                            <a:schemeClr val="tx1"/>
                          </a:solidFill>
                          <a:latin typeface="Times New Roman" pitchFamily="18" charset="0"/>
                          <a:ea typeface="Times New Roman"/>
                          <a:cs typeface="Times New Roman" pitchFamily="18" charset="0"/>
                        </a:rPr>
                        <a:t>(Cr.)</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3955">
                <a:tc>
                  <a:txBody>
                    <a:bodyPr/>
                    <a:lstStyle/>
                    <a:p>
                      <a:pPr algn="just">
                        <a:lnSpc>
                          <a:spcPct val="100000"/>
                        </a:lnSpc>
                        <a:spcAft>
                          <a:spcPts val="0"/>
                        </a:spcAft>
                      </a:pPr>
                      <a:r>
                        <a:rPr lang="en-IN" sz="2400" b="0" dirty="0" smtClean="0">
                          <a:solidFill>
                            <a:schemeClr val="tx1"/>
                          </a:solidFill>
                          <a:latin typeface="Times New Roman" pitchFamily="18" charset="0"/>
                          <a:ea typeface="Times New Roman"/>
                          <a:cs typeface="Times New Roman" pitchFamily="18" charset="0"/>
                        </a:rPr>
                        <a:t>Personal Account</a:t>
                      </a:r>
                    </a:p>
                    <a:p>
                      <a:pPr algn="just">
                        <a:lnSpc>
                          <a:spcPct val="100000"/>
                        </a:lnSpc>
                        <a:spcAft>
                          <a:spcPts val="0"/>
                        </a:spcAft>
                      </a:pPr>
                      <a:endParaRPr lang="en-IN" sz="2400" b="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n-IN" sz="2400" dirty="0">
                          <a:solidFill>
                            <a:schemeClr val="tx1"/>
                          </a:solidFill>
                          <a:latin typeface="Times New Roman" pitchFamily="18" charset="0"/>
                          <a:ea typeface="Times New Roman"/>
                          <a:cs typeface="Times New Roman" pitchFamily="18" charset="0"/>
                        </a:rPr>
                        <a:t>The Receiver</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Aft>
                          <a:spcPts val="0"/>
                        </a:spcAft>
                      </a:pPr>
                      <a:r>
                        <a:rPr lang="en-IN" sz="2400" dirty="0">
                          <a:solidFill>
                            <a:schemeClr val="tx1"/>
                          </a:solidFill>
                          <a:latin typeface="Times New Roman" pitchFamily="18" charset="0"/>
                          <a:ea typeface="Times New Roman"/>
                          <a:cs typeface="Times New Roman" pitchFamily="18" charset="0"/>
                        </a:rPr>
                        <a:t>The Giver</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25022">
                <a:tc>
                  <a:txBody>
                    <a:bodyPr/>
                    <a:lstStyle/>
                    <a:p>
                      <a:pPr algn="just">
                        <a:lnSpc>
                          <a:spcPct val="100000"/>
                        </a:lnSpc>
                        <a:spcBef>
                          <a:spcPts val="300"/>
                        </a:spcBef>
                        <a:spcAft>
                          <a:spcPts val="300"/>
                        </a:spcAft>
                      </a:pPr>
                      <a:r>
                        <a:rPr lang="en-IN" sz="2400" b="0" dirty="0" smtClean="0">
                          <a:solidFill>
                            <a:schemeClr val="tx1"/>
                          </a:solidFill>
                          <a:latin typeface="Times New Roman" pitchFamily="18" charset="0"/>
                          <a:ea typeface="Times New Roman"/>
                          <a:cs typeface="Times New Roman" pitchFamily="18" charset="0"/>
                        </a:rPr>
                        <a:t>Real Account</a:t>
                      </a: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0"/>
                        </a:spcBef>
                        <a:spcAft>
                          <a:spcPts val="0"/>
                        </a:spcAft>
                      </a:pPr>
                      <a:r>
                        <a:rPr lang="en-IN" sz="2400" dirty="0">
                          <a:solidFill>
                            <a:schemeClr val="tx1"/>
                          </a:solidFill>
                          <a:latin typeface="Times New Roman" pitchFamily="18" charset="0"/>
                          <a:ea typeface="Times New Roman"/>
                          <a:cs typeface="Times New Roman" pitchFamily="18" charset="0"/>
                        </a:rPr>
                        <a:t>Debit what comes in</a:t>
                      </a:r>
                      <a:r>
                        <a:rPr lang="en-IN" sz="2400" dirty="0" smtClean="0">
                          <a:solidFill>
                            <a:schemeClr val="tx1"/>
                          </a:solidFill>
                          <a:latin typeface="Times New Roman" pitchFamily="18" charset="0"/>
                          <a:ea typeface="Times New Roman"/>
                          <a:cs typeface="Times New Roman" pitchFamily="18" charset="0"/>
                        </a:rPr>
                        <a:t>.</a:t>
                      </a: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1200"/>
                        </a:spcBef>
                        <a:spcAft>
                          <a:spcPts val="1200"/>
                        </a:spcAft>
                      </a:pPr>
                      <a:r>
                        <a:rPr lang="en-IN" sz="2400" dirty="0" smtClean="0">
                          <a:solidFill>
                            <a:schemeClr val="tx1"/>
                          </a:solidFill>
                          <a:latin typeface="Times New Roman" pitchFamily="18" charset="0"/>
                          <a:ea typeface="Times New Roman"/>
                          <a:cs typeface="Times New Roman" pitchFamily="18" charset="0"/>
                        </a:rPr>
                        <a:t>Credit </a:t>
                      </a:r>
                      <a:r>
                        <a:rPr lang="en-IN" sz="2400" dirty="0">
                          <a:solidFill>
                            <a:schemeClr val="tx1"/>
                          </a:solidFill>
                          <a:latin typeface="Times New Roman" pitchFamily="18" charset="0"/>
                          <a:ea typeface="Times New Roman"/>
                          <a:cs typeface="Times New Roman" pitchFamily="18" charset="0"/>
                        </a:rPr>
                        <a:t>what goes </a:t>
                      </a:r>
                      <a:r>
                        <a:rPr lang="en-IN" sz="2400" dirty="0" smtClean="0">
                          <a:solidFill>
                            <a:schemeClr val="tx1"/>
                          </a:solidFill>
                          <a:latin typeface="Times New Roman" pitchFamily="18" charset="0"/>
                          <a:ea typeface="Times New Roman"/>
                          <a:cs typeface="Times New Roman" pitchFamily="18" charset="0"/>
                        </a:rPr>
                        <a:t>out</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52346">
                <a:tc>
                  <a:txBody>
                    <a:bodyPr/>
                    <a:lstStyle/>
                    <a:p>
                      <a:pPr algn="just">
                        <a:lnSpc>
                          <a:spcPct val="100000"/>
                        </a:lnSpc>
                        <a:spcBef>
                          <a:spcPts val="300"/>
                        </a:spcBef>
                        <a:spcAft>
                          <a:spcPts val="300"/>
                        </a:spcAft>
                      </a:pPr>
                      <a:r>
                        <a:rPr lang="en-IN" sz="2400" b="0" dirty="0" smtClean="0">
                          <a:solidFill>
                            <a:schemeClr val="tx1"/>
                          </a:solidFill>
                          <a:latin typeface="Times New Roman" pitchFamily="18" charset="0"/>
                          <a:ea typeface="Times New Roman"/>
                          <a:cs typeface="Times New Roman" pitchFamily="18" charset="0"/>
                        </a:rPr>
                        <a:t>Nominal Account</a:t>
                      </a: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600"/>
                        </a:spcBef>
                        <a:spcAft>
                          <a:spcPts val="600"/>
                        </a:spcAft>
                      </a:pPr>
                      <a:r>
                        <a:rPr lang="en-IN" sz="2400" dirty="0" smtClean="0">
                          <a:solidFill>
                            <a:schemeClr val="tx1"/>
                          </a:solidFill>
                          <a:latin typeface="Times New Roman" pitchFamily="18" charset="0"/>
                          <a:ea typeface="Times New Roman"/>
                          <a:cs typeface="Times New Roman" pitchFamily="18" charset="0"/>
                        </a:rPr>
                        <a:t>Debit </a:t>
                      </a:r>
                      <a:r>
                        <a:rPr lang="en-IN" sz="2400" dirty="0">
                          <a:solidFill>
                            <a:schemeClr val="tx1"/>
                          </a:solidFill>
                          <a:latin typeface="Times New Roman" pitchFamily="18" charset="0"/>
                          <a:ea typeface="Times New Roman"/>
                          <a:cs typeface="Times New Roman" pitchFamily="18" charset="0"/>
                        </a:rPr>
                        <a:t>all expenses and </a:t>
                      </a:r>
                      <a:r>
                        <a:rPr lang="en-IN" sz="2400" dirty="0" smtClean="0">
                          <a:solidFill>
                            <a:schemeClr val="tx1"/>
                          </a:solidFill>
                          <a:latin typeface="Times New Roman" pitchFamily="18" charset="0"/>
                          <a:ea typeface="Times New Roman"/>
                          <a:cs typeface="Times New Roman" pitchFamily="18" charset="0"/>
                        </a:rPr>
                        <a:t>losses</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00000"/>
                        </a:lnSpc>
                        <a:spcBef>
                          <a:spcPts val="0"/>
                        </a:spcBef>
                        <a:spcAft>
                          <a:spcPts val="0"/>
                        </a:spcAft>
                      </a:pPr>
                      <a:r>
                        <a:rPr lang="en-IN" sz="2400" dirty="0">
                          <a:solidFill>
                            <a:schemeClr val="tx1"/>
                          </a:solidFill>
                          <a:latin typeface="Times New Roman" pitchFamily="18" charset="0"/>
                          <a:ea typeface="Times New Roman"/>
                          <a:cs typeface="Times New Roman" pitchFamily="18" charset="0"/>
                        </a:rPr>
                        <a:t>Credit all incomes and </a:t>
                      </a:r>
                      <a:r>
                        <a:rPr lang="en-IN" sz="2400" dirty="0" smtClean="0">
                          <a:solidFill>
                            <a:schemeClr val="tx1"/>
                          </a:solidFill>
                          <a:latin typeface="Times New Roman" pitchFamily="18" charset="0"/>
                          <a:ea typeface="Times New Roman"/>
                          <a:cs typeface="Times New Roman" pitchFamily="18" charset="0"/>
                        </a:rPr>
                        <a:t>Gains</a:t>
                      </a:r>
                      <a:endParaRPr lang="en-IN" sz="2400" dirty="0">
                        <a:solidFill>
                          <a:schemeClr val="tx1"/>
                        </a:solidFill>
                        <a:latin typeface="Times New Roman" pitchFamily="18" charset="0"/>
                        <a:ea typeface="Calibri"/>
                        <a:cs typeface="Times New Roman" pitchFamily="18" charset="0"/>
                      </a:endParaRPr>
                    </a:p>
                  </a:txBody>
                  <a:tcPr marL="54000" marR="54000" marT="54000" marB="54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846142"/>
            <a:ext cx="7472386" cy="654032"/>
          </a:xfrm>
        </p:spPr>
        <p:txBody>
          <a:bodyPr>
            <a:normAutofit/>
          </a:bodyPr>
          <a:lstStyle/>
          <a:p>
            <a:pPr algn="ctr"/>
            <a:r>
              <a:rPr lang="en-IN" sz="3600" b="1" dirty="0" smtClean="0">
                <a:effectLst/>
              </a:rPr>
              <a:t>Systems of Accounting</a:t>
            </a:r>
            <a:endParaRPr lang="en-IN" sz="3600" dirty="0">
              <a:effectLst/>
            </a:endParaRPr>
          </a:p>
        </p:txBody>
      </p:sp>
      <p:sp>
        <p:nvSpPr>
          <p:cNvPr id="3" name="Content Placeholder 2"/>
          <p:cNvSpPr>
            <a:spLocks noGrp="1"/>
          </p:cNvSpPr>
          <p:nvPr>
            <p:ph idx="1"/>
          </p:nvPr>
        </p:nvSpPr>
        <p:spPr>
          <a:xfrm>
            <a:off x="1142976" y="2046309"/>
            <a:ext cx="7643866" cy="3168641"/>
          </a:xfrm>
        </p:spPr>
        <p:txBody>
          <a:bodyPr/>
          <a:lstStyle/>
          <a:p>
            <a:pPr marL="0" indent="0">
              <a:buNone/>
            </a:pPr>
            <a:r>
              <a:rPr lang="en-IN" dirty="0" smtClean="0"/>
              <a:t>There are two systems of accounting:</a:t>
            </a:r>
          </a:p>
          <a:p>
            <a:pPr marL="514350" indent="-514350">
              <a:buFont typeface="+mj-lt"/>
              <a:buAutoNum type="arabicPeriod"/>
            </a:pPr>
            <a:r>
              <a:rPr lang="en-IN" dirty="0" smtClean="0"/>
              <a:t>Double Entry System and</a:t>
            </a:r>
          </a:p>
          <a:p>
            <a:pPr marL="514350" indent="-514350">
              <a:buFont typeface="+mj-lt"/>
              <a:buAutoNum type="arabicPeriod"/>
            </a:pPr>
            <a:r>
              <a:rPr lang="en-IN" dirty="0" smtClean="0"/>
              <a:t>Single Entry System </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82594"/>
          </a:xfrm>
        </p:spPr>
        <p:txBody>
          <a:bodyPr>
            <a:normAutofit fontScale="90000"/>
          </a:bodyPr>
          <a:lstStyle/>
          <a:p>
            <a:pPr algn="ctr"/>
            <a:r>
              <a:rPr lang="en-IN" sz="3600" b="1" dirty="0" smtClean="0">
                <a:effectLst/>
              </a:rPr>
              <a:t>Systems of Accounting</a:t>
            </a:r>
            <a:endParaRPr lang="en-IN" sz="3600" b="1" dirty="0">
              <a:effectLst/>
            </a:endParaRPr>
          </a:p>
        </p:txBody>
      </p:sp>
      <p:sp>
        <p:nvSpPr>
          <p:cNvPr id="3" name="Content Placeholder 2"/>
          <p:cNvSpPr>
            <a:spLocks noGrp="1"/>
          </p:cNvSpPr>
          <p:nvPr>
            <p:ph idx="1"/>
          </p:nvPr>
        </p:nvSpPr>
        <p:spPr>
          <a:xfrm>
            <a:off x="1000100" y="1500175"/>
            <a:ext cx="7786742" cy="4000527"/>
          </a:xfrm>
        </p:spPr>
        <p:txBody>
          <a:bodyPr>
            <a:noAutofit/>
          </a:bodyPr>
          <a:lstStyle/>
          <a:p>
            <a:pPr algn="just">
              <a:spcAft>
                <a:spcPts val="600"/>
              </a:spcAft>
              <a:buNone/>
            </a:pPr>
            <a:r>
              <a:rPr lang="en-IN" sz="2400" b="1" dirty="0" smtClean="0"/>
              <a:t>Double Entry System</a:t>
            </a:r>
            <a:endParaRPr lang="en-IN" sz="2000" dirty="0"/>
          </a:p>
          <a:p>
            <a:pPr algn="just">
              <a:spcAft>
                <a:spcPts val="600"/>
              </a:spcAft>
            </a:pPr>
            <a:r>
              <a:rPr lang="en-IN" sz="2400" dirty="0" smtClean="0"/>
              <a:t>It was developed in </a:t>
            </a:r>
            <a:r>
              <a:rPr lang="en-IN" sz="2400" dirty="0"/>
              <a:t>the 15th Century by Lucas </a:t>
            </a:r>
            <a:r>
              <a:rPr lang="en-IN" sz="2400" dirty="0" err="1" smtClean="0"/>
              <a:t>Pacioli</a:t>
            </a:r>
            <a:r>
              <a:rPr lang="en-IN" sz="2400" dirty="0"/>
              <a:t>.</a:t>
            </a:r>
          </a:p>
          <a:p>
            <a:pPr algn="just">
              <a:spcAft>
                <a:spcPts val="600"/>
              </a:spcAft>
            </a:pPr>
            <a:r>
              <a:rPr lang="en-IN" sz="2400" dirty="0" smtClean="0"/>
              <a:t>Under this system, every transaction has two aspects – Debit and credit.</a:t>
            </a:r>
          </a:p>
          <a:p>
            <a:pPr algn="just">
              <a:spcAft>
                <a:spcPts val="600"/>
              </a:spcAft>
            </a:pPr>
            <a:r>
              <a:rPr lang="en-IN" sz="2400" dirty="0" smtClean="0"/>
              <a:t>While recording a transaction, it is recorded once on the debit side and again on the credit side. </a:t>
            </a:r>
          </a:p>
          <a:p>
            <a:pPr algn="just">
              <a:spcAft>
                <a:spcPts val="600"/>
              </a:spcAft>
            </a:pPr>
            <a:endParaRPr lang="en-IN" sz="2000" dirty="0"/>
          </a:p>
          <a:p>
            <a:pPr algn="just">
              <a:spcAft>
                <a:spcPts val="600"/>
              </a:spcAft>
              <a:buNone/>
            </a:pPr>
            <a:endParaRPr lang="en-IN" sz="2000" dirty="0"/>
          </a:p>
          <a:p>
            <a:pPr lvl="2" algn="just">
              <a:spcBef>
                <a:spcPts val="600"/>
              </a:spcBef>
              <a:spcAft>
                <a:spcPts val="600"/>
              </a:spcAft>
            </a:pPr>
            <a:endParaRPr lang="en-IN" sz="1800" dirty="0"/>
          </a:p>
          <a:p>
            <a:pPr lvl="1" algn="just">
              <a:spcAft>
                <a:spcPts val="600"/>
              </a:spcAft>
            </a:pP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582594"/>
          </a:xfrm>
        </p:spPr>
        <p:txBody>
          <a:bodyPr>
            <a:normAutofit fontScale="90000"/>
          </a:bodyPr>
          <a:lstStyle/>
          <a:p>
            <a:pPr algn="ctr"/>
            <a:r>
              <a:rPr lang="en-IN" sz="3600" b="1" dirty="0" smtClean="0">
                <a:effectLst/>
              </a:rPr>
              <a:t>Systems of Accounting</a:t>
            </a:r>
            <a:endParaRPr lang="en-IN" sz="3600" b="1" dirty="0">
              <a:effectLst/>
            </a:endParaRPr>
          </a:p>
        </p:txBody>
      </p:sp>
      <p:sp>
        <p:nvSpPr>
          <p:cNvPr id="3" name="Content Placeholder 2"/>
          <p:cNvSpPr>
            <a:spLocks noGrp="1"/>
          </p:cNvSpPr>
          <p:nvPr>
            <p:ph idx="1"/>
          </p:nvPr>
        </p:nvSpPr>
        <p:spPr>
          <a:xfrm>
            <a:off x="1000100" y="1189077"/>
            <a:ext cx="7786742" cy="4811691"/>
          </a:xfrm>
        </p:spPr>
        <p:txBody>
          <a:bodyPr>
            <a:noAutofit/>
          </a:bodyPr>
          <a:lstStyle/>
          <a:p>
            <a:pPr algn="just">
              <a:buNone/>
            </a:pPr>
            <a:r>
              <a:rPr lang="en-IN" sz="2400" b="1" dirty="0" smtClean="0"/>
              <a:t>Double Entry System contd..</a:t>
            </a:r>
            <a:endParaRPr lang="en-IN" sz="2000" dirty="0"/>
          </a:p>
          <a:p>
            <a:pPr algn="just"/>
            <a:r>
              <a:rPr lang="en-IN" sz="2400" dirty="0" smtClean="0"/>
              <a:t>It </a:t>
            </a:r>
            <a:r>
              <a:rPr lang="en-IN" sz="2400" dirty="0"/>
              <a:t>states </a:t>
            </a:r>
            <a:r>
              <a:rPr lang="en-IN" sz="2400" dirty="0" smtClean="0"/>
              <a:t>that every financial transaction affects two accounts simultaneously and the effects on them are equal and opposite. </a:t>
            </a:r>
          </a:p>
          <a:p>
            <a:pPr lvl="1" algn="just"/>
            <a:r>
              <a:rPr lang="en-IN" sz="2000" dirty="0" smtClean="0"/>
              <a:t> For example, if a machine is purchased on cash, the transaction involves two aspects - receiving of machine and paying cash. In this case, the machine account increases but at the same time cash decreases by the same amount. Here, the receipt of machine is debited and payment of cash is credited.  </a:t>
            </a:r>
          </a:p>
          <a:p>
            <a:pPr algn="just"/>
            <a:r>
              <a:rPr lang="en-IN" sz="2000" dirty="0" smtClean="0"/>
              <a:t>Double </a:t>
            </a:r>
            <a:r>
              <a:rPr lang="en-IN" sz="2000" dirty="0"/>
              <a:t>entry system is based on the </a:t>
            </a:r>
            <a:r>
              <a:rPr lang="en-IN" sz="2000" dirty="0" smtClean="0"/>
              <a:t>principle that on a day, total amount debited is equal to the total amount credited.</a:t>
            </a:r>
            <a:endParaRPr lang="en-IN" sz="2000" dirty="0"/>
          </a:p>
          <a:p>
            <a:pPr algn="just"/>
            <a:endParaRPr lang="en-IN" sz="2000" dirty="0"/>
          </a:p>
          <a:p>
            <a:pPr algn="just">
              <a:buNone/>
            </a:pPr>
            <a:endParaRPr lang="en-IN" sz="2000" dirty="0"/>
          </a:p>
          <a:p>
            <a:pPr lvl="2" algn="just"/>
            <a:endParaRPr lang="en-IN" sz="1800" dirty="0"/>
          </a:p>
          <a:p>
            <a:pPr lvl="1" algn="just"/>
            <a:endParaRPr lang="en-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488952"/>
            <a:ext cx="7498080" cy="582594"/>
          </a:xfrm>
        </p:spPr>
        <p:txBody>
          <a:bodyPr>
            <a:noAutofit/>
          </a:bodyPr>
          <a:lstStyle/>
          <a:p>
            <a:pPr algn="ctr"/>
            <a:r>
              <a:rPr lang="en-IN" sz="3200" b="1" dirty="0" smtClean="0">
                <a:effectLst/>
              </a:rPr>
              <a:t>Features of Double Entry System</a:t>
            </a:r>
            <a:endParaRPr lang="en-IN" sz="3200" b="1" dirty="0">
              <a:effectLst/>
            </a:endParaRPr>
          </a:p>
        </p:txBody>
      </p:sp>
      <p:sp>
        <p:nvSpPr>
          <p:cNvPr id="3" name="Content Placeholder 2"/>
          <p:cNvSpPr>
            <a:spLocks noGrp="1"/>
          </p:cNvSpPr>
          <p:nvPr>
            <p:ph idx="1"/>
          </p:nvPr>
        </p:nvSpPr>
        <p:spPr>
          <a:xfrm>
            <a:off x="1000100" y="1285860"/>
            <a:ext cx="7933588" cy="5214974"/>
          </a:xfrm>
        </p:spPr>
        <p:txBody>
          <a:bodyPr>
            <a:normAutofit/>
          </a:bodyPr>
          <a:lstStyle/>
          <a:p>
            <a:r>
              <a:rPr lang="en-IN" sz="2800" dirty="0" smtClean="0"/>
              <a:t>It maintains a complete record of each transaction.</a:t>
            </a:r>
          </a:p>
          <a:p>
            <a:r>
              <a:rPr lang="en-IN" sz="2800" dirty="0" smtClean="0"/>
              <a:t>It considers the dual aspect of every transaction, viz. the aspect of receiving (value in) and the aspect of giving (value out).</a:t>
            </a:r>
          </a:p>
          <a:p>
            <a:r>
              <a:rPr lang="en-IN" sz="2800" dirty="0" smtClean="0"/>
              <a:t>Following the rules of debit and credit, one aspect is debited and other is credited.</a:t>
            </a:r>
          </a:p>
          <a:p>
            <a:r>
              <a:rPr lang="en-IN" sz="2800" dirty="0" smtClean="0"/>
              <a:t>The total of all debits always equals to total of all credits. </a:t>
            </a:r>
          </a:p>
          <a:p>
            <a:pPr lvl="1"/>
            <a:r>
              <a:rPr lang="en-IN" sz="2400" dirty="0" smtClean="0"/>
              <a:t>It, thus, helps in ascertaining the financial accuracy while preparing a Trial Balance.</a:t>
            </a:r>
          </a:p>
          <a:p>
            <a:endParaRPr lang="en-IN"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14290"/>
            <a:ext cx="7933588" cy="582594"/>
          </a:xfrm>
        </p:spPr>
        <p:txBody>
          <a:bodyPr>
            <a:normAutofit/>
          </a:bodyPr>
          <a:lstStyle/>
          <a:p>
            <a:pPr algn="ctr"/>
            <a:r>
              <a:rPr lang="en-IN" sz="3200" b="1" dirty="0" smtClean="0">
                <a:effectLst/>
              </a:rPr>
              <a:t>Advantages of the Double Entry System</a:t>
            </a:r>
            <a:endParaRPr lang="en-IN" sz="3200" b="1" dirty="0">
              <a:effectLst/>
            </a:endParaRPr>
          </a:p>
        </p:txBody>
      </p:sp>
      <p:sp>
        <p:nvSpPr>
          <p:cNvPr id="3" name="Content Placeholder 2"/>
          <p:cNvSpPr>
            <a:spLocks noGrp="1"/>
          </p:cNvSpPr>
          <p:nvPr>
            <p:ph idx="1"/>
          </p:nvPr>
        </p:nvSpPr>
        <p:spPr>
          <a:xfrm>
            <a:off x="1071538" y="1000108"/>
            <a:ext cx="7862150" cy="5572164"/>
          </a:xfrm>
        </p:spPr>
        <p:txBody>
          <a:bodyPr>
            <a:normAutofit fontScale="77500" lnSpcReduction="20000"/>
          </a:bodyPr>
          <a:lstStyle/>
          <a:p>
            <a:pPr marL="360363" indent="-355600">
              <a:lnSpc>
                <a:spcPct val="120000"/>
              </a:lnSpc>
              <a:spcBef>
                <a:spcPts val="0"/>
              </a:spcBef>
              <a:spcAft>
                <a:spcPts val="600"/>
              </a:spcAft>
            </a:pPr>
            <a:r>
              <a:rPr lang="en-IN" dirty="0" smtClean="0"/>
              <a:t>Scientific System that helps achieve the objectives of accounting.</a:t>
            </a:r>
          </a:p>
          <a:p>
            <a:pPr marL="881571" lvl="2" indent="-355600">
              <a:lnSpc>
                <a:spcPct val="120000"/>
              </a:lnSpc>
              <a:spcBef>
                <a:spcPts val="0"/>
              </a:spcBef>
              <a:spcAft>
                <a:spcPts val="600"/>
              </a:spcAft>
              <a:buClr>
                <a:schemeClr val="accent6"/>
              </a:buClr>
              <a:buFont typeface="Wingdings" pitchFamily="2" charset="2"/>
              <a:buChar char="§"/>
            </a:pPr>
            <a:r>
              <a:rPr lang="en-IN" sz="2800" dirty="0" smtClean="0"/>
              <a:t>Like, maintaining business records, ascertaining profit or loss, ascertaining financial position, facilitating management and giving financial information to users</a:t>
            </a:r>
          </a:p>
          <a:p>
            <a:pPr marL="360363" indent="-355600">
              <a:lnSpc>
                <a:spcPct val="120000"/>
              </a:lnSpc>
              <a:spcBef>
                <a:spcPts val="0"/>
              </a:spcBef>
              <a:spcAft>
                <a:spcPts val="600"/>
              </a:spcAft>
            </a:pPr>
            <a:r>
              <a:rPr lang="en-IN" dirty="0" smtClean="0"/>
              <a:t>Maintains complete record of transactions</a:t>
            </a:r>
          </a:p>
          <a:p>
            <a:pPr marL="360363" indent="-355600">
              <a:lnSpc>
                <a:spcPct val="120000"/>
              </a:lnSpc>
              <a:spcBef>
                <a:spcPts val="0"/>
              </a:spcBef>
              <a:spcAft>
                <a:spcPts val="600"/>
              </a:spcAft>
            </a:pPr>
            <a:r>
              <a:rPr lang="en-IN" dirty="0" smtClean="0"/>
              <a:t>Helps establish accuracy of account</a:t>
            </a:r>
          </a:p>
          <a:p>
            <a:pPr marL="360363" indent="-355600">
              <a:lnSpc>
                <a:spcPct val="120000"/>
              </a:lnSpc>
              <a:spcBef>
                <a:spcPts val="0"/>
              </a:spcBef>
              <a:spcAft>
                <a:spcPts val="600"/>
              </a:spcAft>
            </a:pPr>
            <a:r>
              <a:rPr lang="en-IN" dirty="0" smtClean="0"/>
              <a:t>Ascertain profit or loss</a:t>
            </a:r>
          </a:p>
          <a:p>
            <a:pPr marL="360363" indent="-355600">
              <a:lnSpc>
                <a:spcPct val="120000"/>
              </a:lnSpc>
              <a:spcBef>
                <a:spcPts val="0"/>
              </a:spcBef>
              <a:spcAft>
                <a:spcPts val="600"/>
              </a:spcAft>
            </a:pPr>
            <a:r>
              <a:rPr lang="en-IN" dirty="0" smtClean="0"/>
              <a:t>Knowledge on financial position of the organization</a:t>
            </a:r>
          </a:p>
          <a:p>
            <a:pPr marL="360363" indent="-355600">
              <a:lnSpc>
                <a:spcPct val="120000"/>
              </a:lnSpc>
              <a:spcBef>
                <a:spcPts val="0"/>
              </a:spcBef>
              <a:spcAft>
                <a:spcPts val="600"/>
              </a:spcAft>
            </a:pPr>
            <a:r>
              <a:rPr lang="en-IN" dirty="0" smtClean="0"/>
              <a:t>Possibility of comparative study</a:t>
            </a:r>
          </a:p>
          <a:p>
            <a:pPr marL="360363" indent="-355600">
              <a:lnSpc>
                <a:spcPct val="120000"/>
              </a:lnSpc>
              <a:spcBef>
                <a:spcPts val="0"/>
              </a:spcBef>
              <a:spcAft>
                <a:spcPts val="600"/>
              </a:spcAft>
            </a:pPr>
            <a:r>
              <a:rPr lang="en-IN" dirty="0" smtClean="0"/>
              <a:t>Helps management in decision-making</a:t>
            </a:r>
          </a:p>
          <a:p>
            <a:pPr marL="360363" indent="-355600">
              <a:lnSpc>
                <a:spcPct val="120000"/>
              </a:lnSpc>
              <a:spcBef>
                <a:spcPts val="0"/>
              </a:spcBef>
              <a:spcAft>
                <a:spcPts val="600"/>
              </a:spcAft>
            </a:pPr>
            <a:r>
              <a:rPr lang="en-IN" dirty="0" smtClean="0"/>
              <a:t>Mitigates chances of frauds and misappropriations   </a:t>
            </a:r>
          </a:p>
          <a:p>
            <a:pPr marL="360363" indent="-355600">
              <a:lnSpc>
                <a:spcPct val="120000"/>
              </a:lnSpc>
              <a:spcBef>
                <a:spcPts val="0"/>
              </a:spcBef>
              <a:spcAft>
                <a:spcPts val="600"/>
              </a:spcAft>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642926"/>
            <a:ext cx="7862150" cy="1143000"/>
          </a:xfrm>
        </p:spPr>
        <p:txBody>
          <a:bodyPr>
            <a:noAutofit/>
          </a:bodyPr>
          <a:lstStyle/>
          <a:p>
            <a:r>
              <a:rPr lang="en-IN" sz="3200" b="1" dirty="0" smtClean="0">
                <a:effectLst/>
              </a:rPr>
              <a:t>Disadvantages of Double Entry System</a:t>
            </a:r>
            <a:endParaRPr lang="en-IN" sz="3200" dirty="0"/>
          </a:p>
        </p:txBody>
      </p:sp>
      <p:sp>
        <p:nvSpPr>
          <p:cNvPr id="3" name="Content Placeholder 2"/>
          <p:cNvSpPr>
            <a:spLocks noGrp="1"/>
          </p:cNvSpPr>
          <p:nvPr>
            <p:ph idx="1"/>
          </p:nvPr>
        </p:nvSpPr>
        <p:spPr>
          <a:xfrm>
            <a:off x="1071538" y="2143116"/>
            <a:ext cx="7862150" cy="3357586"/>
          </a:xfrm>
        </p:spPr>
        <p:txBody>
          <a:bodyPr/>
          <a:lstStyle/>
          <a:p>
            <a:r>
              <a:rPr lang="en-IN" dirty="0" smtClean="0"/>
              <a:t>Requires knowledge of Book Keeping</a:t>
            </a:r>
          </a:p>
          <a:p>
            <a:r>
              <a:rPr lang="en-IN" dirty="0" smtClean="0"/>
              <a:t>Complex method</a:t>
            </a:r>
          </a:p>
          <a:p>
            <a:r>
              <a:rPr lang="en-IN" dirty="0" smtClean="0"/>
              <a:t>Involves high cost</a:t>
            </a:r>
          </a:p>
          <a:p>
            <a:r>
              <a:rPr lang="en-IN" dirty="0" smtClean="0"/>
              <a:t>Unsuitable for small  business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142852"/>
            <a:ext cx="7686700" cy="582594"/>
          </a:xfrm>
        </p:spPr>
        <p:txBody>
          <a:bodyPr>
            <a:normAutofit fontScale="90000"/>
          </a:bodyPr>
          <a:lstStyle/>
          <a:p>
            <a:r>
              <a:rPr lang="en-IN" sz="3600" b="1" dirty="0" smtClean="0">
                <a:effectLst/>
              </a:rPr>
              <a:t>Accounting Procedures</a:t>
            </a:r>
            <a:endParaRPr lang="en-IN" sz="3600" b="1" dirty="0">
              <a:effectLst/>
            </a:endParaRPr>
          </a:p>
        </p:txBody>
      </p:sp>
      <p:sp>
        <p:nvSpPr>
          <p:cNvPr id="3" name="Content Placeholder 2"/>
          <p:cNvSpPr>
            <a:spLocks noGrp="1"/>
          </p:cNvSpPr>
          <p:nvPr>
            <p:ph idx="1"/>
          </p:nvPr>
        </p:nvSpPr>
        <p:spPr>
          <a:xfrm>
            <a:off x="1071538" y="928670"/>
            <a:ext cx="7715304" cy="5715040"/>
          </a:xfrm>
        </p:spPr>
        <p:txBody>
          <a:bodyPr>
            <a:noAutofit/>
          </a:bodyPr>
          <a:lstStyle/>
          <a:p>
            <a:pPr marL="360363" indent="-355600" algn="just"/>
            <a:r>
              <a:rPr lang="en-IN" sz="2800" dirty="0" smtClean="0"/>
              <a:t>Source documents like bills of purchases, sale’s invoices, debit and credit notes, etc. are used to record transactions in the books of account. </a:t>
            </a:r>
          </a:p>
          <a:p>
            <a:pPr marL="360363" indent="-355600" algn="just"/>
            <a:r>
              <a:rPr lang="en-IN" sz="2800" dirty="0" smtClean="0"/>
              <a:t>Entries are made in the chronological order in the books of original entry (Journal)  applying the rules of debit and credit.</a:t>
            </a:r>
          </a:p>
          <a:p>
            <a:pPr marL="360363" indent="-355600" algn="just"/>
            <a:r>
              <a:rPr lang="en-IN" sz="2800" dirty="0" smtClean="0"/>
              <a:t>Finally, the transactions recorded in the books of account are posted to the specific accounts maintained in the Ledger.</a:t>
            </a:r>
          </a:p>
          <a:p>
            <a:pPr marL="360363" indent="-355600" algn="just">
              <a:buNone/>
            </a:pPr>
            <a:r>
              <a:rPr lang="en-IN" sz="2800" b="1" dirty="0" smtClean="0"/>
              <a:t>What is an Account?</a:t>
            </a:r>
          </a:p>
          <a:p>
            <a:pPr marL="360363" indent="-355600" algn="just">
              <a:buNone/>
            </a:pPr>
            <a:r>
              <a:rPr lang="en-IN" sz="2800" dirty="0" smtClean="0"/>
              <a:t>An </a:t>
            </a:r>
            <a:r>
              <a:rPr lang="en-IN" sz="2800" dirty="0" smtClean="0"/>
              <a:t>account </a:t>
            </a:r>
            <a:r>
              <a:rPr lang="en-IN" sz="2800" dirty="0" smtClean="0"/>
              <a:t>keeps systematic record of transactions pertaining to a specific head.</a:t>
            </a:r>
          </a:p>
          <a:p>
            <a:pPr marL="4763" indent="0" algn="just">
              <a:buNone/>
            </a:pPr>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1828"/>
            <a:ext cx="8229600" cy="582594"/>
          </a:xfrm>
        </p:spPr>
        <p:txBody>
          <a:bodyPr>
            <a:normAutofit fontScale="90000"/>
          </a:bodyPr>
          <a:lstStyle/>
          <a:p>
            <a:pPr algn="ctr"/>
            <a:r>
              <a:rPr lang="en-IN" sz="3600" b="1" dirty="0" smtClean="0">
                <a:effectLst/>
              </a:rPr>
              <a:t>Accounting Procedures</a:t>
            </a:r>
            <a:endParaRPr lang="en-IN" sz="3600" b="1" dirty="0">
              <a:effectLst/>
            </a:endParaRPr>
          </a:p>
        </p:txBody>
      </p:sp>
      <p:sp>
        <p:nvSpPr>
          <p:cNvPr id="3" name="Content Placeholder 2"/>
          <p:cNvSpPr>
            <a:spLocks noGrp="1"/>
          </p:cNvSpPr>
          <p:nvPr>
            <p:ph idx="1"/>
          </p:nvPr>
        </p:nvSpPr>
        <p:spPr>
          <a:xfrm>
            <a:off x="1071538" y="1428736"/>
            <a:ext cx="7715304" cy="4786346"/>
          </a:xfrm>
        </p:spPr>
        <p:txBody>
          <a:bodyPr>
            <a:noAutofit/>
          </a:bodyPr>
          <a:lstStyle/>
          <a:p>
            <a:pPr algn="just"/>
            <a:r>
              <a:rPr lang="en-IN" sz="2600" dirty="0" smtClean="0"/>
              <a:t>A </a:t>
            </a:r>
            <a:r>
              <a:rPr lang="en-IN" sz="2600" dirty="0"/>
              <a:t>given financial transaction has two aspects and it is bound to affect two concerned accounts. </a:t>
            </a:r>
            <a:endParaRPr lang="en-IN" sz="2600" dirty="0" smtClean="0"/>
          </a:p>
          <a:p>
            <a:pPr algn="just"/>
            <a:r>
              <a:rPr lang="en-IN" sz="2600" dirty="0" smtClean="0"/>
              <a:t>The </a:t>
            </a:r>
            <a:r>
              <a:rPr lang="en-IN" sz="2600" dirty="0"/>
              <a:t>entries in the given account are made in a </a:t>
            </a:r>
            <a:r>
              <a:rPr lang="en-IN" sz="2600" dirty="0" smtClean="0"/>
              <a:t>“T" </a:t>
            </a:r>
            <a:r>
              <a:rPr lang="en-IN" sz="2600" dirty="0"/>
              <a:t>– account</a:t>
            </a:r>
            <a:r>
              <a:rPr lang="en-IN" sz="2600" dirty="0" smtClean="0"/>
              <a:t>.</a:t>
            </a:r>
          </a:p>
          <a:p>
            <a:pPr algn="just"/>
            <a:r>
              <a:rPr lang="en-IN" sz="2600" dirty="0" smtClean="0"/>
              <a:t>It </a:t>
            </a:r>
            <a:r>
              <a:rPr lang="en-IN" sz="2600" dirty="0"/>
              <a:t>consists of two sides left side and right side. </a:t>
            </a:r>
            <a:r>
              <a:rPr lang="en-IN" sz="2600" dirty="0" smtClean="0"/>
              <a:t>The </a:t>
            </a:r>
            <a:r>
              <a:rPr lang="en-IN" sz="2600" dirty="0"/>
              <a:t>left side is called debit side and the right side is called credit side. </a:t>
            </a:r>
            <a:endParaRPr lang="en-IN" sz="2600" dirty="0" smtClean="0"/>
          </a:p>
          <a:p>
            <a:pPr algn="just"/>
            <a:r>
              <a:rPr lang="en-IN" sz="2600" dirty="0" smtClean="0"/>
              <a:t>Making </a:t>
            </a:r>
            <a:r>
              <a:rPr lang="en-IN" sz="2600" dirty="0"/>
              <a:t>an entry on the left side of </a:t>
            </a:r>
            <a:r>
              <a:rPr lang="en-IN" sz="2600" dirty="0" smtClean="0"/>
              <a:t>T-account </a:t>
            </a:r>
            <a:r>
              <a:rPr lang="en-IN" sz="2600" dirty="0"/>
              <a:t>is called debiting the account, and </a:t>
            </a:r>
            <a:r>
              <a:rPr lang="en-IN" sz="2600" dirty="0" smtClean="0"/>
              <a:t>on </a:t>
            </a:r>
            <a:r>
              <a:rPr lang="en-IN" sz="2600" dirty="0"/>
              <a:t>the right side of </a:t>
            </a:r>
            <a:r>
              <a:rPr lang="en-IN" sz="2600" dirty="0" smtClean="0"/>
              <a:t>T- </a:t>
            </a:r>
            <a:r>
              <a:rPr lang="en-IN" sz="2600" dirty="0"/>
              <a:t>account is called crediting the account</a:t>
            </a:r>
            <a:r>
              <a:rPr lang="en-IN" sz="2600" dirty="0" smtClean="0"/>
              <a:t>.</a:t>
            </a:r>
          </a:p>
          <a:p>
            <a:pPr indent="0" algn="ctr">
              <a:buNone/>
            </a:pPr>
            <a:endParaRPr lang="en-IN"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404</TotalTime>
  <Words>665</Words>
  <Application>Microsoft Office PowerPoint</Application>
  <PresentationFormat>On-screen Show (4:3)</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SYSTEMS OF ACCOUNTING</vt:lpstr>
      <vt:lpstr>Systems of Accounting</vt:lpstr>
      <vt:lpstr>Systems of Accounting</vt:lpstr>
      <vt:lpstr>Systems of Accounting</vt:lpstr>
      <vt:lpstr>Features of Double Entry System</vt:lpstr>
      <vt:lpstr>Advantages of the Double Entry System</vt:lpstr>
      <vt:lpstr>Disadvantages of Double Entry System</vt:lpstr>
      <vt:lpstr>Accounting Procedures</vt:lpstr>
      <vt:lpstr>Accounting Procedures</vt:lpstr>
      <vt:lpstr>T - Account (or Ledger)</vt:lpstr>
      <vt:lpstr>Types of Accounts</vt:lpstr>
      <vt:lpstr>Rules for Debit and Credit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dc:creator>
  <cp:lastModifiedBy>My</cp:lastModifiedBy>
  <cp:revision>62</cp:revision>
  <dcterms:created xsi:type="dcterms:W3CDTF">2020-03-31T14:09:54Z</dcterms:created>
  <dcterms:modified xsi:type="dcterms:W3CDTF">2020-04-21T03:56:26Z</dcterms:modified>
</cp:coreProperties>
</file>