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143000"/>
            <a:ext cx="4648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IN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uberculosis</a:t>
            </a:r>
            <a:endParaRPr lang="en-IN" sz="3200" dirty="0">
              <a:solidFill>
                <a:srgbClr val="C00000"/>
              </a:solidFill>
            </a:endParaRP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0"/>
            <a:ext cx="205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09800" y="2743200"/>
            <a:ext cx="4191000" cy="990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IN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Bipin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Kumar</a:t>
            </a:r>
          </a:p>
          <a:p>
            <a:pPr algn="ctr"/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Assistant Professor</a:t>
            </a: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09800" y="4343400"/>
            <a:ext cx="4724400" cy="21336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en-US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Department of Veterinary Medicine</a:t>
            </a:r>
          </a:p>
          <a:p>
            <a:pPr algn="ctr"/>
            <a:r>
              <a:rPr lang="en-US" alt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Bihar Veterinary College, Patna</a:t>
            </a:r>
          </a:p>
          <a:p>
            <a:pPr algn="ctr"/>
            <a:r>
              <a:rPr lang="en-US" alt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(Bihar Animal Sciences University, Patna</a:t>
            </a:r>
            <a:r>
              <a:rPr lang="en-US" alt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Incubation Period</a:t>
            </a:r>
            <a:endParaRPr lang="en-I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Takes months to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develop</a:t>
            </a:r>
          </a:p>
          <a:p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Dormant for years and reactivating during period of stress or old age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2-5 weeks</a:t>
            </a:r>
          </a:p>
          <a:p>
            <a:pPr>
              <a:buNone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Kittens-experimentally IP is 3 weeks. 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Clinical signs</a:t>
            </a:r>
            <a:endParaRPr lang="en-I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Humans; 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 bad cough that lasts 3 weeks or longer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Pain in the chest.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Coughing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up blood or phlegm from deep inside the lungs.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Weakness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or feeling very tired.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Losing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weight without trying.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Having no appetite.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Chills and fever.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Sweating at night or when sleeping.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Animals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: Early on it remains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asymptomatic</a:t>
            </a:r>
          </a:p>
          <a:p>
            <a:pPr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-Late stages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progressive emaciation,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low–grade fluctuating fever,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weakness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inappetence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. 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Animals with pulmonary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involvement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 moist cough that is worse in the morning, during cold weather or exercise,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dyspnea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tachypnea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 terminal stages, animals may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become extremely emaciated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acute respiratory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distress,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retropharyngeal or other lymph nodes enlarge and may rupture and drain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Greatly enlarged lymph nodes can also obstruct blood vessels, airways, or the digestive tract.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If the digestive tract is involved, intermittent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diarrhea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and constipation may be seen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Granulomas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(tubercles) where bacteria have localized.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Usually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yellowish,either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caseous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caseo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-calcareous or calcified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Often encapsulated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found in the lymph nodes, particularly those of the head and thorax.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common in the lung, spleen, liver and the surfaces of body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cavities.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Morbidity and mortality</a:t>
            </a:r>
            <a:endParaRPr lang="en-I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Infective dose: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Cattle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: 1 CFU (colony forming units)=6-10 viable bacilli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Human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respiratory route: 10’s to 100’s bacteria;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Millions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by gastrointestinal route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100% mortality if not treated. 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Daignosis</a:t>
            </a:r>
            <a:endParaRPr lang="en-I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Cattle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Tuberculin skin test (screening test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Microscopic examination of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AFB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Ziehl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Neelson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stain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Flourescent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acid-fast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stain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Isolation on selective culture media (8 weeks)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PCR 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Biological safety cabinet should be used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Wildlife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: Lymphocyte proliferation assay/gamma-interferon assays /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ELISA.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Sample collection</a:t>
            </a:r>
            <a:endParaRPr lang="en-I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Samples from Live animal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Sputum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and other body fluids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Blood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samples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Samples at necropsy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Abnormal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lymph nodes ,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Lungs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Liver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Spleen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Differential diagnosis</a:t>
            </a:r>
            <a:endParaRPr lang="en-I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Contagious bovine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pleuropneumonia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Pasteurella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Corynebacterium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pyogenes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pneumonia 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Aspiration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pneumonia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Traumatic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pericarditis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Caseous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lymphadenitis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Liver fluke infestation 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Treatment</a:t>
            </a:r>
            <a:endParaRPr lang="en-I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Isoniazid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Rifampicin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Ethambutol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Pyrazinamide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Streptomycin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6months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MDRTB… 2 years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Rx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… 3lakh/year expense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Prophylexis</a:t>
            </a:r>
            <a:r>
              <a:rPr lang="en-IN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/Control</a:t>
            </a:r>
            <a:endParaRPr lang="en-I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Why control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???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Risk of infection to human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Loss in productivity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Animal market restrictions set by countries with advanced eradication programs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Threat to endangered wild animal species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Failure 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of control programs in developing countries??? </a:t>
            </a:r>
            <a:endParaRPr lang="en-IN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Cannot shoulder the cost of eradication program and compensate for culled animals.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Limited access to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education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Poor information networks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Lack of disease surveillance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Bovine tuberculosis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2000" dirty="0" smtClean="0"/>
              <a:t> Definition</a:t>
            </a:r>
          </a:p>
          <a:p>
            <a:r>
              <a:rPr lang="en-IN" sz="2000" dirty="0" smtClean="0"/>
              <a:t> </a:t>
            </a:r>
            <a:r>
              <a:rPr lang="en-IN" sz="2000" dirty="0" err="1" smtClean="0"/>
              <a:t>Etiology</a:t>
            </a:r>
            <a:endParaRPr lang="en-IN" sz="2000" dirty="0" smtClean="0"/>
          </a:p>
          <a:p>
            <a:r>
              <a:rPr lang="en-IN" sz="2000" dirty="0" smtClean="0"/>
              <a:t>Species </a:t>
            </a:r>
            <a:r>
              <a:rPr lang="en-IN" sz="2000" dirty="0" smtClean="0"/>
              <a:t>Affected by M. </a:t>
            </a:r>
            <a:r>
              <a:rPr lang="en-IN" sz="2000" dirty="0" err="1" smtClean="0"/>
              <a:t>Bovis</a:t>
            </a:r>
            <a:endParaRPr lang="en-IN" sz="2000" dirty="0" smtClean="0"/>
          </a:p>
          <a:p>
            <a:r>
              <a:rPr lang="en-IN" sz="2000" dirty="0" smtClean="0"/>
              <a:t>Occurrence/Geographical </a:t>
            </a:r>
            <a:r>
              <a:rPr lang="en-IN" sz="2000" dirty="0" smtClean="0"/>
              <a:t>distribution </a:t>
            </a:r>
            <a:endParaRPr lang="en-IN" sz="2000" dirty="0" smtClean="0"/>
          </a:p>
          <a:p>
            <a:r>
              <a:rPr lang="en-IN" sz="2000" dirty="0" smtClean="0"/>
              <a:t>Mode </a:t>
            </a:r>
            <a:r>
              <a:rPr lang="en-IN" sz="2000" dirty="0" smtClean="0"/>
              <a:t>of transmission </a:t>
            </a:r>
            <a:endParaRPr lang="en-IN" sz="2000" dirty="0" smtClean="0"/>
          </a:p>
          <a:p>
            <a:r>
              <a:rPr lang="en-IN" sz="2000" dirty="0" smtClean="0"/>
              <a:t>Survivability </a:t>
            </a:r>
            <a:r>
              <a:rPr lang="en-IN" sz="2000" dirty="0" smtClean="0"/>
              <a:t>of M. </a:t>
            </a:r>
            <a:r>
              <a:rPr lang="en-IN" sz="2000" dirty="0" err="1" smtClean="0"/>
              <a:t>bovis</a:t>
            </a:r>
            <a:r>
              <a:rPr lang="en-IN" sz="2000" dirty="0" smtClean="0"/>
              <a:t> </a:t>
            </a:r>
            <a:endParaRPr lang="en-IN" sz="2000" dirty="0" smtClean="0"/>
          </a:p>
          <a:p>
            <a:r>
              <a:rPr lang="en-IN" sz="2000" dirty="0" smtClean="0"/>
              <a:t>Population </a:t>
            </a:r>
            <a:r>
              <a:rPr lang="en-IN" sz="2000" dirty="0" smtClean="0"/>
              <a:t>at </a:t>
            </a:r>
            <a:r>
              <a:rPr lang="en-IN" sz="2000" dirty="0" smtClean="0"/>
              <a:t>risk</a:t>
            </a:r>
          </a:p>
          <a:p>
            <a:r>
              <a:rPr lang="en-IN" sz="2000" dirty="0" smtClean="0"/>
              <a:t>Incubation Period</a:t>
            </a:r>
          </a:p>
          <a:p>
            <a:r>
              <a:rPr lang="en-IN" sz="2000" dirty="0" smtClean="0"/>
              <a:t>Clinical symptoms</a:t>
            </a:r>
          </a:p>
          <a:p>
            <a:r>
              <a:rPr lang="en-IN" sz="2000" dirty="0" err="1" smtClean="0"/>
              <a:t>Postmortem</a:t>
            </a:r>
            <a:r>
              <a:rPr lang="en-IN" sz="2000" dirty="0" smtClean="0"/>
              <a:t> lesions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953000" y="1676400"/>
            <a:ext cx="2819400" cy="426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chemeClr val="tx1"/>
                </a:solidFill>
              </a:rPr>
              <a:t>Morbidity &amp; mortality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chemeClr val="tx1"/>
                </a:solidFill>
              </a:rPr>
              <a:t>Laboratory </a:t>
            </a:r>
            <a:r>
              <a:rPr lang="en-IN" sz="2000" dirty="0" smtClean="0">
                <a:solidFill>
                  <a:schemeClr val="tx1"/>
                </a:solidFill>
              </a:rPr>
              <a:t>diagnosis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chemeClr val="tx1"/>
                </a:solidFill>
              </a:rPr>
              <a:t> Sample Collection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chemeClr val="tx1"/>
                </a:solidFill>
              </a:rPr>
              <a:t>Differential diagnosis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chemeClr val="tx1"/>
                </a:solidFill>
              </a:rPr>
              <a:t>Treatment </a:t>
            </a:r>
            <a:r>
              <a:rPr lang="en-IN" sz="2000" dirty="0" smtClean="0">
                <a:solidFill>
                  <a:schemeClr val="tx1"/>
                </a:solidFill>
              </a:rPr>
              <a:t>in </a:t>
            </a:r>
            <a:r>
              <a:rPr lang="en-IN" sz="2000" dirty="0" smtClean="0">
                <a:solidFill>
                  <a:schemeClr val="tx1"/>
                </a:solidFill>
              </a:rPr>
              <a:t>humans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chemeClr val="tx1"/>
                </a:solidFill>
              </a:rPr>
              <a:t>Prophylaxis</a:t>
            </a:r>
            <a:r>
              <a:rPr lang="en-IN" sz="2000" dirty="0" smtClean="0">
                <a:solidFill>
                  <a:schemeClr val="tx1"/>
                </a:solidFill>
              </a:rPr>
              <a:t>/ </a:t>
            </a:r>
            <a:r>
              <a:rPr lang="en-IN" sz="2000" dirty="0" smtClean="0">
                <a:solidFill>
                  <a:schemeClr val="tx1"/>
                </a:solidFill>
              </a:rPr>
              <a:t>Control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chemeClr val="tx1"/>
                </a:solidFill>
              </a:rPr>
              <a:t> </a:t>
            </a:r>
            <a:r>
              <a:rPr lang="en-IN" sz="2000" dirty="0" smtClean="0">
                <a:solidFill>
                  <a:schemeClr val="tx1"/>
                </a:solidFill>
              </a:rPr>
              <a:t>Vaccine </a:t>
            </a:r>
            <a:endParaRPr lang="en-IN" sz="20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chemeClr val="tx1"/>
                </a:solidFill>
              </a:rPr>
              <a:t>Outbreak </a:t>
            </a:r>
            <a:r>
              <a:rPr lang="en-IN" sz="2000" dirty="0" smtClean="0">
                <a:solidFill>
                  <a:schemeClr val="tx1"/>
                </a:solidFill>
              </a:rPr>
              <a:t>reports </a:t>
            </a:r>
            <a:endParaRPr lang="en-IN" sz="20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chemeClr val="tx1"/>
                </a:solidFill>
              </a:rPr>
              <a:t> </a:t>
            </a:r>
            <a:r>
              <a:rPr lang="en-IN" sz="2000" dirty="0" smtClean="0">
                <a:solidFill>
                  <a:schemeClr val="tx1"/>
                </a:solidFill>
              </a:rPr>
              <a:t>Public health significance</a:t>
            </a:r>
            <a:endParaRPr lang="en-IN" sz="20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3962400"/>
            <a:ext cx="18669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MandatoryTest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-and- slaughter strategy or test- and-segregation. 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Periodic re-testing of infected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herd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Quarantine 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Trace back reactor and those that came in contact with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them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Strong Disinfection with 5% phenol, iodine solutions,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glutarldehyde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formadehyde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…long contact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time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Rodent control 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Barrier the area to prevent wildlife interaction with domestic animals. 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Pasteurization of milk 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Awareness about the deleterious effects of unpasteurized milk consumption. 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Proper cooking of meat. 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Restricted animal movement. 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Involvement of ministry of health in coalition with agriculture industry for combined efforts to reduce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bovineTB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Vaccine</a:t>
            </a:r>
            <a:endParaRPr lang="en-I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HumanTB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Bacillus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CalamiteGuerin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(BCG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Attenuated strain of wild type of M.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bovis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isolate from cattle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Bovine TB 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BCG vaccination in animals less effective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pPr>
              <a:buNone/>
            </a:pPr>
            <a:r>
              <a:rPr lang="en-IN" dirty="0" smtClean="0"/>
              <a:t>                                  </a:t>
            </a:r>
            <a:r>
              <a:rPr lang="en-IN" dirty="0" smtClean="0">
                <a:solidFill>
                  <a:srgbClr val="C00000"/>
                </a:solidFill>
                <a:latin typeface="Aarco1" pitchFamily="2" charset="0"/>
              </a:rPr>
              <a:t>Thank You</a:t>
            </a:r>
            <a:endParaRPr lang="en-IN" dirty="0" smtClean="0">
              <a:solidFill>
                <a:srgbClr val="C00000"/>
              </a:solidFill>
              <a:latin typeface="Aarco1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 Bovine tuberculosis is a chronic bacterial disease of cattle that occasionally affects other species of mammals.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disease is a significant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zoonosis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that can spread to humans, typically by the inhalation of aerosols or the ingestion of unpasteurized milk.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Mycobacterium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Gram positive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Acid-fast bacterium (AFB)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Family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Mycobacteriaceae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Mycobacterium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tuberculosis- human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Mycobacterium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bovis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zoonoticTB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Mycobacterium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capare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zoonoticTB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(rarely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Mycobacterium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canis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- dog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050" y="0"/>
            <a:ext cx="302895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Endemic in developing and under-developed cattle rearing countries-Africa, parts of Asia and some middle eastern countries.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Ongoing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Eradication Programs in- UK, USA, NZ, Japan, Mexico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,.</a:t>
            </a:r>
          </a:p>
          <a:p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TB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free countries- Australia, Iceland, Denmark, Sweden, Norway, Finland, Austria, Switzerland, Luxembourg, Latvia, Slovakia, Lithuania, Estonia, the Czech Republic, Canada, Singapore, Jamaica, Barbados and Israel. 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IN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ransmission</a:t>
            </a:r>
            <a:endParaRPr lang="en-I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ANIMAL-ANIMAL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Horizontal transmission- inhalation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of aerosols(cats, badgers),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ingestion(calves, pigs, cats, ferrets), or through breaks in the skin (cats, badgers).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Shedding of bacteria in- faces, milk, discharging lesions, saliva, vaginal fluids, semen and urine. (later stages of disease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Close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, prolonged contact of healthy animals with infected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animal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Intensive livestock farming;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Extensive livestock farming (vaccination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centers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, AI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Centers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, Dipping tanks, Auction markets, transportation, ponds, wells and streams, in tropical areas gathering under shady areas during hot part of the day, salt supplementing points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Vertical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transmission-Congenital infections (rare in developed countries with an effective eradication program)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Animal to 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human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PulmonaryTB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- more in rural dwellers… due to inhalation of infected dust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GastrointestinalTB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more in urban dwellers… due to ingestion of unpasteurized milk and dairy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products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HIV people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Human 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to animal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Rare 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Genito-urinaryTB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… urination in cowsheds/ pasture … animal craving salt would prefer grazing there… 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Human to 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human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Rare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Less efficient than M.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Tuberculosis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HIV infected humans are highly susceptible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8305799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Survivality</a:t>
            </a:r>
            <a:r>
              <a:rPr lang="en-IN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of mycobacterium</a:t>
            </a:r>
            <a:endParaRPr lang="en-I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Several months 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in Cold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, dark, moist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conditions.</a:t>
            </a:r>
          </a:p>
          <a:p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12-24C… 18-332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days</a:t>
            </a:r>
          </a:p>
          <a:p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Susceptible to sunlight 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Population at risk</a:t>
            </a:r>
            <a:endParaRPr lang="en-I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Occupational 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Risk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Farmers,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Abattoir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workers,Veterinarians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Laboratory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technicians,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Animal caretakers in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zoos,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Workers in animal reservations and national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parks,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Close association with people living with animals or working with them.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Susceptible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age group-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Infants,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Pregnant women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Old.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Consumption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related risk factors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Nutritionally deficient people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Consumers of unpasteurized milk,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Raw meat or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Undercooked meat.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Medical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conditions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HIV positive humans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Diabetics 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Previously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incorrectly treated TB patients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1074</Words>
  <Application>Microsoft Office PowerPoint</Application>
  <PresentationFormat>On-screen Show (4:3)</PresentationFormat>
  <Paragraphs>199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Bovine tuberculosis </vt:lpstr>
      <vt:lpstr>Slide 3</vt:lpstr>
      <vt:lpstr>Slide 4</vt:lpstr>
      <vt:lpstr>Transmission</vt:lpstr>
      <vt:lpstr>Slide 6</vt:lpstr>
      <vt:lpstr>Slide 7</vt:lpstr>
      <vt:lpstr>Survivality of mycobacterium</vt:lpstr>
      <vt:lpstr>Population at risk</vt:lpstr>
      <vt:lpstr>Incubation Period</vt:lpstr>
      <vt:lpstr>Clinical signs</vt:lpstr>
      <vt:lpstr>Slide 12</vt:lpstr>
      <vt:lpstr>Slide 13</vt:lpstr>
      <vt:lpstr>Morbidity and mortality</vt:lpstr>
      <vt:lpstr>Daignosis</vt:lpstr>
      <vt:lpstr>Sample collection</vt:lpstr>
      <vt:lpstr>Differential diagnosis</vt:lpstr>
      <vt:lpstr>Treatment</vt:lpstr>
      <vt:lpstr>Prophylexis/Control</vt:lpstr>
      <vt:lpstr>Slide 20</vt:lpstr>
      <vt:lpstr>Vaccine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Bovine tuberculosis </dc:title>
  <dc:creator>Dr. Bipin Kumar</dc:creator>
  <cp:lastModifiedBy>Dr. Bipin Kumar</cp:lastModifiedBy>
  <cp:revision>8</cp:revision>
  <dcterms:created xsi:type="dcterms:W3CDTF">2006-08-16T00:00:00Z</dcterms:created>
  <dcterms:modified xsi:type="dcterms:W3CDTF">2020-06-24T06:03:54Z</dcterms:modified>
</cp:coreProperties>
</file>