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7" r:id="rId8"/>
    <p:sldId id="275" r:id="rId9"/>
    <p:sldId id="268" r:id="rId10"/>
    <p:sldId id="270" r:id="rId11"/>
    <p:sldId id="271" r:id="rId12"/>
    <p:sldId id="282" r:id="rId13"/>
    <p:sldId id="272" r:id="rId14"/>
    <p:sldId id="273" r:id="rId15"/>
    <p:sldId id="274" r:id="rId16"/>
    <p:sldId id="277" r:id="rId17"/>
    <p:sldId id="278" r:id="rId18"/>
    <p:sldId id="281" r:id="rId19"/>
    <p:sldId id="279" r:id="rId20"/>
    <p:sldId id="280" r:id="rId21"/>
    <p:sldId id="283" r:id="rId22"/>
    <p:sldId id="26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FDCAB-2497-4C84-8EDF-A8E4A3F3A301}" type="datetimeFigureOut">
              <a:rPr lang="en-IN" smtClean="0"/>
              <a:t>27-04-2020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AE13-5451-4CD9-9C6E-82BEC4CA9FA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0948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FDCAB-2497-4C84-8EDF-A8E4A3F3A301}" type="datetimeFigureOut">
              <a:rPr lang="en-IN" smtClean="0"/>
              <a:t>27-04-2020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AE13-5451-4CD9-9C6E-82BEC4CA9FA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5991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FDCAB-2497-4C84-8EDF-A8E4A3F3A301}" type="datetimeFigureOut">
              <a:rPr lang="en-IN" smtClean="0"/>
              <a:t>27-04-2020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AE13-5451-4CD9-9C6E-82BEC4CA9FA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968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FDCAB-2497-4C84-8EDF-A8E4A3F3A301}" type="datetimeFigureOut">
              <a:rPr lang="en-IN" smtClean="0"/>
              <a:t>27-04-2020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AE13-5451-4CD9-9C6E-82BEC4CA9FA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869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FDCAB-2497-4C84-8EDF-A8E4A3F3A301}" type="datetimeFigureOut">
              <a:rPr lang="en-IN" smtClean="0"/>
              <a:t>27-04-2020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AE13-5451-4CD9-9C6E-82BEC4CA9FA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9729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FDCAB-2497-4C84-8EDF-A8E4A3F3A301}" type="datetimeFigureOut">
              <a:rPr lang="en-IN" smtClean="0"/>
              <a:t>27-04-2020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AE13-5451-4CD9-9C6E-82BEC4CA9FA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1917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FDCAB-2497-4C84-8EDF-A8E4A3F3A301}" type="datetimeFigureOut">
              <a:rPr lang="en-IN" smtClean="0"/>
              <a:t>27-04-2020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AE13-5451-4CD9-9C6E-82BEC4CA9FA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788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FDCAB-2497-4C84-8EDF-A8E4A3F3A301}" type="datetimeFigureOut">
              <a:rPr lang="en-IN" smtClean="0"/>
              <a:t>27-04-2020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AE13-5451-4CD9-9C6E-82BEC4CA9FA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630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FDCAB-2497-4C84-8EDF-A8E4A3F3A301}" type="datetimeFigureOut">
              <a:rPr lang="en-IN" smtClean="0"/>
              <a:t>27-04-2020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AE13-5451-4CD9-9C6E-82BEC4CA9FA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2954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FDCAB-2497-4C84-8EDF-A8E4A3F3A301}" type="datetimeFigureOut">
              <a:rPr lang="en-IN" smtClean="0"/>
              <a:t>27-04-2020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AE13-5451-4CD9-9C6E-82BEC4CA9FA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936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FDCAB-2497-4C84-8EDF-A8E4A3F3A301}" type="datetimeFigureOut">
              <a:rPr lang="en-IN" smtClean="0"/>
              <a:t>27-04-2020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AE13-5451-4CD9-9C6E-82BEC4CA9FA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84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FDCAB-2497-4C84-8EDF-A8E4A3F3A301}" type="datetimeFigureOut">
              <a:rPr lang="en-IN" smtClean="0"/>
              <a:t>27-04-2020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DAE13-5451-4CD9-9C6E-82BEC4CA9FA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290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71967"/>
            <a:ext cx="9144000" cy="599646"/>
          </a:xfrm>
        </p:spPr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FF0000"/>
                </a:solidFill>
              </a:rPr>
              <a:t>Canning Operation: Thermal Processing</a:t>
            </a:r>
            <a:endParaRPr lang="en-IN" sz="3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By </a:t>
            </a:r>
          </a:p>
          <a:p>
            <a:r>
              <a:rPr lang="en-IN" dirty="0" smtClean="0"/>
              <a:t>Dr. Abhishek Thakur</a:t>
            </a:r>
          </a:p>
          <a:p>
            <a:r>
              <a:rPr lang="en-IN" dirty="0" smtClean="0"/>
              <a:t>(Assistant Professor)</a:t>
            </a:r>
          </a:p>
          <a:p>
            <a:r>
              <a:rPr lang="en-IN" dirty="0" smtClean="0"/>
              <a:t>College of Fisheries, Kishanganj</a:t>
            </a:r>
          </a:p>
          <a:p>
            <a:r>
              <a:rPr lang="en-IN" dirty="0" smtClean="0"/>
              <a:t>BASU, Patna</a:t>
            </a:r>
            <a:endParaRPr lang="en-IN" dirty="0"/>
          </a:p>
        </p:txBody>
      </p:sp>
      <p:pic>
        <p:nvPicPr>
          <p:cNvPr id="11266" name="Picture 2" descr="New Work-Top Electric Home Canning Machine. 99mm Diameter Can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8841" y="2506571"/>
            <a:ext cx="2869635" cy="3846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Assortment Cans Canned Different Types Fish | Royalty-Free Stock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87"/>
          <a:stretch/>
        </p:blipFill>
        <p:spPr bwMode="auto">
          <a:xfrm>
            <a:off x="0" y="2747963"/>
            <a:ext cx="3563596" cy="2314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36" y="452927"/>
            <a:ext cx="1332607" cy="99267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327" y="521293"/>
            <a:ext cx="1185810" cy="105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1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dirty="0" smtClean="0">
                <a:solidFill>
                  <a:srgbClr val="FF0000"/>
                </a:solidFill>
              </a:rPr>
              <a:t>Survival of Bacterial Spores during heat processing (Decimal Reduction)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44" name="Content Placeholder 4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Thermal destruction of bacteria or spores takes place in definite pattern.</a:t>
            </a:r>
          </a:p>
          <a:p>
            <a:pPr algn="just"/>
            <a:r>
              <a:rPr lang="en-IN" dirty="0" smtClean="0">
                <a:solidFill>
                  <a:srgbClr val="FF0000"/>
                </a:solidFill>
              </a:rPr>
              <a:t>Suspension of bacterial spores </a:t>
            </a:r>
            <a:r>
              <a:rPr lang="en-IN" dirty="0" smtClean="0"/>
              <a:t>exposed to constant lethal temp.</a:t>
            </a:r>
          </a:p>
          <a:p>
            <a:pPr algn="just"/>
            <a:r>
              <a:rPr lang="en-IN" dirty="0" smtClean="0"/>
              <a:t>Logarithms of the number of the surviving spores are plotted against time on linear scale (or the number of survivors in a log scale against time in linear scale) a straight line graph will be obtained.</a:t>
            </a:r>
          </a:p>
          <a:p>
            <a:pPr algn="just"/>
            <a:endParaRPr lang="en-IN" dirty="0" smtClean="0"/>
          </a:p>
          <a:p>
            <a:pPr algn="just"/>
            <a:endParaRPr lang="en-IN" dirty="0" smtClean="0"/>
          </a:p>
          <a:p>
            <a:pPr algn="just"/>
            <a:endParaRPr lang="en-IN" dirty="0" smtClean="0"/>
          </a:p>
          <a:p>
            <a:pPr algn="just"/>
            <a:endParaRPr lang="en-IN" dirty="0" smtClean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7625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12" y="365125"/>
            <a:ext cx="11981204" cy="1325563"/>
          </a:xfrm>
        </p:spPr>
        <p:txBody>
          <a:bodyPr>
            <a:normAutofit/>
          </a:bodyPr>
          <a:lstStyle/>
          <a:p>
            <a:pPr algn="ctr"/>
            <a:r>
              <a:rPr lang="en-IN" sz="4000" dirty="0" smtClean="0">
                <a:solidFill>
                  <a:srgbClr val="FF0000"/>
                </a:solidFill>
              </a:rPr>
              <a:t>Thermal Death Rate Curve or Decimal Reduction Time Curve or Survival Curve</a:t>
            </a:r>
            <a:endParaRPr lang="en-IN" sz="40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</a:t>
            </a:r>
            <a:r>
              <a:rPr lang="en-IN" dirty="0" smtClean="0">
                <a:solidFill>
                  <a:srgbClr val="FF0000"/>
                </a:solidFill>
              </a:rPr>
              <a:t>slope of the curve </a:t>
            </a:r>
            <a:r>
              <a:rPr lang="en-IN" dirty="0" smtClean="0"/>
              <a:t>_ </a:t>
            </a:r>
          </a:p>
          <a:p>
            <a:pPr marL="0" indent="0">
              <a:buNone/>
            </a:pPr>
            <a:r>
              <a:rPr lang="en-IN" dirty="0" smtClean="0"/>
              <a:t>Decimal Reduction Time (D) or</a:t>
            </a:r>
          </a:p>
          <a:p>
            <a:pPr marL="0" indent="0">
              <a:buNone/>
            </a:pPr>
            <a:r>
              <a:rPr lang="en-IN" dirty="0" smtClean="0"/>
              <a:t>Death Rate.</a:t>
            </a:r>
          </a:p>
          <a:p>
            <a:pPr marL="0" indent="0">
              <a:buNone/>
            </a:pPr>
            <a:r>
              <a:rPr lang="en-IN" dirty="0" smtClean="0"/>
              <a:t> </a:t>
            </a:r>
            <a:endParaRPr lang="en-IN" dirty="0"/>
          </a:p>
        </p:txBody>
      </p:sp>
      <p:pic>
        <p:nvPicPr>
          <p:cNvPr id="6" name="Content Placeholder 3" descr="Thermal Destruction of Microorganisms | Food Scie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480" y="2579451"/>
            <a:ext cx="422732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05854" y="3452501"/>
            <a:ext cx="380287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 smtClean="0"/>
              <a:t>D is equal to </a:t>
            </a:r>
            <a:r>
              <a:rPr lang="en-IN" dirty="0" smtClean="0">
                <a:solidFill>
                  <a:srgbClr val="FF0000"/>
                </a:solidFill>
              </a:rPr>
              <a:t>time in minutes required to reduce the number of survivors to one tenth of the original</a:t>
            </a:r>
            <a:r>
              <a:rPr lang="en-IN" dirty="0" smtClean="0"/>
              <a:t> at a specified temperature.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 smtClean="0"/>
              <a:t>Time required for the curve to traverse one log cycle.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D</a:t>
            </a:r>
            <a:r>
              <a:rPr lang="en-US" baseline="-25000" dirty="0" smtClean="0"/>
              <a:t>121</a:t>
            </a:r>
            <a:r>
              <a:rPr lang="en-US" dirty="0" smtClean="0"/>
              <a:t>˚C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Higher the load longer the time.</a:t>
            </a:r>
            <a:r>
              <a:rPr lang="en-IN" dirty="0" smtClean="0"/>
              <a:t>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32101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146" name="Picture 2" descr="Course:FNH200/Lessons/Lesson 06 - UBC Wiki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885" y="2093720"/>
            <a:ext cx="5804994" cy="446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290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D Value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Organism </a:t>
            </a:r>
            <a:r>
              <a:rPr lang="en-US" dirty="0"/>
              <a:t>						</a:t>
            </a:r>
            <a:r>
              <a:rPr lang="en-US" dirty="0" smtClean="0"/>
              <a:t>D value min @ 121.1˚C</a:t>
            </a:r>
            <a:endParaRPr lang="en-IN" dirty="0"/>
          </a:p>
          <a:p>
            <a:r>
              <a:rPr lang="en-US" i="1" dirty="0"/>
              <a:t>Bacillus </a:t>
            </a:r>
            <a:r>
              <a:rPr lang="en-US" i="1" dirty="0" err="1"/>
              <a:t>Stearothermophilus</a:t>
            </a:r>
            <a:r>
              <a:rPr lang="en-US" dirty="0"/>
              <a:t>				4-5</a:t>
            </a:r>
            <a:endParaRPr lang="en-IN" dirty="0"/>
          </a:p>
          <a:p>
            <a:r>
              <a:rPr lang="en-US" i="1" dirty="0" smtClean="0"/>
              <a:t>C. </a:t>
            </a:r>
            <a:r>
              <a:rPr lang="en-US" i="1" dirty="0" err="1" smtClean="0"/>
              <a:t>thermosaccharolyticum</a:t>
            </a:r>
            <a:r>
              <a:rPr lang="en-US" dirty="0" smtClean="0"/>
              <a:t>				3-4</a:t>
            </a:r>
            <a:endParaRPr lang="en-IN" dirty="0" smtClean="0"/>
          </a:p>
          <a:p>
            <a:r>
              <a:rPr lang="en-IN" i="1" dirty="0" err="1" smtClean="0"/>
              <a:t>Desulfotomaculum</a:t>
            </a:r>
            <a:r>
              <a:rPr lang="en-US" i="1" dirty="0" smtClean="0"/>
              <a:t> </a:t>
            </a:r>
            <a:r>
              <a:rPr lang="en-US" i="1" dirty="0" err="1" smtClean="0"/>
              <a:t>nigrificancs</a:t>
            </a:r>
            <a:r>
              <a:rPr lang="en-US" dirty="0" smtClean="0"/>
              <a:t>				2-3</a:t>
            </a:r>
            <a:endParaRPr lang="en-US" i="1" dirty="0" smtClean="0"/>
          </a:p>
          <a:p>
            <a:r>
              <a:rPr lang="en-US" i="1" dirty="0" smtClean="0"/>
              <a:t>Clostridium </a:t>
            </a:r>
            <a:r>
              <a:rPr lang="en-US" i="1" dirty="0"/>
              <a:t>botulinum </a:t>
            </a:r>
            <a:r>
              <a:rPr lang="en-US" dirty="0"/>
              <a:t>type A &amp; B			</a:t>
            </a:r>
            <a:r>
              <a:rPr lang="en-US" dirty="0" smtClean="0"/>
              <a:t>	0.1-0.25</a:t>
            </a:r>
            <a:endParaRPr lang="en-IN" dirty="0"/>
          </a:p>
          <a:p>
            <a:r>
              <a:rPr lang="en-IN" i="1" dirty="0">
                <a:latin typeface="Arial" panose="020B0604020202020204" pitchFamily="34" charset="0"/>
              </a:rPr>
              <a:t>C. </a:t>
            </a:r>
            <a:r>
              <a:rPr lang="en-IN" i="1" dirty="0" err="1">
                <a:latin typeface="Arial" panose="020B0604020202020204" pitchFamily="34" charset="0"/>
              </a:rPr>
              <a:t>sporogenes</a:t>
            </a:r>
            <a:r>
              <a:rPr lang="en-IN" i="1" dirty="0">
                <a:latin typeface="Arial" panose="020B0604020202020204" pitchFamily="34" charset="0"/>
              </a:rPr>
              <a:t> </a:t>
            </a:r>
            <a:r>
              <a:rPr lang="en-IN" dirty="0">
                <a:latin typeface="Arial" panose="020B0604020202020204" pitchFamily="34" charset="0"/>
              </a:rPr>
              <a:t>(P.A. 3679</a:t>
            </a:r>
            <a:r>
              <a:rPr lang="en-IN" dirty="0" smtClean="0">
                <a:latin typeface="Arial" panose="020B0604020202020204" pitchFamily="34" charset="0"/>
              </a:rPr>
              <a:t>)				</a:t>
            </a:r>
            <a:r>
              <a:rPr lang="en-IN" dirty="0">
                <a:latin typeface="Arial" panose="020B0604020202020204" pitchFamily="34" charset="0"/>
              </a:rPr>
              <a:t> 0.1 - 1.5</a:t>
            </a:r>
          </a:p>
          <a:p>
            <a:r>
              <a:rPr lang="en-IN" i="1" dirty="0">
                <a:latin typeface="Arial" panose="020B0604020202020204" pitchFamily="34" charset="0"/>
              </a:rPr>
              <a:t>B. </a:t>
            </a:r>
            <a:r>
              <a:rPr lang="en-IN" i="1" dirty="0" err="1" smtClean="0">
                <a:latin typeface="Arial" panose="020B0604020202020204" pitchFamily="34" charset="0"/>
              </a:rPr>
              <a:t>coagulans</a:t>
            </a:r>
            <a:r>
              <a:rPr lang="en-IN" i="1" dirty="0" smtClean="0">
                <a:latin typeface="Arial" panose="020B0604020202020204" pitchFamily="34" charset="0"/>
              </a:rPr>
              <a:t>						</a:t>
            </a:r>
            <a:r>
              <a:rPr lang="en-IN" dirty="0" smtClean="0">
                <a:latin typeface="Arial" panose="020B0604020202020204" pitchFamily="34" charset="0"/>
              </a:rPr>
              <a:t> </a:t>
            </a:r>
            <a:r>
              <a:rPr lang="en-IN" dirty="0">
                <a:latin typeface="Arial" panose="020B0604020202020204" pitchFamily="34" charset="0"/>
              </a:rPr>
              <a:t>0.01 - </a:t>
            </a:r>
            <a:r>
              <a:rPr lang="en-IN" dirty="0" smtClean="0">
                <a:latin typeface="Arial" panose="020B0604020202020204" pitchFamily="34" charset="0"/>
              </a:rPr>
              <a:t>0.07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59657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Thermal Death Time Curve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Thermal death time (TDT) time in minutes required to inactivate an </a:t>
            </a:r>
            <a:r>
              <a:rPr lang="en-IN" dirty="0" err="1" smtClean="0">
                <a:solidFill>
                  <a:srgbClr val="FF0000"/>
                </a:solidFill>
              </a:rPr>
              <a:t>arbitory</a:t>
            </a:r>
            <a:r>
              <a:rPr lang="en-IN" dirty="0" smtClean="0">
                <a:solidFill>
                  <a:srgbClr val="FF0000"/>
                </a:solidFill>
              </a:rPr>
              <a:t> chosen number of spores of a given bacteria at a specified temperature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Thermal </a:t>
            </a:r>
            <a:r>
              <a:rPr lang="en-IN" dirty="0" smtClean="0">
                <a:solidFill>
                  <a:srgbClr val="FF0000"/>
                </a:solidFill>
              </a:rPr>
              <a:t>death time are plotted on log scale against corresponding temperature in linear scale</a:t>
            </a:r>
            <a:r>
              <a:rPr lang="en-IN" dirty="0" smtClean="0"/>
              <a:t>.</a:t>
            </a:r>
          </a:p>
          <a:p>
            <a:r>
              <a:rPr lang="en-IN" dirty="0" smtClean="0"/>
              <a:t>Logarithms of death times can be plotted against corresponding temperature, both on linear scale.</a:t>
            </a:r>
          </a:p>
          <a:p>
            <a:r>
              <a:rPr lang="en-IN" dirty="0" smtClean="0"/>
              <a:t>A straight line graphs_ Thermal Death Time Curve (TDT curve)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09651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TDT Curve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122" name="Picture 2" descr="http://www.fao.org/3/R6918E/R6918E02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672" y="2307364"/>
            <a:ext cx="4558882" cy="4418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omputer Simulation of Thermal Processing for Food | IntechOp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595" y="1819274"/>
            <a:ext cx="4905286" cy="503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508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Z Value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The slope of the TDT curve is defined as “Z” which is equal to the number of degrees on the temperature scale when the curve traverse one log cycle.</a:t>
            </a:r>
          </a:p>
          <a:p>
            <a:pPr algn="just"/>
            <a:r>
              <a:rPr lang="en-IN" dirty="0" smtClean="0"/>
              <a:t>Z is the change in temperature necessary to cause a ten fold change in D-value.</a:t>
            </a:r>
          </a:p>
          <a:p>
            <a:pPr algn="just"/>
            <a:r>
              <a:rPr lang="en-IN" dirty="0"/>
              <a:t> </a:t>
            </a:r>
            <a:r>
              <a:rPr lang="en-IN" dirty="0" smtClean="0"/>
              <a:t>The value of Z for C. botulinum is </a:t>
            </a:r>
            <a:r>
              <a:rPr lang="en-IN" dirty="0" smtClean="0">
                <a:solidFill>
                  <a:srgbClr val="FF0000"/>
                </a:solidFill>
              </a:rPr>
              <a:t>10˚C</a:t>
            </a:r>
          </a:p>
          <a:p>
            <a:pPr algn="just"/>
            <a:r>
              <a:rPr lang="en-IN" dirty="0" smtClean="0"/>
              <a:t>Every 10˚C change in temperature there is a ten fold change </a:t>
            </a:r>
          </a:p>
          <a:p>
            <a:pPr marL="0" indent="0" algn="just">
              <a:buNone/>
            </a:pPr>
            <a:r>
              <a:rPr lang="en-IN" dirty="0"/>
              <a:t> </a:t>
            </a:r>
            <a:r>
              <a:rPr lang="en-IN" dirty="0" smtClean="0"/>
              <a:t>   In its death rate.</a:t>
            </a:r>
          </a:p>
          <a:p>
            <a:pPr algn="just"/>
            <a:r>
              <a:rPr lang="en-IN" i="1" dirty="0" smtClean="0"/>
              <a:t>B. subtilis </a:t>
            </a:r>
            <a:r>
              <a:rPr lang="en-IN" dirty="0" smtClean="0"/>
              <a:t>has Z value of </a:t>
            </a:r>
            <a:r>
              <a:rPr lang="en-IN" dirty="0" smtClean="0">
                <a:solidFill>
                  <a:srgbClr val="FF0000"/>
                </a:solidFill>
              </a:rPr>
              <a:t>6.5˚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11" name="Picture 4" descr="Computer Simulation of Thermal Processing for Food | IntechOp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8938" y="4597637"/>
            <a:ext cx="2247544" cy="2097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020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F Value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>
                <a:solidFill>
                  <a:srgbClr val="FF0000"/>
                </a:solidFill>
              </a:rPr>
              <a:t>Sterilizing value</a:t>
            </a:r>
            <a:r>
              <a:rPr lang="en-IN" dirty="0" smtClean="0"/>
              <a:t>_ time in minutes required to kill an organism in a specific medium at 121.1˚C (TDT).</a:t>
            </a:r>
          </a:p>
          <a:p>
            <a:pPr algn="just"/>
            <a:r>
              <a:rPr lang="en-US" dirty="0" smtClean="0"/>
              <a:t>When the Z value of the process is 10˚C, F is denoted as </a:t>
            </a:r>
            <a:r>
              <a:rPr lang="en-US" dirty="0" err="1" smtClean="0"/>
              <a:t>Fo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The unit of sterilization is </a:t>
            </a:r>
            <a:r>
              <a:rPr lang="en-US" dirty="0" err="1" smtClean="0"/>
              <a:t>Fo</a:t>
            </a:r>
            <a:r>
              <a:rPr lang="en-US" dirty="0" smtClean="0"/>
              <a:t>. </a:t>
            </a:r>
            <a:r>
              <a:rPr lang="en-US" dirty="0" err="1" smtClean="0"/>
              <a:t>Fo</a:t>
            </a:r>
            <a:r>
              <a:rPr lang="en-US" dirty="0" smtClean="0"/>
              <a:t> can </a:t>
            </a:r>
            <a:r>
              <a:rPr lang="en-US" dirty="0"/>
              <a:t>be defined as the </a:t>
            </a:r>
            <a:r>
              <a:rPr lang="en-US" dirty="0">
                <a:solidFill>
                  <a:srgbClr val="FF0000"/>
                </a:solidFill>
              </a:rPr>
              <a:t>integrated heating effect received by all points </a:t>
            </a:r>
            <a:r>
              <a:rPr lang="en-US" dirty="0"/>
              <a:t>inside the </a:t>
            </a:r>
            <a:r>
              <a:rPr lang="en-US" dirty="0" smtClean="0"/>
              <a:t>can.</a:t>
            </a:r>
          </a:p>
          <a:p>
            <a:pPr algn="just"/>
            <a:r>
              <a:rPr lang="en-US" dirty="0" err="1" smtClean="0"/>
              <a:t>Fo</a:t>
            </a:r>
            <a:r>
              <a:rPr lang="en-US" dirty="0" smtClean="0"/>
              <a:t> value of 1 is equivalent to holding the product at 121.1˚C for one minutes.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96972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F Value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Do for </a:t>
            </a:r>
            <a:r>
              <a:rPr lang="en-US" i="1" dirty="0"/>
              <a:t>B. </a:t>
            </a:r>
            <a:r>
              <a:rPr lang="en-US" i="1" dirty="0" err="1"/>
              <a:t>Stearothermophilus</a:t>
            </a:r>
            <a:r>
              <a:rPr lang="en-US" i="1" dirty="0"/>
              <a:t> </a:t>
            </a:r>
            <a:r>
              <a:rPr lang="en-US" dirty="0"/>
              <a:t>to be 5 min. &amp; initial number (No) in the container to be 10,000, if it was required to reduce this number to one (</a:t>
            </a:r>
            <a:r>
              <a:rPr lang="en-US" dirty="0" err="1"/>
              <a:t>Nt</a:t>
            </a:r>
            <a:r>
              <a:rPr lang="en-US" dirty="0"/>
              <a:t>) in the heat process, four decimal reduction would be needed. The time at 121.1℃ would be 4 x Do = 4 x 5 = 20 min. the number of decimal reductions required is given </a:t>
            </a:r>
            <a:r>
              <a:rPr lang="en-US" dirty="0" smtClean="0"/>
              <a:t>by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log No/</a:t>
            </a:r>
            <a:r>
              <a:rPr lang="en-US" dirty="0" err="1" smtClean="0"/>
              <a:t>Nt</a:t>
            </a:r>
            <a:r>
              <a:rPr lang="en-US" dirty="0" smtClean="0"/>
              <a:t> = </a:t>
            </a:r>
            <a:r>
              <a:rPr lang="en-US" dirty="0" err="1" smtClean="0"/>
              <a:t>logNo-logNt</a:t>
            </a:r>
            <a:r>
              <a:rPr lang="en-US" dirty="0" smtClean="0"/>
              <a:t> = 4-0 = 4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This log No/</a:t>
            </a:r>
            <a:r>
              <a:rPr lang="en-US" dirty="0" err="1" smtClean="0"/>
              <a:t>Nt</a:t>
            </a:r>
            <a:r>
              <a:rPr lang="en-US" dirty="0" smtClean="0"/>
              <a:t> some times refereed as “order of process” factor of “m” &amp; the value of the product of m &amp; Do is called “Process value” or “F value” i.e. </a:t>
            </a:r>
            <a:r>
              <a:rPr lang="en-US" dirty="0" err="1" smtClean="0"/>
              <a:t>Fo</a:t>
            </a:r>
            <a:r>
              <a:rPr lang="en-US" dirty="0" smtClean="0"/>
              <a:t>=</a:t>
            </a:r>
            <a:r>
              <a:rPr lang="en-US" dirty="0" err="1" smtClean="0"/>
              <a:t>mDo</a:t>
            </a: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26475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12- D Concept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Method </a:t>
            </a:r>
            <a:r>
              <a:rPr lang="en-US" dirty="0"/>
              <a:t>of expressing process lethality requirement. </a:t>
            </a:r>
            <a:endParaRPr lang="en-US" dirty="0" smtClean="0"/>
          </a:p>
          <a:p>
            <a:pPr algn="just"/>
            <a:r>
              <a:rPr lang="en-US" dirty="0" smtClean="0"/>
              <a:t>Most </a:t>
            </a:r>
            <a:r>
              <a:rPr lang="en-US" dirty="0"/>
              <a:t>frequently bacteria found in low acid as well as medium acid food is </a:t>
            </a:r>
            <a:r>
              <a:rPr lang="en-US" i="1" dirty="0" smtClean="0"/>
              <a:t>C. </a:t>
            </a:r>
            <a:r>
              <a:rPr lang="en-US" i="1" dirty="0"/>
              <a:t>botulinum </a:t>
            </a:r>
            <a:r>
              <a:rPr lang="en-US" dirty="0"/>
              <a:t>which is having ability to produce a deadly lethal toxin in the food. </a:t>
            </a:r>
            <a:endParaRPr lang="en-US" dirty="0" smtClean="0"/>
          </a:p>
          <a:p>
            <a:pPr algn="just"/>
            <a:r>
              <a:rPr lang="en-US" dirty="0" smtClean="0"/>
              <a:t>Therefore</a:t>
            </a:r>
            <a:r>
              <a:rPr lang="en-US" dirty="0"/>
              <a:t>, the modern canning practices demands a reduction in </a:t>
            </a:r>
            <a:r>
              <a:rPr lang="en-US" i="1" dirty="0"/>
              <a:t>C. botulinum </a:t>
            </a:r>
            <a:r>
              <a:rPr lang="en-US" dirty="0"/>
              <a:t>spores by a factor of 10</a:t>
            </a:r>
            <a:r>
              <a:rPr lang="en-US" baseline="30000" dirty="0"/>
              <a:t>12 </a:t>
            </a:r>
            <a:r>
              <a:rPr lang="en-US" dirty="0" smtClean="0"/>
              <a:t>in such </a:t>
            </a:r>
            <a:r>
              <a:rPr lang="en-US" dirty="0"/>
              <a:t>food.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means that </a:t>
            </a:r>
            <a:r>
              <a:rPr lang="en-US" dirty="0">
                <a:solidFill>
                  <a:srgbClr val="FF0000"/>
                </a:solidFill>
              </a:rPr>
              <a:t>probability of survival spores must be reduce to one can in a billion (i.e., 10</a:t>
            </a:r>
            <a:r>
              <a:rPr lang="en-US" baseline="30000" dirty="0">
                <a:solidFill>
                  <a:srgbClr val="FF0000"/>
                </a:solidFill>
              </a:rPr>
              <a:t>12</a:t>
            </a:r>
            <a:r>
              <a:rPr lang="en-US" dirty="0">
                <a:solidFill>
                  <a:srgbClr val="FF0000"/>
                </a:solidFill>
              </a:rPr>
              <a:t>). 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Thus</a:t>
            </a:r>
            <a:r>
              <a:rPr lang="en-US" dirty="0"/>
              <a:t>, if there were one spores of </a:t>
            </a:r>
            <a:r>
              <a:rPr lang="en-US" i="1" dirty="0"/>
              <a:t>C. botulinum</a:t>
            </a:r>
            <a:r>
              <a:rPr lang="en-US" dirty="0"/>
              <a:t> initially in the container.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2089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solidFill>
                  <a:srgbClr val="FF0000"/>
                </a:solidFill>
              </a:rPr>
              <a:t>Thermal Processing/Sterilization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The sealed cans are heated for a predetermined time-temperature schedule in saturated steam.</a:t>
            </a:r>
          </a:p>
          <a:p>
            <a:r>
              <a:rPr lang="en-IN" dirty="0" smtClean="0"/>
              <a:t>Thermal processing </a:t>
            </a:r>
            <a:r>
              <a:rPr lang="en-IN" dirty="0" smtClean="0">
                <a:solidFill>
                  <a:srgbClr val="FF0000"/>
                </a:solidFill>
              </a:rPr>
              <a:t>should take care</a:t>
            </a:r>
            <a:r>
              <a:rPr lang="en-IN" dirty="0" smtClean="0"/>
              <a:t>:</a:t>
            </a:r>
          </a:p>
          <a:p>
            <a:pPr lvl="1"/>
            <a:r>
              <a:rPr lang="en-IN" dirty="0" smtClean="0"/>
              <a:t>Consumer safety.</a:t>
            </a:r>
          </a:p>
          <a:p>
            <a:pPr lvl="1"/>
            <a:r>
              <a:rPr lang="en-IN" dirty="0" smtClean="0"/>
              <a:t>Ensuring non-spoilage under ordinary conditions of storage and distribution.</a:t>
            </a:r>
          </a:p>
          <a:p>
            <a:pPr lvl="1"/>
            <a:r>
              <a:rPr lang="en-IN" dirty="0" smtClean="0"/>
              <a:t>Proper cooking of the product.</a:t>
            </a:r>
          </a:p>
          <a:p>
            <a:pPr lvl="1"/>
            <a:r>
              <a:rPr lang="en-IN" dirty="0" smtClean="0"/>
              <a:t>Retention of organoleptic characteristics.</a:t>
            </a:r>
          </a:p>
          <a:p>
            <a:pPr algn="just"/>
            <a:r>
              <a:rPr lang="en-IN" dirty="0" smtClean="0">
                <a:solidFill>
                  <a:srgbClr val="FF0000"/>
                </a:solidFill>
              </a:rPr>
              <a:t>Complete sterility </a:t>
            </a:r>
            <a:r>
              <a:rPr lang="en-IN" dirty="0" smtClean="0"/>
              <a:t>is not the aim of heat processing _ may affect wholesomeness &amp; render the product organoleptic unacceptable.</a:t>
            </a:r>
          </a:p>
        </p:txBody>
      </p:sp>
    </p:spTree>
    <p:extLst>
      <p:ext uri="{BB962C8B-B14F-4D97-AF65-F5344CB8AC3E}">
        <p14:creationId xmlns:p14="http://schemas.microsoft.com/office/powerpoint/2010/main" val="154655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12- D Concept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m    </a:t>
            </a:r>
            <a:r>
              <a:rPr lang="en-US" dirty="0"/>
              <a:t>=   log No/</a:t>
            </a:r>
            <a:r>
              <a:rPr lang="en-US" dirty="0" err="1"/>
              <a:t>Nt</a:t>
            </a:r>
            <a:r>
              <a:rPr lang="en-US" dirty="0"/>
              <a:t>   =   log 1 – log 10</a:t>
            </a:r>
            <a:r>
              <a:rPr lang="en-US" baseline="30000" dirty="0"/>
              <a:t>12</a:t>
            </a:r>
            <a:r>
              <a:rPr lang="en-US" dirty="0"/>
              <a:t>   =   12 </a:t>
            </a:r>
            <a:endParaRPr lang="en-US" dirty="0" smtClean="0"/>
          </a:p>
          <a:p>
            <a:r>
              <a:rPr lang="en-US" dirty="0" err="1"/>
              <a:t>Fo</a:t>
            </a:r>
            <a:r>
              <a:rPr lang="en-US" dirty="0"/>
              <a:t>   =   m Do   = 12 x 0.21   =   2.52 min</a:t>
            </a:r>
            <a:endParaRPr lang="en-IN" dirty="0"/>
          </a:p>
          <a:p>
            <a:r>
              <a:rPr lang="en-US" dirty="0" smtClean="0"/>
              <a:t>it </a:t>
            </a:r>
            <a:r>
              <a:rPr lang="en-US" dirty="0"/>
              <a:t>is more correctly written</a:t>
            </a:r>
            <a:endParaRPr lang="en-IN" dirty="0"/>
          </a:p>
          <a:p>
            <a:r>
              <a:rPr lang="en-US" dirty="0" smtClean="0"/>
              <a:t>F</a:t>
            </a:r>
            <a:r>
              <a:rPr lang="en-US" dirty="0"/>
              <a:t>	</a:t>
            </a:r>
            <a:r>
              <a:rPr lang="en-US" dirty="0" smtClean="0"/>
              <a:t>  	 =   </a:t>
            </a:r>
            <a:r>
              <a:rPr lang="en-US" dirty="0"/>
              <a:t>2.52 min.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358780" y="3413198"/>
            <a:ext cx="833125" cy="3905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/>
              </a:rPr>
              <a:t>    </a:t>
            </a:r>
            <a:r>
              <a:rPr lang="en-US" sz="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/>
              </a:rPr>
              <a:t>C. </a:t>
            </a:r>
            <a:r>
              <a:rPr lang="en-US" sz="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/>
              </a:rPr>
              <a:t>botulinum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IN" sz="1100" i="1" dirty="0">
              <a:effectLst/>
              <a:ea typeface="Calibri" panose="020F0502020204030204" pitchFamily="34" charset="0"/>
              <a:cs typeface="Mangal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/>
              </a:rPr>
              <a:t>    121.1℃</a:t>
            </a:r>
            <a:endParaRPr lang="en-IN" sz="1100" dirty="0">
              <a:effectLst/>
              <a:ea typeface="Calibri" panose="020F0502020204030204" pitchFamily="34" charset="0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val="4267997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12- D Concept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Expressing process lethality requirements.</a:t>
            </a:r>
          </a:p>
          <a:p>
            <a:r>
              <a:rPr lang="en-IN" dirty="0" smtClean="0"/>
              <a:t>D value of C. botulinum = 0.21</a:t>
            </a:r>
          </a:p>
          <a:p>
            <a:r>
              <a:rPr lang="en-IN" dirty="0" smtClean="0"/>
              <a:t>Factor of </a:t>
            </a:r>
            <a:r>
              <a:rPr lang="en-US" dirty="0" smtClean="0"/>
              <a:t>10</a:t>
            </a:r>
            <a:r>
              <a:rPr lang="en-US" baseline="30000" dirty="0" smtClean="0"/>
              <a:t>12  =</a:t>
            </a:r>
            <a:r>
              <a:rPr lang="en-US" dirty="0" smtClean="0"/>
              <a:t> 12 x 0.21 = 2.52 min</a:t>
            </a:r>
            <a:endParaRPr lang="en-IN" dirty="0" smtClean="0"/>
          </a:p>
          <a:p>
            <a:endParaRPr lang="en-IN" dirty="0" smtClean="0"/>
          </a:p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</a:rPr>
              <a:t>				t</a:t>
            </a:r>
          </a:p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</a:rPr>
              <a:t>		D=</a:t>
            </a:r>
          </a:p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</a:rPr>
              <a:t>			           </a:t>
            </a:r>
            <a:r>
              <a:rPr lang="en-IN" dirty="0" err="1">
                <a:latin typeface="Arial" panose="020B0604020202020204" pitchFamily="34" charset="0"/>
              </a:rPr>
              <a:t>log</a:t>
            </a:r>
            <a:r>
              <a:rPr lang="en-IN" sz="2000" dirty="0" err="1">
                <a:latin typeface="Arial" panose="020B0604020202020204" pitchFamily="34" charset="0"/>
              </a:rPr>
              <a:t>a</a:t>
            </a:r>
            <a:r>
              <a:rPr lang="en-IN" dirty="0">
                <a:latin typeface="Arial" panose="020B0604020202020204" pitchFamily="34" charset="0"/>
              </a:rPr>
              <a:t>- log </a:t>
            </a:r>
            <a:r>
              <a:rPr lang="en-IN" sz="1800" dirty="0">
                <a:latin typeface="Arial" panose="020B0604020202020204" pitchFamily="34" charset="0"/>
              </a:rPr>
              <a:t>b</a:t>
            </a:r>
          </a:p>
          <a:p>
            <a:pPr marL="0" indent="0">
              <a:buNone/>
            </a:pPr>
            <a:endParaRPr lang="en-IN" sz="18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</a:rPr>
              <a:t>t= time of heating</a:t>
            </a:r>
          </a:p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</a:rPr>
              <a:t>a= initial number of spores</a:t>
            </a:r>
          </a:p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</a:rPr>
              <a:t>b=number of survivors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IN" dirty="0"/>
          </a:p>
          <a:p>
            <a:endParaRPr lang="en-IN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81585" y="3725966"/>
            <a:ext cx="332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7849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IN" dirty="0" smtClean="0"/>
              <a:t>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6841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solidFill>
                  <a:srgbClr val="FF0000"/>
                </a:solidFill>
              </a:rPr>
              <a:t>Thermal Processing/Sterilization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Bacteria, spores forming and non spore former, can be present in canned foods and may not spoiled the contents under the normal condition of storage.</a:t>
            </a:r>
          </a:p>
          <a:p>
            <a:pPr algn="just"/>
            <a:r>
              <a:rPr lang="en-IN" dirty="0"/>
              <a:t>The </a:t>
            </a:r>
            <a:r>
              <a:rPr lang="en-IN" dirty="0">
                <a:solidFill>
                  <a:srgbClr val="FF0000"/>
                </a:solidFill>
              </a:rPr>
              <a:t>dormancy </a:t>
            </a:r>
            <a:r>
              <a:rPr lang="en-IN" dirty="0"/>
              <a:t>of the bacteria is favoured by fat that encapsulates &amp; renders them </a:t>
            </a:r>
            <a:r>
              <a:rPr lang="en-IN" dirty="0">
                <a:solidFill>
                  <a:srgbClr val="FF0000"/>
                </a:solidFill>
              </a:rPr>
              <a:t>insensitive to heat</a:t>
            </a:r>
            <a:r>
              <a:rPr lang="en-IN" dirty="0"/>
              <a:t>.</a:t>
            </a:r>
          </a:p>
          <a:p>
            <a:pPr algn="just"/>
            <a:r>
              <a:rPr lang="en-IN" dirty="0" smtClean="0"/>
              <a:t>So as long as the product is </a:t>
            </a:r>
            <a:r>
              <a:rPr lang="en-IN" dirty="0" smtClean="0">
                <a:solidFill>
                  <a:srgbClr val="FF0000"/>
                </a:solidFill>
              </a:rPr>
              <a:t>free from pathogens </a:t>
            </a:r>
            <a:r>
              <a:rPr lang="en-IN" dirty="0" smtClean="0"/>
              <a:t>_ can be considered </a:t>
            </a:r>
            <a:r>
              <a:rPr lang="en-IN" dirty="0" smtClean="0">
                <a:solidFill>
                  <a:srgbClr val="FF0000"/>
                </a:solidFill>
              </a:rPr>
              <a:t>hygienically acceptable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This has given rise to the </a:t>
            </a:r>
            <a:r>
              <a:rPr lang="en-IN" dirty="0" smtClean="0">
                <a:solidFill>
                  <a:srgbClr val="FF0000"/>
                </a:solidFill>
              </a:rPr>
              <a:t>concept of “</a:t>
            </a:r>
            <a:r>
              <a:rPr lang="en-IN" dirty="0">
                <a:solidFill>
                  <a:srgbClr val="FF0000"/>
                </a:solidFill>
              </a:rPr>
              <a:t>commercial sterility </a:t>
            </a:r>
            <a:r>
              <a:rPr lang="en-IN" dirty="0" smtClean="0"/>
              <a:t>”</a:t>
            </a:r>
          </a:p>
          <a:p>
            <a:pPr algn="just"/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329098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solidFill>
                  <a:srgbClr val="FF0000"/>
                </a:solidFill>
              </a:rPr>
              <a:t>Thermal </a:t>
            </a:r>
            <a:r>
              <a:rPr lang="en-IN" dirty="0" smtClean="0">
                <a:solidFill>
                  <a:srgbClr val="FF0000"/>
                </a:solidFill>
              </a:rPr>
              <a:t>Processing/Sterilization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Commercial Sterility:</a:t>
            </a:r>
          </a:p>
          <a:p>
            <a:pPr lvl="1" algn="just"/>
            <a:r>
              <a:rPr lang="en-US" dirty="0" smtClean="0"/>
              <a:t>A </a:t>
            </a:r>
            <a:r>
              <a:rPr lang="en-US" dirty="0"/>
              <a:t>condition achieved in a canned food by </a:t>
            </a:r>
            <a:r>
              <a:rPr lang="en-US" dirty="0">
                <a:solidFill>
                  <a:srgbClr val="FF0000"/>
                </a:solidFill>
              </a:rPr>
              <a:t>application of heat that renders the food free of viable forms of micro-organisms</a:t>
            </a:r>
            <a:r>
              <a:rPr lang="en-US" dirty="0"/>
              <a:t> having public health significance as well as any micro-organism having no public health significance </a:t>
            </a:r>
            <a:r>
              <a:rPr lang="en-US" dirty="0">
                <a:solidFill>
                  <a:srgbClr val="FF0000"/>
                </a:solidFill>
              </a:rPr>
              <a:t>capable of reproducing in the food </a:t>
            </a:r>
            <a:r>
              <a:rPr lang="en-US" dirty="0"/>
              <a:t>under the normal non-refrigerated conditions of storage &amp; distribution. </a:t>
            </a:r>
            <a:endParaRPr lang="en-US" dirty="0" smtClean="0"/>
          </a:p>
          <a:p>
            <a:pPr lvl="1" algn="just"/>
            <a:r>
              <a:rPr lang="en-US" dirty="0" smtClean="0"/>
              <a:t>This </a:t>
            </a:r>
            <a:r>
              <a:rPr lang="en-US" dirty="0"/>
              <a:t>implies that the </a:t>
            </a:r>
            <a:r>
              <a:rPr lang="en-US" dirty="0">
                <a:solidFill>
                  <a:srgbClr val="FF0000"/>
                </a:solidFill>
              </a:rPr>
              <a:t>food may contain viable spores </a:t>
            </a:r>
            <a:r>
              <a:rPr lang="en-US" dirty="0"/>
              <a:t>of thermophilic organisms &amp; is in the strict sense, </a:t>
            </a:r>
            <a:r>
              <a:rPr lang="en-US" dirty="0">
                <a:solidFill>
                  <a:srgbClr val="FF0000"/>
                </a:solidFill>
              </a:rPr>
              <a:t>not sterile</a:t>
            </a:r>
            <a:r>
              <a:rPr lang="en-US" dirty="0"/>
              <a:t>. 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80486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solidFill>
                  <a:srgbClr val="FF0000"/>
                </a:solidFill>
              </a:rPr>
              <a:t>Thermal </a:t>
            </a:r>
            <a:r>
              <a:rPr lang="en-IN" dirty="0" smtClean="0">
                <a:solidFill>
                  <a:srgbClr val="FF0000"/>
                </a:solidFill>
              </a:rPr>
              <a:t>Processing/Sterilization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Commercial Sterility: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FAO/WHO codex </a:t>
            </a:r>
            <a:r>
              <a:rPr lang="en-US" dirty="0" err="1"/>
              <a:t>Alimentarius</a:t>
            </a:r>
            <a:r>
              <a:rPr lang="en-US" dirty="0"/>
              <a:t> commission defines commercial sterility as a condition achieved by the </a:t>
            </a:r>
            <a:r>
              <a:rPr lang="en-US" dirty="0">
                <a:solidFill>
                  <a:srgbClr val="FF0000"/>
                </a:solidFill>
              </a:rPr>
              <a:t>application of heat, sufficient alone, or in combination</a:t>
            </a:r>
            <a:r>
              <a:rPr lang="en-US" dirty="0"/>
              <a:t> with other appropriate treatments, </a:t>
            </a:r>
            <a:r>
              <a:rPr lang="en-US" dirty="0">
                <a:solidFill>
                  <a:srgbClr val="FF0000"/>
                </a:solidFill>
              </a:rPr>
              <a:t>to render the food free from microorganisms </a:t>
            </a:r>
            <a:r>
              <a:rPr lang="en-US" dirty="0"/>
              <a:t>capable of growing in the food at normal</a:t>
            </a:r>
            <a:r>
              <a:rPr lang="en-US" dirty="0" smtClean="0"/>
              <a:t>, </a:t>
            </a:r>
            <a:r>
              <a:rPr lang="en-US" dirty="0"/>
              <a:t>non-refrigerated conditions at which the food is likely to be held during distribution &amp; storage. </a:t>
            </a:r>
            <a:endParaRPr lang="en-US" dirty="0" smtClean="0"/>
          </a:p>
          <a:p>
            <a:pPr lvl="1" algn="just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This </a:t>
            </a:r>
            <a:r>
              <a:rPr lang="en-US" dirty="0"/>
              <a:t>implies that the </a:t>
            </a:r>
            <a:r>
              <a:rPr lang="en-US" dirty="0">
                <a:solidFill>
                  <a:srgbClr val="FF0000"/>
                </a:solidFill>
              </a:rPr>
              <a:t>recommended process does not kill all microorganisms</a:t>
            </a:r>
            <a:r>
              <a:rPr lang="en-US" dirty="0"/>
              <a:t>, some spores of thermophilic strain may remain &amp; hence the </a:t>
            </a:r>
            <a:r>
              <a:rPr lang="en-US" dirty="0">
                <a:solidFill>
                  <a:srgbClr val="FF0000"/>
                </a:solidFill>
              </a:rPr>
              <a:t>food is not bacteriologically sterile</a:t>
            </a:r>
            <a:r>
              <a:rPr lang="en-US" dirty="0"/>
              <a:t>. </a:t>
            </a:r>
            <a:endParaRPr lang="en-IN" dirty="0"/>
          </a:p>
          <a:p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171018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solidFill>
                  <a:srgbClr val="FF0000"/>
                </a:solidFill>
              </a:rPr>
              <a:t>Thermal Processing/Sterilization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dirty="0" smtClean="0"/>
              <a:t>The </a:t>
            </a:r>
            <a:r>
              <a:rPr lang="en-IN" dirty="0" smtClean="0">
                <a:solidFill>
                  <a:srgbClr val="FF0000"/>
                </a:solidFill>
              </a:rPr>
              <a:t>important consideration </a:t>
            </a:r>
            <a:r>
              <a:rPr lang="en-IN" dirty="0" smtClean="0"/>
              <a:t>in canned fish is preventing the growth of </a:t>
            </a:r>
            <a:r>
              <a:rPr lang="en-IN" i="1" dirty="0"/>
              <a:t>Clostridium botulinum </a:t>
            </a:r>
            <a:r>
              <a:rPr lang="en-IN" i="1" dirty="0" smtClean="0"/>
              <a:t>, </a:t>
            </a:r>
            <a:r>
              <a:rPr lang="en-IN" dirty="0" smtClean="0"/>
              <a:t>a </a:t>
            </a:r>
            <a:r>
              <a:rPr lang="en-IN" dirty="0" smtClean="0">
                <a:solidFill>
                  <a:srgbClr val="FF0000"/>
                </a:solidFill>
              </a:rPr>
              <a:t>food poisoning bacteria </a:t>
            </a:r>
            <a:r>
              <a:rPr lang="en-IN" dirty="0" smtClean="0"/>
              <a:t>that can produce a highly lethal toxin under anaerobic condition.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dirty="0" smtClean="0"/>
              <a:t>A sterilization process which </a:t>
            </a:r>
            <a:r>
              <a:rPr lang="en-IN" dirty="0" smtClean="0">
                <a:solidFill>
                  <a:srgbClr val="FF0000"/>
                </a:solidFill>
              </a:rPr>
              <a:t>ensures destruction</a:t>
            </a:r>
            <a:r>
              <a:rPr lang="en-IN" dirty="0" smtClean="0"/>
              <a:t> of </a:t>
            </a:r>
            <a:r>
              <a:rPr lang="en-IN" i="1" dirty="0"/>
              <a:t>Clostridium botulinum </a:t>
            </a:r>
            <a:r>
              <a:rPr lang="en-IN" dirty="0" smtClean="0"/>
              <a:t>spores </a:t>
            </a:r>
            <a:r>
              <a:rPr lang="en-IN" dirty="0" smtClean="0">
                <a:solidFill>
                  <a:srgbClr val="FF0000"/>
                </a:solidFill>
              </a:rPr>
              <a:t>will kill</a:t>
            </a:r>
            <a:r>
              <a:rPr lang="en-IN" dirty="0" smtClean="0"/>
              <a:t> most of the organisms which can spoiled can fish under the normal condition of handling and storage.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dirty="0" smtClean="0"/>
              <a:t>A reduction in the population of </a:t>
            </a:r>
            <a:r>
              <a:rPr lang="en-IN" i="1" dirty="0"/>
              <a:t>Clostridium botulinum </a:t>
            </a:r>
            <a:r>
              <a:rPr lang="en-IN" dirty="0" smtClean="0"/>
              <a:t>by a </a:t>
            </a:r>
            <a:r>
              <a:rPr lang="en-IN" dirty="0" smtClean="0">
                <a:solidFill>
                  <a:srgbClr val="FF0000"/>
                </a:solidFill>
              </a:rPr>
              <a:t>factor of </a:t>
            </a:r>
            <a:r>
              <a:rPr lang="en-US" dirty="0">
                <a:solidFill>
                  <a:srgbClr val="FF0000"/>
                </a:solidFill>
              </a:rPr>
              <a:t>10</a:t>
            </a:r>
            <a:r>
              <a:rPr lang="en-US" baseline="30000" dirty="0">
                <a:solidFill>
                  <a:srgbClr val="FF0000"/>
                </a:solidFill>
              </a:rPr>
              <a:t>12</a:t>
            </a:r>
            <a:r>
              <a:rPr lang="en-US" dirty="0"/>
              <a:t> </a:t>
            </a:r>
            <a:r>
              <a:rPr lang="en-US" dirty="0" smtClean="0"/>
              <a:t>is considered essential in canned fish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434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Thermal Processing/Sterilization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The time temperature requirements needed to produce a commercially sterile canned foods depends on</a:t>
            </a:r>
          </a:p>
          <a:p>
            <a:pPr lvl="1"/>
            <a:r>
              <a:rPr lang="en-IN" dirty="0" smtClean="0">
                <a:solidFill>
                  <a:srgbClr val="FF0000"/>
                </a:solidFill>
              </a:rPr>
              <a:t>Acidity of foods </a:t>
            </a:r>
          </a:p>
          <a:p>
            <a:pPr lvl="1"/>
            <a:r>
              <a:rPr lang="en-IN" dirty="0" smtClean="0"/>
              <a:t>Numbers and types of microorganisms present</a:t>
            </a:r>
          </a:p>
          <a:p>
            <a:pPr lvl="1"/>
            <a:r>
              <a:rPr lang="en-IN" dirty="0" smtClean="0"/>
              <a:t>Consistency of foods (Solid food &amp; thick liquid)</a:t>
            </a:r>
          </a:p>
          <a:p>
            <a:pPr lvl="1"/>
            <a:r>
              <a:rPr lang="en-IN" dirty="0" smtClean="0"/>
              <a:t>Storage condition of food after heat processing.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2494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solidFill>
                  <a:srgbClr val="FF0000"/>
                </a:solidFill>
              </a:rPr>
              <a:t>Thermal Processing/Sterilization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In order to kill </a:t>
            </a:r>
            <a:r>
              <a:rPr lang="en-IN" i="1" dirty="0"/>
              <a:t>Clostridium botulinum </a:t>
            </a:r>
            <a:r>
              <a:rPr lang="en-IN" dirty="0"/>
              <a:t>spores</a:t>
            </a:r>
            <a:r>
              <a:rPr lang="en-IN" i="1" dirty="0"/>
              <a:t>, </a:t>
            </a:r>
            <a:r>
              <a:rPr lang="en-IN" dirty="0"/>
              <a:t>the centre of low acid pack must attain a temperature of 121˚C for a minimum of 2.52 minutes.</a:t>
            </a:r>
          </a:p>
          <a:p>
            <a:pPr algn="just"/>
            <a:r>
              <a:rPr lang="en-IN" dirty="0"/>
              <a:t>This is the minimum “</a:t>
            </a:r>
            <a:r>
              <a:rPr lang="en-IN" dirty="0">
                <a:solidFill>
                  <a:srgbClr val="FF0000"/>
                </a:solidFill>
              </a:rPr>
              <a:t>botulinum cook</a:t>
            </a:r>
            <a:r>
              <a:rPr lang="en-IN" dirty="0"/>
              <a:t>” necessary to reduce the probability of spores survival to 1 in </a:t>
            </a:r>
            <a:r>
              <a:rPr lang="en-US" dirty="0"/>
              <a:t>10</a:t>
            </a:r>
            <a:r>
              <a:rPr lang="en-US" baseline="30000" dirty="0"/>
              <a:t>12</a:t>
            </a:r>
            <a:r>
              <a:rPr lang="en-IN" dirty="0" smtClean="0"/>
              <a:t> </a:t>
            </a:r>
            <a:r>
              <a:rPr lang="en-IN" dirty="0"/>
              <a:t>cans</a:t>
            </a:r>
            <a:r>
              <a:rPr lang="en-IN" dirty="0" smtClean="0"/>
              <a:t>.</a:t>
            </a:r>
          </a:p>
          <a:p>
            <a:pPr algn="just"/>
            <a:endParaRPr lang="en-IN" sz="44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0679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Thermal Processing/Sterilization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/>
              <a:t>Sterilization action of steam depends on </a:t>
            </a:r>
          </a:p>
          <a:p>
            <a:pPr lvl="1" algn="just"/>
            <a:r>
              <a:rPr lang="en-IN" dirty="0" smtClean="0"/>
              <a:t>its ability to </a:t>
            </a:r>
            <a:r>
              <a:rPr lang="en-IN" dirty="0" smtClean="0">
                <a:solidFill>
                  <a:srgbClr val="FF0000"/>
                </a:solidFill>
              </a:rPr>
              <a:t>transfer the latent heat </a:t>
            </a:r>
            <a:r>
              <a:rPr lang="en-IN" dirty="0" smtClean="0"/>
              <a:t>to surface of the cans (Condenses).</a:t>
            </a:r>
          </a:p>
          <a:p>
            <a:pPr lvl="1" algn="just"/>
            <a:r>
              <a:rPr lang="en-IN" dirty="0" smtClean="0"/>
              <a:t>Saturated steam is </a:t>
            </a:r>
            <a:r>
              <a:rPr lang="en-IN" dirty="0" smtClean="0">
                <a:solidFill>
                  <a:srgbClr val="FF0000"/>
                </a:solidFill>
              </a:rPr>
              <a:t>more efficient </a:t>
            </a:r>
            <a:r>
              <a:rPr lang="en-IN" dirty="0" smtClean="0"/>
              <a:t>than dry or superheated steam.</a:t>
            </a:r>
          </a:p>
          <a:p>
            <a:pPr lvl="1" algn="just"/>
            <a:r>
              <a:rPr lang="en-IN" dirty="0" smtClean="0">
                <a:solidFill>
                  <a:srgbClr val="FF0000"/>
                </a:solidFill>
              </a:rPr>
              <a:t>Uniform distribution </a:t>
            </a:r>
            <a:r>
              <a:rPr lang="en-IN" dirty="0" smtClean="0"/>
              <a:t>of steam in retort.</a:t>
            </a:r>
          </a:p>
          <a:p>
            <a:pPr lvl="1" algn="just"/>
            <a:r>
              <a:rPr lang="en-IN" dirty="0" smtClean="0"/>
              <a:t>Complete removal of air from retort (</a:t>
            </a:r>
            <a:r>
              <a:rPr lang="en-IN" dirty="0" smtClean="0">
                <a:solidFill>
                  <a:srgbClr val="FF0000"/>
                </a:solidFill>
              </a:rPr>
              <a:t>Venting out</a:t>
            </a:r>
            <a:r>
              <a:rPr lang="en-IN" dirty="0" smtClean="0"/>
              <a:t>; under processing).</a:t>
            </a:r>
          </a:p>
          <a:p>
            <a:pPr marL="457200" lvl="1" indent="0" algn="just">
              <a:buNone/>
            </a:pPr>
            <a:endParaRPr lang="en-IN" dirty="0" smtClean="0"/>
          </a:p>
          <a:p>
            <a:pPr algn="just"/>
            <a:r>
              <a:rPr lang="en-IN" dirty="0" smtClean="0"/>
              <a:t>Air in steam reduces the efficiency of steam due to:</a:t>
            </a:r>
          </a:p>
          <a:p>
            <a:pPr lvl="1" algn="just"/>
            <a:r>
              <a:rPr lang="en-IN" dirty="0" smtClean="0"/>
              <a:t>Air reduces the retort temp unevenly. (Air heavier than steam).</a:t>
            </a:r>
          </a:p>
          <a:p>
            <a:pPr lvl="1" algn="just"/>
            <a:r>
              <a:rPr lang="en-IN" dirty="0" smtClean="0"/>
              <a:t>Mixture of air &amp; steam at any temperature is not as efficient as saturated steam at same temp.</a:t>
            </a:r>
          </a:p>
          <a:p>
            <a:pPr lvl="1" algn="just"/>
            <a:r>
              <a:rPr lang="en-IN" dirty="0" smtClean="0"/>
              <a:t>Air in retort reduces the penetration of steam.</a:t>
            </a:r>
          </a:p>
          <a:p>
            <a:pPr marL="457200" lvl="1" indent="0" algn="just">
              <a:buNone/>
            </a:pPr>
            <a:endParaRPr lang="en-IN" dirty="0" smtClean="0"/>
          </a:p>
          <a:p>
            <a:pPr algn="just"/>
            <a:r>
              <a:rPr lang="en-IN" dirty="0" smtClean="0"/>
              <a:t>Thermometer or thermocouple</a:t>
            </a:r>
          </a:p>
          <a:p>
            <a:pPr algn="just"/>
            <a:endParaRPr lang="en-IN" dirty="0" smtClean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53797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1287</Words>
  <Application>Microsoft Office PowerPoint</Application>
  <PresentationFormat>Widescreen</PresentationFormat>
  <Paragraphs>130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Mangal</vt:lpstr>
      <vt:lpstr>Times New Roman</vt:lpstr>
      <vt:lpstr>Office Theme</vt:lpstr>
      <vt:lpstr>Canning Operation: Thermal Processing</vt:lpstr>
      <vt:lpstr>Thermal Processing/Sterilization</vt:lpstr>
      <vt:lpstr>Thermal Processing/Sterilization</vt:lpstr>
      <vt:lpstr>Thermal Processing/Sterilization</vt:lpstr>
      <vt:lpstr>Thermal Processing/Sterilization</vt:lpstr>
      <vt:lpstr>Thermal Processing/Sterilization</vt:lpstr>
      <vt:lpstr>Thermal Processing/Sterilization</vt:lpstr>
      <vt:lpstr>Thermal Processing/Sterilization</vt:lpstr>
      <vt:lpstr>Thermal Processing/Sterilization</vt:lpstr>
      <vt:lpstr>Survival of Bacterial Spores during heat processing (Decimal Reduction)</vt:lpstr>
      <vt:lpstr>Thermal Death Rate Curve or Decimal Reduction Time Curve or Survival Curve</vt:lpstr>
      <vt:lpstr>PowerPoint Presentation</vt:lpstr>
      <vt:lpstr>D Value</vt:lpstr>
      <vt:lpstr>Thermal Death Time Curve</vt:lpstr>
      <vt:lpstr>TDT Curve</vt:lpstr>
      <vt:lpstr>Z Value</vt:lpstr>
      <vt:lpstr>F Value</vt:lpstr>
      <vt:lpstr>F Value</vt:lpstr>
      <vt:lpstr>12- D Concept</vt:lpstr>
      <vt:lpstr>12- D Concept</vt:lpstr>
      <vt:lpstr>12- D Concept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Canning Operation: Thermal Processing</dc:title>
  <dc:creator>HP</dc:creator>
  <cp:lastModifiedBy>HP</cp:lastModifiedBy>
  <cp:revision>23</cp:revision>
  <dcterms:created xsi:type="dcterms:W3CDTF">2020-04-20T04:27:49Z</dcterms:created>
  <dcterms:modified xsi:type="dcterms:W3CDTF">2020-04-27T04:23:35Z</dcterms:modified>
</cp:coreProperties>
</file>