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18"/>
  </p:notesMasterIdLst>
  <p:sldIdLst>
    <p:sldId id="261" r:id="rId2"/>
    <p:sldId id="270" r:id="rId3"/>
    <p:sldId id="271" r:id="rId4"/>
    <p:sldId id="273" r:id="rId5"/>
    <p:sldId id="274" r:id="rId6"/>
    <p:sldId id="275" r:id="rId7"/>
    <p:sldId id="276" r:id="rId8"/>
    <p:sldId id="277" r:id="rId9"/>
    <p:sldId id="288" r:id="rId10"/>
    <p:sldId id="278" r:id="rId11"/>
    <p:sldId id="279" r:id="rId12"/>
    <p:sldId id="280" r:id="rId13"/>
    <p:sldId id="281" r:id="rId14"/>
    <p:sldId id="282" r:id="rId15"/>
    <p:sldId id="284" r:id="rId16"/>
    <p:sldId id="28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17417-F66E-4C36-BB13-4D1055CE949D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767BC-4A89-4288-B19E-8D38281887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8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739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955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9633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515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96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4129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734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92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7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39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22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03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6981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10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021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656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F47D0-EE2A-41D3-806E-D89C8C8CDE03}" type="datetimeFigureOut">
              <a:rPr lang="en-IN" smtClean="0"/>
              <a:t>23-06-2020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DCB1F81-A771-4D53-8D1F-ADDA2181973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9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BA4C11-382E-4E8A-B6B0-2EDB41B2C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272" y="526471"/>
            <a:ext cx="6414655" cy="1428750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b="1" dirty="0">
                <a:solidFill>
                  <a:srgbClr val="C00000"/>
                </a:solidFill>
              </a:rPr>
              <a:t>Thyroid Gland</a:t>
            </a:r>
            <a:r>
              <a:rPr lang="en-US" sz="4400" b="1" dirty="0">
                <a:solidFill>
                  <a:srgbClr val="002060"/>
                </a:solidFill>
              </a:rPr>
              <a:t/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4400" b="1" dirty="0">
                <a:solidFill>
                  <a:srgbClr val="002060"/>
                </a:solidFill>
              </a:rPr>
              <a:t>    </a:t>
            </a:r>
            <a:r>
              <a:rPr lang="en-US" b="1" dirty="0">
                <a:solidFill>
                  <a:srgbClr val="002060"/>
                </a:solidFill>
              </a:rPr>
              <a:t>Part  - </a:t>
            </a:r>
            <a:r>
              <a:rPr lang="en-US" b="1" dirty="0" smtClean="0">
                <a:solidFill>
                  <a:srgbClr val="002060"/>
                </a:solidFill>
              </a:rPr>
              <a:t>II</a:t>
            </a:r>
            <a:r>
              <a:rPr lang="en-US" sz="4400" b="1" dirty="0">
                <a:solidFill>
                  <a:srgbClr val="002060"/>
                </a:solidFill>
              </a:rPr>
              <a:t/>
            </a:r>
            <a:br>
              <a:rPr lang="en-US" sz="4400" b="1" dirty="0">
                <a:solidFill>
                  <a:srgbClr val="002060"/>
                </a:solidFill>
              </a:rPr>
            </a:br>
            <a:endParaRPr lang="en-IN" sz="4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DF9E7A-5920-4E76-AB0F-60CD1F2F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45" y="4031673"/>
            <a:ext cx="6816436" cy="2092036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Ravindra Kumar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Research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Bihar Animal Sciences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Patna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4" name="Picture 3" descr="Bihar Animal Sciences University | बिहार पशु ...">
            <a:extLst>
              <a:ext uri="{FF2B5EF4-FFF2-40B4-BE49-F238E27FC236}">
                <a16:creationId xmlns="" xmlns:a16="http://schemas.microsoft.com/office/drawing/2014/main" id="{79D1002D-0E4C-47B1-9C55-2BC874F31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031" y="2111952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E918F4-A199-4242-8A35-9EFACBBE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For UG Students</a:t>
            </a:r>
          </a:p>
        </p:txBody>
      </p:sp>
    </p:spTree>
    <p:extLst>
      <p:ext uri="{BB962C8B-B14F-4D97-AF65-F5344CB8AC3E}">
        <p14:creationId xmlns:p14="http://schemas.microsoft.com/office/powerpoint/2010/main" val="276639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3865F8-A45D-42EE-A9A7-F0F85D660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11" y="624110"/>
            <a:ext cx="5810277" cy="66504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Secondary Hypothyroidism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41A8C8-543A-4022-BBCF-3A522D3A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570751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US" sz="2400" b="1" dirty="0"/>
              <a:t> It is relatively rare in domestic animals. It is caused by hypothalamic or pituitary defect leading to release of insufficient TSH-RH or TSH, resulting in low production or lack of stimulation of thyroid follicles.</a:t>
            </a:r>
          </a:p>
          <a:p>
            <a:r>
              <a:rPr lang="en-US" sz="2400" b="1" dirty="0"/>
              <a:t> Usually it is due </a:t>
            </a:r>
            <a:r>
              <a:rPr lang="en-US" sz="2400" b="1" dirty="0">
                <a:solidFill>
                  <a:srgbClr val="FF0000"/>
                </a:solidFill>
              </a:rPr>
              <a:t>to tumors of adenohypophysis. Symptoms are dwarfism</a:t>
            </a:r>
            <a:r>
              <a:rPr lang="en-US" sz="2400" b="1" dirty="0"/>
              <a:t>, which can be diagnosed with TSH response test and treated with thyroid preparations.</a:t>
            </a:r>
            <a:endParaRPr lang="en-IN" sz="24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10258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BEE37-DA1D-485F-A342-7A04C981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7206" y="624110"/>
            <a:ext cx="5381469" cy="754985"/>
          </a:xfrm>
        </p:spPr>
        <p:txBody>
          <a:bodyPr/>
          <a:lstStyle/>
          <a:p>
            <a:pPr algn="ctr"/>
            <a:r>
              <a:rPr lang="en-US" b="1" dirty="0"/>
              <a:t>Hyperthyroidism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489D4E-23CC-4F55-94F4-DB95226BC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b="1" dirty="0"/>
              <a:t>It is less common in domestic animals, in comparison to hypothyroidism. Its due to overproduction of TSH due to pituitary tumors excess production of thyroxine due to thyroid gland tumors.</a:t>
            </a:r>
            <a:endParaRPr lang="en-IN" sz="2400" b="1" dirty="0"/>
          </a:p>
          <a:p>
            <a:pPr algn="just"/>
            <a:r>
              <a:rPr lang="en-US" sz="2400" b="1" dirty="0"/>
              <a:t>In dogs mostly primary hypothyroidism is due to malignant tumors and treatment is not so successful.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000" b="1" dirty="0">
                <a:solidFill>
                  <a:srgbClr val="FF0000"/>
                </a:solidFill>
              </a:rPr>
              <a:t>Clinical signs are : weight loss, Polyphagia, muscle weakness, fatigue, nervousness, heat tolerance and polyurea</a:t>
            </a:r>
            <a:r>
              <a:rPr lang="en-US" dirty="0"/>
              <a:t>.</a:t>
            </a:r>
            <a:endParaRPr lang="en-IN" dirty="0"/>
          </a:p>
          <a:p>
            <a:pPr algn="just"/>
            <a:endParaRPr lang="en-IN" sz="24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08107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A33508-97C8-49F1-B3DB-3E6F40F8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2688" y="624110"/>
            <a:ext cx="5936105" cy="784965"/>
          </a:xfrm>
        </p:spPr>
        <p:txBody>
          <a:bodyPr/>
          <a:lstStyle/>
          <a:p>
            <a:r>
              <a:rPr lang="en-US" b="1" dirty="0"/>
              <a:t> Compounds/Goitrogens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2B5CE6-655E-45A2-88F7-87DDA227A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78898"/>
            <a:ext cx="8915400" cy="4232324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Defined as those, which interferes with basal metabolic rate by altering the synthesis release or peripheral action of thyroid hormone. Cabbage contain goitrogens.</a:t>
            </a:r>
            <a:endParaRPr lang="en-IN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Other anti thyroid drugs are : thiourea, thiouracil and their derivatives.</a:t>
            </a:r>
            <a:endParaRPr lang="en-IN" sz="2400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7220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992F41-3B4B-46BE-B62A-CEF1FE4D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229973" cy="994828"/>
          </a:xfrm>
        </p:spPr>
        <p:txBody>
          <a:bodyPr>
            <a:normAutofit/>
          </a:bodyPr>
          <a:lstStyle/>
          <a:p>
            <a:r>
              <a:rPr lang="en-US" sz="2800" b="1" dirty="0"/>
              <a:t>Classification of antithyroid drugs according to their mode of action is 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977CB8-D8AE-4C64-81D9-7C7A2B249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23869"/>
            <a:ext cx="8229973" cy="4856813"/>
          </a:xfrm>
        </p:spPr>
        <p:txBody>
          <a:bodyPr/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Drugs inhibit iodide trapping :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		</a:t>
            </a:r>
            <a:r>
              <a:rPr lang="en-US" sz="2400" b="1" dirty="0" err="1">
                <a:solidFill>
                  <a:srgbClr val="FF0000"/>
                </a:solidFill>
              </a:rPr>
              <a:t>Thiocynates</a:t>
            </a:r>
            <a:r>
              <a:rPr lang="en-US" sz="2400" b="1" dirty="0">
                <a:solidFill>
                  <a:srgbClr val="FF0000"/>
                </a:solidFill>
              </a:rPr>
              <a:t> (Raw soybeans &amp; cabbage)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		</a:t>
            </a:r>
            <a:r>
              <a:rPr lang="en-US" sz="2400" b="1" dirty="0" err="1">
                <a:solidFill>
                  <a:srgbClr val="FF0000"/>
                </a:solidFill>
              </a:rPr>
              <a:t>Perclorates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  <a:endParaRPr lang="en-IN" sz="24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>
                <a:solidFill>
                  <a:srgbClr val="FF0000"/>
                </a:solidFill>
              </a:rPr>
              <a:t>Inhibition of T</a:t>
            </a:r>
            <a:r>
              <a:rPr lang="en-US" sz="2400" b="1" baseline="-25000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synthesis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		Thiouracil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		Propylthiouracil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		</a:t>
            </a:r>
            <a:r>
              <a:rPr lang="en-US" sz="2400" b="1" dirty="0" err="1">
                <a:solidFill>
                  <a:srgbClr val="FF0000"/>
                </a:solidFill>
              </a:rPr>
              <a:t>Methy</a:t>
            </a:r>
            <a:r>
              <a:rPr lang="en-US" sz="2400" b="1" dirty="0">
                <a:solidFill>
                  <a:srgbClr val="FF0000"/>
                </a:solidFill>
              </a:rPr>
              <a:t> thiouracil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		Thiourea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		Methimazole</a:t>
            </a:r>
            <a:r>
              <a:rPr lang="en-US" dirty="0"/>
              <a:t>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75817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5ED6E7-1E23-42B2-860E-305DB7828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C58F29-7F88-4235-893A-F44EEEFE2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>
                <a:solidFill>
                  <a:srgbClr val="FF0000"/>
                </a:solidFill>
              </a:rPr>
              <a:t>Destruction of thyroid tissue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baseline="30000" dirty="0">
                <a:solidFill>
                  <a:srgbClr val="FF0000"/>
                </a:solidFill>
              </a:rPr>
              <a:t>					131</a:t>
            </a:r>
            <a:r>
              <a:rPr lang="en-US" sz="2400" b="1" dirty="0">
                <a:solidFill>
                  <a:srgbClr val="FF0000"/>
                </a:solidFill>
              </a:rPr>
              <a:t>I in large doses</a:t>
            </a:r>
          </a:p>
          <a:p>
            <a:pPr marL="0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lvl="0"/>
            <a:r>
              <a:rPr lang="en-US" sz="2400" b="1" dirty="0">
                <a:solidFill>
                  <a:srgbClr val="FF0000"/>
                </a:solidFill>
              </a:rPr>
              <a:t>Mode of action unknown</a:t>
            </a:r>
            <a:endParaRPr lang="en-IN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				Iodine is much higher doses than required</a:t>
            </a:r>
            <a:endParaRPr lang="en-IN" sz="24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IN" sz="24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3604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9F5718-8C83-4797-BE46-6E4A8C6C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530" y="624110"/>
            <a:ext cx="5456421" cy="784965"/>
          </a:xfrm>
        </p:spPr>
        <p:txBody>
          <a:bodyPr/>
          <a:lstStyle/>
          <a:p>
            <a:r>
              <a:rPr lang="en-US" b="1" dirty="0"/>
              <a:t>Thyroid function tests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4F24FE-D23D-4DBC-92A7-50D46FC2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9075"/>
            <a:ext cx="8915400" cy="5448925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solidFill>
                  <a:srgbClr val="FF0000"/>
                </a:solidFill>
              </a:rPr>
              <a:t>BMR</a:t>
            </a:r>
            <a:r>
              <a:rPr lang="en-US" sz="2000" b="1" dirty="0"/>
              <a:t> : O</a:t>
            </a:r>
            <a:r>
              <a:rPr lang="en-US" sz="2000" b="1" baseline="-25000" dirty="0"/>
              <a:t>2  </a:t>
            </a:r>
            <a:r>
              <a:rPr lang="en-US" sz="2000" b="1" dirty="0"/>
              <a:t>consumption – not practical in animals.</a:t>
            </a:r>
            <a:endParaRPr lang="en-IN" sz="2000" b="1" dirty="0"/>
          </a:p>
          <a:p>
            <a:pPr lvl="0"/>
            <a:r>
              <a:rPr lang="en-US" sz="2000" b="1" baseline="30000" dirty="0">
                <a:solidFill>
                  <a:srgbClr val="FF0000"/>
                </a:solidFill>
              </a:rPr>
              <a:t>131</a:t>
            </a:r>
            <a:r>
              <a:rPr lang="en-US" sz="2000" b="1" dirty="0">
                <a:solidFill>
                  <a:srgbClr val="FF0000"/>
                </a:solidFill>
              </a:rPr>
              <a:t>I uptake </a:t>
            </a:r>
            <a:r>
              <a:rPr lang="en-US" sz="2000" b="1" dirty="0"/>
              <a:t>: method and external monitoring.</a:t>
            </a:r>
            <a:endParaRPr lang="en-IN" sz="2000" b="1" dirty="0"/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PBI reflects </a:t>
            </a:r>
            <a:r>
              <a:rPr lang="en-US" sz="2000" b="1" dirty="0"/>
              <a:t>T</a:t>
            </a:r>
            <a:r>
              <a:rPr lang="en-US" sz="2000" b="1" baseline="-25000" dirty="0"/>
              <a:t>3</a:t>
            </a:r>
            <a:r>
              <a:rPr lang="en-US" sz="2000" b="1" dirty="0"/>
              <a:t> &amp; T</a:t>
            </a:r>
            <a:r>
              <a:rPr lang="en-US" sz="2000" b="1" baseline="-25000" dirty="0"/>
              <a:t>4 </a:t>
            </a:r>
            <a:r>
              <a:rPr lang="en-US" sz="2000" b="1" dirty="0"/>
              <a:t>levels in circulation. But is subject to take reports due to dietary iodine etc.</a:t>
            </a:r>
            <a:endParaRPr lang="en-IN" sz="2000" b="1" dirty="0"/>
          </a:p>
          <a:p>
            <a:pPr lvl="0"/>
            <a:r>
              <a:rPr lang="en-IN" sz="2000" b="1" dirty="0">
                <a:solidFill>
                  <a:srgbClr val="FF0000"/>
                </a:solidFill>
              </a:rPr>
              <a:t>T</a:t>
            </a:r>
            <a:r>
              <a:rPr lang="en-IN" sz="2000" b="1" baseline="-25000" dirty="0">
                <a:solidFill>
                  <a:srgbClr val="FF0000"/>
                </a:solidFill>
              </a:rPr>
              <a:t>3,</a:t>
            </a:r>
            <a:r>
              <a:rPr lang="en-IN" sz="2000" b="1" dirty="0">
                <a:solidFill>
                  <a:srgbClr val="FF0000"/>
                </a:solidFill>
              </a:rPr>
              <a:t>T</a:t>
            </a:r>
            <a:r>
              <a:rPr lang="en-IN" sz="2000" b="1" baseline="-25000" dirty="0">
                <a:solidFill>
                  <a:srgbClr val="FF0000"/>
                </a:solidFill>
              </a:rPr>
              <a:t>4</a:t>
            </a:r>
            <a:r>
              <a:rPr lang="en-IN" sz="2000" b="1" dirty="0">
                <a:solidFill>
                  <a:srgbClr val="FF0000"/>
                </a:solidFill>
              </a:rPr>
              <a:t> </a:t>
            </a:r>
            <a:r>
              <a:rPr lang="en-IN" sz="2000" b="1" dirty="0"/>
              <a:t>: RIA, ELISA etc.</a:t>
            </a:r>
          </a:p>
          <a:p>
            <a:pPr lvl="0"/>
            <a:r>
              <a:rPr lang="en-IN" sz="2000" b="1" dirty="0">
                <a:solidFill>
                  <a:srgbClr val="FF0000"/>
                </a:solidFill>
              </a:rPr>
              <a:t>TSH  Response test </a:t>
            </a:r>
            <a:r>
              <a:rPr lang="en-IN" sz="2000" b="1" dirty="0"/>
              <a:t>: </a:t>
            </a:r>
            <a:r>
              <a:rPr lang="en-US" sz="2000" b="1" dirty="0"/>
              <a:t>It consist of administration of 10 units of TSH (</a:t>
            </a:r>
            <a:r>
              <a:rPr lang="en-US" sz="2000" b="1" dirty="0" err="1"/>
              <a:t>Dermathycin</a:t>
            </a:r>
            <a:r>
              <a:rPr lang="en-US" sz="2000" b="1" dirty="0"/>
              <a:t>) and measuring T</a:t>
            </a:r>
            <a:r>
              <a:rPr lang="en-US" sz="2000" b="1" baseline="-25000" dirty="0"/>
              <a:t>4</a:t>
            </a:r>
            <a:r>
              <a:rPr lang="en-US" sz="2000" b="1" dirty="0"/>
              <a:t> at 0 &amp; 10 </a:t>
            </a:r>
            <a:r>
              <a:rPr lang="en-US" sz="2000" b="1" dirty="0" err="1"/>
              <a:t>hrs</a:t>
            </a:r>
            <a:r>
              <a:rPr lang="en-US" sz="2000" b="1" dirty="0"/>
              <a:t> after TSH injection. In normal dog T</a:t>
            </a:r>
            <a:r>
              <a:rPr lang="en-US" sz="2000" b="1" baseline="-25000" dirty="0"/>
              <a:t>4</a:t>
            </a:r>
            <a:r>
              <a:rPr lang="en-US" sz="2000" b="1" dirty="0"/>
              <a:t> level doubles to resting stage. If T</a:t>
            </a:r>
            <a:r>
              <a:rPr lang="en-US" sz="2000" b="1" baseline="-25000" dirty="0"/>
              <a:t>4</a:t>
            </a:r>
            <a:r>
              <a:rPr lang="en-US" sz="2000" b="1" dirty="0"/>
              <a:t> at 10 </a:t>
            </a:r>
            <a:r>
              <a:rPr lang="en-US" sz="2000" b="1" dirty="0" err="1"/>
              <a:t>hrs</a:t>
            </a:r>
            <a:r>
              <a:rPr lang="en-US" sz="2000" b="1" dirty="0"/>
              <a:t> is less than double then dog is suffering from secondary hypothyroidism.</a:t>
            </a:r>
            <a:endParaRPr lang="en-IN" sz="2000" b="1" dirty="0"/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Cholesterol level is elevated </a:t>
            </a:r>
            <a:r>
              <a:rPr lang="en-US" sz="2000" b="1" dirty="0"/>
              <a:t>above 300 mg/dl in many hypothyroid dogs, but still diet can also cause elevation.</a:t>
            </a:r>
            <a:endParaRPr lang="en-IN" sz="2000" b="1" dirty="0"/>
          </a:p>
          <a:p>
            <a:r>
              <a:rPr lang="en-US" sz="2000" b="1" dirty="0"/>
              <a:t>Thyroid biopsy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976643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5840B0-FD7D-41F9-8CB8-0FD3D2C6E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6D3FD7A-DD07-4353-BA5C-FCDB929B6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IN" dirty="0"/>
          </a:p>
          <a:p>
            <a:pPr marL="0" indent="0" algn="ctr">
              <a:buNone/>
            </a:pPr>
            <a:r>
              <a:rPr lang="en-IN" sz="54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54935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1193E-E8CE-4EFF-8096-770663D9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926" y="591176"/>
            <a:ext cx="7363874" cy="71120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Mode of action of thyroxine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67C95C-D644-41B3-B676-4D920BEDE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02379"/>
            <a:ext cx="8915400" cy="5236965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002060"/>
                </a:solidFill>
              </a:rPr>
              <a:t>Not well understood. 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important effect of T4 is stimulation of oxygen utilization, hence its also related with increased BMR.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 causes increase in mitochondria per unit body tissue, thus more metabolic activity per cell in the body. 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In addition thyroxine is known to cause an increased permeability of mitochondrial membranes (by causing swelling) which facilitates certain phosphorylation  reactions. </a:t>
            </a:r>
          </a:p>
          <a:p>
            <a:pPr algn="just"/>
            <a:r>
              <a:rPr lang="en-US" sz="2400" b="1" dirty="0">
                <a:solidFill>
                  <a:srgbClr val="002060"/>
                </a:solidFill>
              </a:rPr>
              <a:t>Receptors for thyroid hormones are on chromatin material of cell nucleus, where as for steroid hormones its cytoplasm.</a:t>
            </a:r>
            <a:endParaRPr lang="en-IN" sz="2400" b="1" dirty="0">
              <a:solidFill>
                <a:srgbClr val="002060"/>
              </a:solidFill>
            </a:endParaRPr>
          </a:p>
          <a:p>
            <a:pPr algn="just"/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6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33B61-E6CD-46E2-BE85-607FA1325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0" y="562147"/>
            <a:ext cx="7876041" cy="76926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Control/regulation of thyroid functions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CC11C6-C099-4343-AB04-C04A5E981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  <a:p>
            <a:pPr algn="ctr"/>
            <a:r>
              <a:rPr lang="en-IN" sz="4800" dirty="0"/>
              <a:t>????????</a:t>
            </a:r>
          </a:p>
        </p:txBody>
      </p:sp>
    </p:spTree>
    <p:extLst>
      <p:ext uri="{BB962C8B-B14F-4D97-AF65-F5344CB8AC3E}">
        <p14:creationId xmlns:p14="http://schemas.microsoft.com/office/powerpoint/2010/main" val="204304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192CC7-BA18-4480-A4F6-613E9F71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45147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944FDFF-04EF-45FF-9D9D-F2B6D34AC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4474" y="624110"/>
            <a:ext cx="6706648" cy="62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3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EAC46-BC77-4B4D-88DF-245BF482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8397490" flipV="1">
            <a:off x="1168228" y="1030750"/>
            <a:ext cx="2755764" cy="1349158"/>
          </a:xfrm>
        </p:spPr>
        <p:txBody>
          <a:bodyPr>
            <a:normAutofit/>
          </a:bodyPr>
          <a:lstStyle/>
          <a:p>
            <a:r>
              <a:rPr lang="en-US" dirty="0" err="1"/>
              <a:t>Goitre</a:t>
            </a:r>
            <a:endParaRPr lang="en-IN" dirty="0"/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464EBCD0-D75C-4E72-A81A-C3160930FE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27" y="577850"/>
            <a:ext cx="4249158" cy="628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4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ED8885-85BA-4B23-9B58-B0FAFC7B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2609" y="624110"/>
            <a:ext cx="6910466" cy="799956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Functions of thyroid hormones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46667A-5931-40E9-B20D-E3C0EBE9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828800"/>
            <a:ext cx="8915400" cy="4082422"/>
          </a:xfrm>
        </p:spPr>
        <p:txBody>
          <a:bodyPr/>
          <a:lstStyle/>
          <a:p>
            <a:pPr lvl="0"/>
            <a:r>
              <a:rPr lang="en-US" sz="2800" b="1" dirty="0"/>
              <a:t>Molting</a:t>
            </a:r>
            <a:endParaRPr lang="en-IN" sz="2800" b="1" dirty="0"/>
          </a:p>
          <a:p>
            <a:pPr lvl="0"/>
            <a:r>
              <a:rPr lang="en-US" sz="2800" b="1" dirty="0"/>
              <a:t>Hibernation</a:t>
            </a:r>
            <a:endParaRPr lang="en-IN" sz="2800" b="1" dirty="0"/>
          </a:p>
          <a:p>
            <a:pPr lvl="0"/>
            <a:r>
              <a:rPr lang="en-US" sz="2800" b="1" dirty="0"/>
              <a:t>Growth</a:t>
            </a:r>
            <a:endParaRPr lang="en-IN" sz="2800" b="1" dirty="0"/>
          </a:p>
          <a:p>
            <a:pPr lvl="0"/>
            <a:r>
              <a:rPr lang="en-US" sz="2800" b="1" dirty="0"/>
              <a:t>Reproduction and lactation</a:t>
            </a:r>
            <a:endParaRPr lang="en-IN" sz="2800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064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E67A4C-CD56-4028-A17B-DC20E1182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2118" y="624110"/>
            <a:ext cx="5336498" cy="799956"/>
          </a:xfrm>
        </p:spPr>
        <p:txBody>
          <a:bodyPr/>
          <a:lstStyle/>
          <a:p>
            <a:pPr algn="ctr"/>
            <a:r>
              <a:rPr lang="en-US" b="1" dirty="0"/>
              <a:t>Thyroid Dysfunctions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54FE7D-F7A5-4181-937F-3860B5D2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/>
          <a:lstStyle/>
          <a:p>
            <a:r>
              <a:rPr lang="en-US" b="1"/>
              <a:t>Hypothyroidism :</a:t>
            </a:r>
            <a:r>
              <a:rPr lang="en-US"/>
              <a:t> It means lower functioning of thyroid leading to decrease in circulating thyroid hormones T</a:t>
            </a:r>
            <a:r>
              <a:rPr lang="en-US" baseline="-25000"/>
              <a:t>4 </a:t>
            </a:r>
            <a:r>
              <a:rPr lang="en-US"/>
              <a:t>and/or T</a:t>
            </a:r>
            <a:r>
              <a:rPr lang="en-US" baseline="-25000"/>
              <a:t>3</a:t>
            </a:r>
            <a:r>
              <a:rPr lang="en-US"/>
              <a:t>. This could lead to at least 3 deficiencies/diseases:</a:t>
            </a:r>
            <a:endParaRPr lang="en-IN"/>
          </a:p>
          <a:p>
            <a:r>
              <a:rPr lang="en-US"/>
              <a:t>	- Iodine deficiency</a:t>
            </a:r>
            <a:endParaRPr lang="en-IN"/>
          </a:p>
          <a:p>
            <a:r>
              <a:rPr lang="en-US"/>
              <a:t>	- Primary Hypothyroidism</a:t>
            </a:r>
            <a:endParaRPr lang="en-IN"/>
          </a:p>
          <a:p>
            <a:r>
              <a:rPr lang="en-US"/>
              <a:t>- Secondary Hypothyroidism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480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F39FED-C416-407A-BFDD-11A86559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7836" y="624110"/>
            <a:ext cx="6385810" cy="844926"/>
          </a:xfrm>
        </p:spPr>
        <p:txBody>
          <a:bodyPr/>
          <a:lstStyle/>
          <a:p>
            <a:pPr algn="ctr"/>
            <a:r>
              <a:rPr lang="en-US" b="1" dirty="0"/>
              <a:t>Primary Hypothyroidism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4A7E06-32C2-47A1-A1EE-62DB6F57B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99213"/>
            <a:ext cx="8915400" cy="5658787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Decreased Secretion of thyroid hormones due to malfunctioning of the gland. </a:t>
            </a:r>
          </a:p>
          <a:p>
            <a:pPr algn="just"/>
            <a:r>
              <a:rPr lang="en-US" sz="2400" dirty="0"/>
              <a:t>Several factors like thyroiditis, neoplasms that destroy the follicle cells or alterations in biochemical mechanism involved in formation of T</a:t>
            </a:r>
            <a:r>
              <a:rPr lang="en-US" sz="2400" baseline="-25000" dirty="0"/>
              <a:t>4</a:t>
            </a:r>
            <a:r>
              <a:rPr lang="en-US" sz="2400" dirty="0"/>
              <a:t>.</a:t>
            </a:r>
            <a:endParaRPr lang="en-IN" sz="2400" dirty="0"/>
          </a:p>
          <a:p>
            <a:pPr algn="just"/>
            <a:r>
              <a:rPr lang="en-US" sz="2400" b="1" dirty="0"/>
              <a:t>Clinical signs of primary hypothyroidism in dogs are inactiveness, sleepy, lack of </a:t>
            </a:r>
            <a:r>
              <a:rPr lang="en-US" sz="2400" b="1" dirty="0" err="1"/>
              <a:t>vigour</a:t>
            </a:r>
            <a:r>
              <a:rPr lang="en-US" sz="2400" b="1" dirty="0"/>
              <a:t>, seek warm places and may gain weight if appetite is good and thickening of skin particularly in face region is there.</a:t>
            </a:r>
          </a:p>
          <a:p>
            <a:pPr algn="just"/>
            <a:r>
              <a:rPr lang="en-US" sz="2400" dirty="0"/>
              <a:t> Reproductive dysfunctions are also observed.</a:t>
            </a:r>
            <a:endParaRPr lang="en-IN" sz="2400" dirty="0"/>
          </a:p>
          <a:p>
            <a:endParaRPr lang="en-IN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651288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343D50-7711-4600-8608-17670952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7567075" cy="856347"/>
          </a:xfrm>
        </p:spPr>
        <p:txBody>
          <a:bodyPr/>
          <a:lstStyle/>
          <a:p>
            <a:r>
              <a:rPr lang="en-US" b="1" dirty="0"/>
              <a:t>Treatment of hypothyroidism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E105CF-9FFD-4628-A398-26DAD70F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3" y="2293257"/>
            <a:ext cx="9327469" cy="3777622"/>
          </a:xfrm>
        </p:spPr>
        <p:txBody>
          <a:bodyPr>
            <a:normAutofit/>
          </a:bodyPr>
          <a:lstStyle/>
          <a:p>
            <a:endParaRPr lang="en-IN" sz="2400" b="1" dirty="0"/>
          </a:p>
          <a:p>
            <a:pPr marL="0" indent="0">
              <a:buNone/>
            </a:pPr>
            <a:r>
              <a:rPr lang="en-US" sz="2400" b="1" dirty="0"/>
              <a:t>		-</a:t>
            </a:r>
            <a:r>
              <a:rPr lang="en-US" sz="2400" b="1" dirty="0" err="1"/>
              <a:t>Desicated</a:t>
            </a:r>
            <a:r>
              <a:rPr lang="en-US" sz="2400" b="1" dirty="0"/>
              <a:t> thyroid</a:t>
            </a:r>
            <a:endParaRPr lang="en-IN" sz="2400" b="1" dirty="0"/>
          </a:p>
          <a:p>
            <a:pPr marL="0" indent="0">
              <a:buNone/>
            </a:pPr>
            <a:r>
              <a:rPr lang="en-US" sz="2400" b="1" dirty="0"/>
              <a:t>		-Thyroglobulin</a:t>
            </a:r>
            <a:endParaRPr lang="en-IN" sz="2400" b="1" dirty="0"/>
          </a:p>
          <a:p>
            <a:pPr marL="0" indent="0">
              <a:buNone/>
            </a:pPr>
            <a:r>
              <a:rPr lang="en-US" sz="2400" b="1" dirty="0"/>
              <a:t>		- T</a:t>
            </a:r>
            <a:r>
              <a:rPr lang="en-US" sz="2400" b="1" baseline="-25000" dirty="0"/>
              <a:t>4</a:t>
            </a:r>
            <a:r>
              <a:rPr lang="en-US" sz="2400" b="1" dirty="0"/>
              <a:t> (Synthroid)</a:t>
            </a:r>
            <a:endParaRPr lang="en-IN" sz="2400" b="1" dirty="0"/>
          </a:p>
          <a:p>
            <a:pPr marL="0" indent="0">
              <a:buNone/>
            </a:pPr>
            <a:r>
              <a:rPr lang="en-US" sz="2400" b="1" dirty="0"/>
              <a:t>		- T</a:t>
            </a:r>
            <a:r>
              <a:rPr lang="en-US" sz="2400" b="1" baseline="-25000" dirty="0"/>
              <a:t>3</a:t>
            </a:r>
            <a:r>
              <a:rPr lang="en-US" sz="2400" b="1" dirty="0"/>
              <a:t> Sodium </a:t>
            </a:r>
            <a:r>
              <a:rPr lang="en-US" sz="2400" b="1" dirty="0" err="1"/>
              <a:t>leothyronine</a:t>
            </a:r>
            <a:r>
              <a:rPr lang="en-US" sz="2400" b="1" dirty="0"/>
              <a:t> (</a:t>
            </a:r>
            <a:r>
              <a:rPr lang="en-US" sz="2400" b="1" dirty="0" err="1"/>
              <a:t>Cytobin</a:t>
            </a:r>
            <a:r>
              <a:rPr lang="en-US" sz="2400" b="1" dirty="0"/>
              <a:t>)</a:t>
            </a:r>
            <a:endParaRPr lang="en-IN" sz="2400" b="1" dirty="0"/>
          </a:p>
          <a:p>
            <a:pPr marL="0" indent="0">
              <a:buNone/>
            </a:pPr>
            <a:r>
              <a:rPr lang="en-US" sz="2400" b="1" dirty="0"/>
              <a:t>		@ 0.2 to 0.3 mg for 10-15 Kg for dog.</a:t>
            </a:r>
          </a:p>
          <a:p>
            <a:pPr marL="0" indent="0">
              <a:buNone/>
            </a:pPr>
            <a:r>
              <a:rPr lang="en-US" sz="2400" b="1" dirty="0"/>
              <a:t>				 Effects are seen with in a week or so.</a:t>
            </a:r>
            <a:endParaRPr lang="en-IN" sz="2400" b="1" dirty="0"/>
          </a:p>
          <a:p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33483359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97</TotalTime>
  <Words>564</Words>
  <Application>Microsoft Office PowerPoint</Application>
  <PresentationFormat>Custom</PresentationFormat>
  <Paragraphs>79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Wisp</vt:lpstr>
      <vt:lpstr>Thyroid Gland     Part  - II </vt:lpstr>
      <vt:lpstr>Mode of action of thyroxine </vt:lpstr>
      <vt:lpstr>Control/regulation of thyroid functions</vt:lpstr>
      <vt:lpstr>PowerPoint Presentation</vt:lpstr>
      <vt:lpstr>Goitre</vt:lpstr>
      <vt:lpstr>Functions of thyroid hormones</vt:lpstr>
      <vt:lpstr>Thyroid Dysfunctions </vt:lpstr>
      <vt:lpstr>Primary Hypothyroidism </vt:lpstr>
      <vt:lpstr>Treatment of hypothyroidism</vt:lpstr>
      <vt:lpstr>Secondary Hypothyroidism</vt:lpstr>
      <vt:lpstr>Hyperthyroidism</vt:lpstr>
      <vt:lpstr> Compounds/Goitrogens </vt:lpstr>
      <vt:lpstr>Classification of antithyroid drugs according to their mode of action is </vt:lpstr>
      <vt:lpstr>PowerPoint Presentation</vt:lpstr>
      <vt:lpstr>Thyroid function tests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Gland</dc:title>
  <dc:creator>BASU</dc:creator>
  <cp:lastModifiedBy>physiology dept</cp:lastModifiedBy>
  <cp:revision>16</cp:revision>
  <dcterms:created xsi:type="dcterms:W3CDTF">2020-05-10T10:49:16Z</dcterms:created>
  <dcterms:modified xsi:type="dcterms:W3CDTF">2020-06-23T05:21:03Z</dcterms:modified>
</cp:coreProperties>
</file>