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TRACE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 Pramod Kumar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Asstt</a:t>
            </a:r>
            <a:r>
              <a:rPr lang="en-US" dirty="0" smtClean="0">
                <a:solidFill>
                  <a:schemeClr val="tx1"/>
                </a:solidFill>
              </a:rPr>
              <a:t>.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</a:t>
            </a:r>
            <a:r>
              <a:rPr lang="en-US" dirty="0" err="1" smtClean="0">
                <a:solidFill>
                  <a:schemeClr val="tx1"/>
                </a:solidFill>
              </a:rPr>
              <a:t>Vety</a:t>
            </a:r>
            <a:r>
              <a:rPr lang="en-US" dirty="0" smtClean="0">
                <a:solidFill>
                  <a:schemeClr val="tx1"/>
                </a:solidFill>
              </a:rPr>
              <a:t>. Physiology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Sodium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smtClean="0"/>
              <a:t>Regulates ATP-dependent </a:t>
            </a:r>
            <a:r>
              <a:rPr lang="en-US" dirty="0" smtClean="0"/>
              <a:t>channels with </a:t>
            </a:r>
            <a:r>
              <a:rPr lang="en-US" dirty="0" smtClean="0"/>
              <a:t>potassium for the </a:t>
            </a:r>
            <a:r>
              <a:rPr lang="en-US" dirty="0" smtClean="0"/>
              <a:t>transmission of nerve impulses in the brain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	Blood level controlled </a:t>
            </a:r>
            <a:r>
              <a:rPr lang="en-US" dirty="0" smtClean="0"/>
              <a:t>by </a:t>
            </a:r>
            <a:r>
              <a:rPr lang="en-US" dirty="0" err="1" smtClean="0"/>
              <a:t>aldosterone</a:t>
            </a:r>
            <a:r>
              <a:rPr lang="en-US" dirty="0" smtClean="0"/>
              <a:t>, </a:t>
            </a:r>
            <a:r>
              <a:rPr lang="en-US" dirty="0" smtClean="0"/>
              <a:t>ANP </a:t>
            </a:r>
            <a:r>
              <a:rPr lang="en-US" dirty="0" smtClean="0"/>
              <a:t>and ADH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smtClean="0"/>
              <a:t>Excessive </a:t>
            </a:r>
            <a:r>
              <a:rPr lang="en-US" dirty="0" smtClean="0"/>
              <a:t>sodium can cause </a:t>
            </a:r>
            <a:r>
              <a:rPr lang="en-US" dirty="0" err="1" smtClean="0"/>
              <a:t>hypernatraemia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smtClean="0"/>
              <a:t>Low </a:t>
            </a:r>
            <a:r>
              <a:rPr lang="en-US" dirty="0" smtClean="0"/>
              <a:t>sodium levels can cause </a:t>
            </a:r>
            <a:r>
              <a:rPr lang="en-US" dirty="0" err="1" smtClean="0"/>
              <a:t>hyponatraemia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Potassium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major intracellular </a:t>
            </a:r>
            <a:r>
              <a:rPr lang="en-US" dirty="0" err="1" smtClean="0"/>
              <a:t>cation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key </a:t>
            </a:r>
            <a:r>
              <a:rPr lang="en-US" dirty="0" smtClean="0"/>
              <a:t>circulating </a:t>
            </a:r>
            <a:r>
              <a:rPr lang="en-US" dirty="0" smtClean="0"/>
              <a:t>electrolyte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Regulates ATP-dependent </a:t>
            </a:r>
            <a:r>
              <a:rPr lang="en-US" dirty="0" smtClean="0"/>
              <a:t>channels along with </a:t>
            </a:r>
            <a:r>
              <a:rPr lang="en-US" dirty="0" smtClean="0"/>
              <a:t>sodium in </a:t>
            </a:r>
            <a:r>
              <a:rPr lang="en-US" dirty="0" smtClean="0"/>
              <a:t>a 3:2 ratio to maintain the difference in </a:t>
            </a:r>
            <a:r>
              <a:rPr lang="en-US" dirty="0" smtClean="0"/>
              <a:t>K </a:t>
            </a:r>
            <a:r>
              <a:rPr lang="en-US" dirty="0" smtClean="0"/>
              <a:t>content between ECF and </a:t>
            </a:r>
            <a:r>
              <a:rPr lang="en-US" dirty="0" smtClean="0"/>
              <a:t>ICF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Maintains osmotic pressure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Maintains water balance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dirty="0" smtClean="0"/>
              <a:t>Contd..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Maintains </a:t>
            </a:r>
            <a:r>
              <a:rPr lang="en-US" dirty="0" smtClean="0"/>
              <a:t>acid-base balance</a:t>
            </a:r>
          </a:p>
          <a:p>
            <a:pPr algn="r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Acts </a:t>
            </a:r>
            <a:r>
              <a:rPr lang="en-US" dirty="0" smtClean="0"/>
              <a:t>as co-factor for several </a:t>
            </a:r>
            <a:r>
              <a:rPr lang="en-US" dirty="0" err="1" smtClean="0"/>
              <a:t>glycolytic</a:t>
            </a:r>
            <a:r>
              <a:rPr lang="en-US" dirty="0" smtClean="0"/>
              <a:t> </a:t>
            </a:r>
            <a:r>
              <a:rPr lang="en-US" dirty="0" smtClean="0"/>
              <a:t>enzymes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Transmit nerve </a:t>
            </a:r>
            <a:r>
              <a:rPr lang="en-US" dirty="0" smtClean="0"/>
              <a:t>impulses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Maintains activity and synthesis of nuclear and proteins 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Hyperkalameia</a:t>
            </a:r>
            <a:r>
              <a:rPr lang="en-US" dirty="0" smtClean="0"/>
              <a:t> - increase serum K in the </a:t>
            </a:r>
            <a:r>
              <a:rPr lang="en-US" dirty="0" smtClean="0"/>
              <a:t>plasma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Hypokalameia</a:t>
            </a:r>
            <a:r>
              <a:rPr lang="en-US" dirty="0" smtClean="0"/>
              <a:t> - decrease serum K level in the plasma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Chlorine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regulate water balance (osmotic pressure and acid base)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nerve </a:t>
            </a:r>
            <a:r>
              <a:rPr lang="en-US" dirty="0" smtClean="0"/>
              <a:t>impulse </a:t>
            </a:r>
            <a:r>
              <a:rPr lang="en-US" dirty="0" smtClean="0"/>
              <a:t>conduction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hydrochloric </a:t>
            </a:r>
            <a:r>
              <a:rPr lang="en-US" dirty="0" smtClean="0"/>
              <a:t>acid formation in the stomach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Change in plasma level </a:t>
            </a:r>
            <a:r>
              <a:rPr lang="en-US" dirty="0" smtClean="0"/>
              <a:t>might </a:t>
            </a:r>
            <a:r>
              <a:rPr lang="en-US" dirty="0" smtClean="0"/>
              <a:t>cause </a:t>
            </a:r>
            <a:r>
              <a:rPr lang="en-US" dirty="0" smtClean="0"/>
              <a:t>abnormal metabolism of Na</a:t>
            </a:r>
            <a:r>
              <a:rPr lang="en-US" baseline="30000" dirty="0" smtClean="0"/>
              <a:t>+</a:t>
            </a:r>
            <a:r>
              <a:rPr lang="en-US" dirty="0" smtClean="0"/>
              <a:t> &amp; </a:t>
            </a:r>
            <a:r>
              <a:rPr lang="en-US" dirty="0" err="1" smtClean="0"/>
              <a:t>Cl</a:t>
            </a:r>
            <a:r>
              <a:rPr lang="en-US" dirty="0" smtClean="0"/>
              <a:t>⁻ </a:t>
            </a:r>
            <a:r>
              <a:rPr lang="en-US" dirty="0" smtClean="0"/>
              <a:t>lead to </a:t>
            </a:r>
            <a:r>
              <a:rPr lang="en-US" dirty="0" err="1" smtClean="0"/>
              <a:t>hyperchloraemia</a:t>
            </a:r>
            <a:r>
              <a:rPr lang="en-US" dirty="0" smtClean="0"/>
              <a:t> or </a:t>
            </a:r>
            <a:r>
              <a:rPr lang="en-US" dirty="0" err="1" smtClean="0"/>
              <a:t>hypochloremia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Intracellular calcium: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muscle contraction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releases hormones </a:t>
            </a:r>
            <a:r>
              <a:rPr lang="en-US" dirty="0" smtClean="0"/>
              <a:t>(</a:t>
            </a:r>
            <a:r>
              <a:rPr lang="en-US" dirty="0" err="1" smtClean="0"/>
              <a:t>neuro</a:t>
            </a:r>
            <a:r>
              <a:rPr lang="en-US" dirty="0" smtClean="0"/>
              <a:t>-transmitter/modulators)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activation </a:t>
            </a:r>
            <a:r>
              <a:rPr lang="en-US" dirty="0" smtClean="0"/>
              <a:t>of some </a:t>
            </a:r>
            <a:r>
              <a:rPr lang="en-US" dirty="0" smtClean="0"/>
              <a:t>enzyme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enter </a:t>
            </a:r>
            <a:r>
              <a:rPr lang="en-US" dirty="0" smtClean="0"/>
              <a:t>in glycogen </a:t>
            </a:r>
            <a:r>
              <a:rPr lang="en-US" dirty="0" smtClean="0"/>
              <a:t>metabolism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cell </a:t>
            </a:r>
            <a:r>
              <a:rPr lang="en-US" dirty="0" smtClean="0"/>
              <a:t>division 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dirty="0" err="1" smtClean="0"/>
              <a:t>Contd</a:t>
            </a:r>
            <a:r>
              <a:rPr lang="en-US" dirty="0" smtClean="0"/>
              <a:t>…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Extracellular calcium:</a:t>
            </a:r>
          </a:p>
          <a:p>
            <a:pPr>
              <a:buNone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maintain ECF </a:t>
            </a:r>
            <a:r>
              <a:rPr lang="en-US" dirty="0" smtClean="0"/>
              <a:t>calcium </a:t>
            </a:r>
            <a:r>
              <a:rPr lang="en-US" dirty="0" smtClean="0"/>
              <a:t>concentration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bone mineralization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 coagulation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membrane excitability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muscle </a:t>
            </a:r>
            <a:r>
              <a:rPr lang="en-US" dirty="0" smtClean="0"/>
              <a:t>contraction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Phosphorous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synthesis </a:t>
            </a:r>
            <a:r>
              <a:rPr lang="en-US" dirty="0" smtClean="0"/>
              <a:t>of nucleic </a:t>
            </a:r>
            <a:r>
              <a:rPr lang="en-US" dirty="0" smtClean="0"/>
              <a:t>acids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synthesis </a:t>
            </a:r>
            <a:r>
              <a:rPr lang="en-US" dirty="0" smtClean="0"/>
              <a:t>of</a:t>
            </a:r>
            <a:r>
              <a:rPr lang="en-US" dirty="0" smtClean="0"/>
              <a:t> ATP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maintenance </a:t>
            </a:r>
            <a:r>
              <a:rPr lang="en-US" dirty="0" smtClean="0"/>
              <a:t>of pH </a:t>
            </a:r>
            <a:r>
              <a:rPr lang="en-US" dirty="0" smtClean="0"/>
              <a:t>balance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act </a:t>
            </a:r>
            <a:r>
              <a:rPr lang="en-US" dirty="0" smtClean="0"/>
              <a:t>as </a:t>
            </a:r>
            <a:r>
              <a:rPr lang="en-US" dirty="0" smtClean="0"/>
              <a:t>major </a:t>
            </a:r>
            <a:r>
              <a:rPr lang="en-US" dirty="0" smtClean="0"/>
              <a:t>buffer system (phosphoric </a:t>
            </a:r>
            <a:r>
              <a:rPr lang="en-US" dirty="0" smtClean="0"/>
              <a:t>acid)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part </a:t>
            </a:r>
            <a:r>
              <a:rPr lang="en-US" dirty="0" smtClean="0"/>
              <a:t>of DNA and RNA and </a:t>
            </a:r>
            <a:r>
              <a:rPr lang="en-US" dirty="0" smtClean="0"/>
              <a:t>necessary </a:t>
            </a:r>
            <a:r>
              <a:rPr lang="en-US" dirty="0" smtClean="0"/>
              <a:t>for </a:t>
            </a:r>
            <a:r>
              <a:rPr lang="en-US" dirty="0" smtClean="0"/>
              <a:t>growth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Activates many </a:t>
            </a:r>
            <a:r>
              <a:rPr lang="en-US" dirty="0" smtClean="0"/>
              <a:t>enzymes and </a:t>
            </a:r>
            <a:r>
              <a:rPr lang="en-US" dirty="0" smtClean="0"/>
              <a:t>vitamins B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ATP </a:t>
            </a:r>
            <a:r>
              <a:rPr lang="en-US" dirty="0" smtClean="0"/>
              <a:t>uses three phosphate groups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dirty="0" smtClean="0"/>
              <a:t>Magnesium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active in many enzyme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resides </a:t>
            </a:r>
            <a:r>
              <a:rPr lang="en-US" dirty="0" smtClean="0"/>
              <a:t>half </a:t>
            </a:r>
            <a:r>
              <a:rPr lang="en-US" dirty="0" smtClean="0"/>
              <a:t>the </a:t>
            </a:r>
            <a:r>
              <a:rPr lang="en-US" dirty="0" smtClean="0"/>
              <a:t>body’s magnesium </a:t>
            </a:r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smtClean="0"/>
              <a:t>bones</a:t>
            </a:r>
          </a:p>
          <a:p>
            <a:r>
              <a:rPr lang="en-US" dirty="0" smtClean="0"/>
              <a:t>rest </a:t>
            </a:r>
            <a:r>
              <a:rPr lang="en-US" dirty="0" smtClean="0"/>
              <a:t>is in </a:t>
            </a:r>
            <a:r>
              <a:rPr lang="en-US" dirty="0" smtClean="0"/>
              <a:t>muscles </a:t>
            </a:r>
            <a:r>
              <a:rPr lang="en-US" dirty="0" smtClean="0"/>
              <a:t>and soft </a:t>
            </a:r>
            <a:r>
              <a:rPr lang="en-US" dirty="0" smtClean="0"/>
              <a:t>tissues</a:t>
            </a:r>
          </a:p>
          <a:p>
            <a:r>
              <a:rPr lang="en-US" dirty="0" smtClean="0"/>
              <a:t>1 % </a:t>
            </a:r>
            <a:r>
              <a:rPr lang="en-US" dirty="0" smtClean="0"/>
              <a:t>in the extracellular </a:t>
            </a:r>
            <a:r>
              <a:rPr lang="en-US" dirty="0" smtClean="0"/>
              <a:t>fluid</a:t>
            </a:r>
          </a:p>
          <a:p>
            <a:r>
              <a:rPr lang="en-US" dirty="0" smtClean="0"/>
              <a:t>calcium</a:t>
            </a:r>
            <a:r>
              <a:rPr lang="en-US" dirty="0" smtClean="0"/>
              <a:t>, bone magnesium may serve as a reservoir to ensure normal blood concentrations. </a:t>
            </a:r>
          </a:p>
          <a:p>
            <a:r>
              <a:rPr lang="en-US" dirty="0" smtClean="0"/>
              <a:t>necessary </a:t>
            </a:r>
            <a:r>
              <a:rPr lang="en-US" dirty="0" smtClean="0"/>
              <a:t>for energy </a:t>
            </a:r>
            <a:r>
              <a:rPr lang="en-US" dirty="0" smtClean="0"/>
              <a:t>metabolism</a:t>
            </a:r>
          </a:p>
          <a:p>
            <a:r>
              <a:rPr lang="en-US" dirty="0" smtClean="0"/>
              <a:t>catalyst </a:t>
            </a:r>
            <a:r>
              <a:rPr lang="en-US" dirty="0" smtClean="0"/>
              <a:t>in the reaction </a:t>
            </a:r>
            <a:r>
              <a:rPr lang="en-US" dirty="0" smtClean="0"/>
              <a:t>to form ATP compound</a:t>
            </a:r>
          </a:p>
          <a:p>
            <a:r>
              <a:rPr lang="en-US" dirty="0" smtClean="0"/>
              <a:t>permit the </a:t>
            </a:r>
            <a:r>
              <a:rPr lang="en-US" dirty="0" smtClean="0"/>
              <a:t>use of </a:t>
            </a:r>
            <a:r>
              <a:rPr lang="en-US" dirty="0" smtClean="0"/>
              <a:t>glucose</a:t>
            </a:r>
          </a:p>
          <a:p>
            <a:r>
              <a:rPr lang="en-US" dirty="0" smtClean="0"/>
              <a:t>i</a:t>
            </a:r>
            <a:r>
              <a:rPr lang="en-US" dirty="0" smtClean="0"/>
              <a:t>nvolved </a:t>
            </a:r>
            <a:r>
              <a:rPr lang="en-US" dirty="0" smtClean="0"/>
              <a:t>in the synthesis of protein, </a:t>
            </a:r>
            <a:r>
              <a:rPr lang="en-US" dirty="0" smtClean="0"/>
              <a:t>fat </a:t>
            </a:r>
            <a:r>
              <a:rPr lang="en-US" dirty="0" smtClean="0"/>
              <a:t>and nucleic </a:t>
            </a:r>
            <a:r>
              <a:rPr lang="en-US" dirty="0" smtClean="0"/>
              <a:t>acids</a:t>
            </a:r>
          </a:p>
          <a:p>
            <a:r>
              <a:rPr lang="en-US" dirty="0" smtClean="0"/>
              <a:t>Involved in cells </a:t>
            </a:r>
            <a:r>
              <a:rPr lang="en-US" dirty="0" smtClean="0"/>
              <a:t>membrane transport systems.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Calcium and </a:t>
            </a:r>
            <a:r>
              <a:rPr lang="en-US" dirty="0" smtClean="0"/>
              <a:t>magnesium is involved in muscle </a:t>
            </a:r>
            <a:r>
              <a:rPr lang="en-US" dirty="0" smtClean="0"/>
              <a:t>contraction </a:t>
            </a:r>
            <a:r>
              <a:rPr lang="en-US" dirty="0" smtClean="0"/>
              <a:t>and blood </a:t>
            </a:r>
            <a:r>
              <a:rPr lang="en-US" dirty="0" smtClean="0"/>
              <a:t>clotting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calcium </a:t>
            </a:r>
            <a:r>
              <a:rPr lang="en-US" dirty="0" smtClean="0"/>
              <a:t>promotes </a:t>
            </a:r>
            <a:r>
              <a:rPr lang="en-US" dirty="0" smtClean="0"/>
              <a:t>whereas </a:t>
            </a:r>
            <a:r>
              <a:rPr lang="en-US" dirty="0" smtClean="0"/>
              <a:t>magnesium </a:t>
            </a:r>
            <a:r>
              <a:rPr lang="en-US" dirty="0" smtClean="0"/>
              <a:t>inhibits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interaction </a:t>
            </a:r>
            <a:r>
              <a:rPr lang="en-US" dirty="0" smtClean="0"/>
              <a:t>between the two </a:t>
            </a:r>
            <a:r>
              <a:rPr lang="en-US" dirty="0" smtClean="0"/>
              <a:t>mineral </a:t>
            </a:r>
            <a:r>
              <a:rPr lang="en-US" dirty="0" smtClean="0"/>
              <a:t>helps </a:t>
            </a:r>
            <a:r>
              <a:rPr lang="en-US" dirty="0" smtClean="0"/>
              <a:t>to regulate </a:t>
            </a:r>
            <a:r>
              <a:rPr lang="en-US" dirty="0" smtClean="0"/>
              <a:t>blood pressure and lung </a:t>
            </a:r>
            <a:r>
              <a:rPr lang="en-US" dirty="0" smtClean="0"/>
              <a:t>function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supports </a:t>
            </a:r>
            <a:r>
              <a:rPr lang="en-US" dirty="0" smtClean="0"/>
              <a:t>the normal functioning of the immune system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Chromium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It is needed </a:t>
            </a:r>
            <a:r>
              <a:rPr lang="en-US" dirty="0" smtClean="0"/>
              <a:t>in small amount </a:t>
            </a:r>
            <a:r>
              <a:rPr lang="en-US" dirty="0" smtClean="0"/>
              <a:t>for </a:t>
            </a:r>
            <a:r>
              <a:rPr lang="en-US" dirty="0" smtClean="0"/>
              <a:t>certain biological </a:t>
            </a:r>
            <a:r>
              <a:rPr lang="en-US" dirty="0" smtClean="0"/>
              <a:t>function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control </a:t>
            </a:r>
            <a:r>
              <a:rPr lang="en-US" dirty="0" smtClean="0"/>
              <a:t>of glucose </a:t>
            </a:r>
            <a:r>
              <a:rPr lang="en-US" dirty="0" smtClean="0"/>
              <a:t>metabolism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lipid metabolism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acts as </a:t>
            </a:r>
            <a:r>
              <a:rPr lang="en-US" dirty="0" smtClean="0"/>
              <a:t>cofactor for </a:t>
            </a:r>
            <a:r>
              <a:rPr lang="en-US" dirty="0" smtClean="0"/>
              <a:t>increasing </a:t>
            </a:r>
            <a:r>
              <a:rPr lang="en-US" dirty="0" smtClean="0"/>
              <a:t>glucose </a:t>
            </a:r>
            <a:r>
              <a:rPr lang="en-US" dirty="0" smtClean="0"/>
              <a:t>utilization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transport amino </a:t>
            </a:r>
            <a:r>
              <a:rPr lang="en-US" dirty="0" smtClean="0"/>
              <a:t>acids into </a:t>
            </a:r>
            <a:r>
              <a:rPr lang="en-US" dirty="0" smtClean="0"/>
              <a:t>cells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lower </a:t>
            </a:r>
            <a:r>
              <a:rPr lang="en-US" dirty="0" smtClean="0"/>
              <a:t>cholesterol level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2590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The trace elements serve a variety of functions including catalytic, structural and regulatory activities in which they interact with macromolecules such as enzymes, pro-hormones, pre-</a:t>
            </a:r>
            <a:r>
              <a:rPr lang="en-US" dirty="0" err="1" smtClean="0"/>
              <a:t>secretory</a:t>
            </a:r>
            <a:r>
              <a:rPr lang="en-US" dirty="0" smtClean="0"/>
              <a:t> granules and biological membranes.</a:t>
            </a:r>
          </a:p>
        </p:txBody>
      </p:sp>
      <p:pic>
        <p:nvPicPr>
          <p:cNvPr id="5" name="Picture 2" descr="C:\Users\Hp\Desktop\health2e_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67056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2"/>
            <a:ext cx="8229600" cy="884238"/>
          </a:xfrm>
        </p:spPr>
        <p:txBody>
          <a:bodyPr/>
          <a:lstStyle/>
          <a:p>
            <a:r>
              <a:rPr lang="en-US" dirty="0" smtClean="0"/>
              <a:t>Manganese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involved </a:t>
            </a:r>
            <a:r>
              <a:rPr lang="en-US" dirty="0" smtClean="0"/>
              <a:t>in </a:t>
            </a:r>
            <a:r>
              <a:rPr lang="en-US" dirty="0" smtClean="0"/>
              <a:t>protein </a:t>
            </a:r>
            <a:r>
              <a:rPr lang="en-US" dirty="0" smtClean="0"/>
              <a:t>and fat </a:t>
            </a:r>
            <a:r>
              <a:rPr lang="en-US" dirty="0" smtClean="0"/>
              <a:t>metabolism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promotes healthy </a:t>
            </a:r>
            <a:r>
              <a:rPr lang="en-US" dirty="0" smtClean="0"/>
              <a:t>nervous </a:t>
            </a:r>
            <a:r>
              <a:rPr lang="en-US" dirty="0" smtClean="0"/>
              <a:t>system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necessary </a:t>
            </a:r>
            <a:r>
              <a:rPr lang="en-US" dirty="0" smtClean="0"/>
              <a:t>for digestive function, bone growth, and immune </a:t>
            </a:r>
            <a:r>
              <a:rPr lang="en-US" dirty="0" smtClean="0"/>
              <a:t>function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necessary </a:t>
            </a:r>
            <a:r>
              <a:rPr lang="en-US" dirty="0" smtClean="0"/>
              <a:t>for the proper function of </a:t>
            </a:r>
            <a:r>
              <a:rPr lang="en-US" dirty="0" smtClean="0"/>
              <a:t>SOD  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884238"/>
          </a:xfrm>
        </p:spPr>
        <p:txBody>
          <a:bodyPr/>
          <a:lstStyle/>
          <a:p>
            <a:r>
              <a:rPr lang="en-US" dirty="0" smtClean="0"/>
              <a:t>Copper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involved </a:t>
            </a:r>
            <a:r>
              <a:rPr lang="en-US" dirty="0" smtClean="0"/>
              <a:t>in the formation of red bloods </a:t>
            </a:r>
            <a:r>
              <a:rPr lang="en-US" dirty="0" smtClean="0"/>
              <a:t>cells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involve </a:t>
            </a:r>
            <a:r>
              <a:rPr lang="en-US" dirty="0" smtClean="0"/>
              <a:t>in oxidation reduction </a:t>
            </a:r>
            <a:r>
              <a:rPr lang="en-US" dirty="0" smtClean="0"/>
              <a:t>reactions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involved </a:t>
            </a:r>
            <a:r>
              <a:rPr lang="en-US" dirty="0" smtClean="0"/>
              <a:t>in the proper processing of collagen </a:t>
            </a:r>
            <a:r>
              <a:rPr lang="en-US" dirty="0" smtClean="0"/>
              <a:t>for production of skin</a:t>
            </a:r>
            <a:r>
              <a:rPr lang="en-US" dirty="0" smtClean="0"/>
              <a:t>, bone, and connective </a:t>
            </a:r>
            <a:r>
              <a:rPr lang="en-US" dirty="0" smtClean="0"/>
              <a:t>tissue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required </a:t>
            </a:r>
            <a:r>
              <a:rPr lang="en-US" dirty="0" smtClean="0"/>
              <a:t>for the synthesis of </a:t>
            </a:r>
            <a:r>
              <a:rPr lang="en-US" dirty="0" smtClean="0"/>
              <a:t>T3 </a:t>
            </a:r>
            <a:r>
              <a:rPr lang="en-US" dirty="0" smtClean="0"/>
              <a:t>and </a:t>
            </a:r>
            <a:r>
              <a:rPr lang="en-US" dirty="0" smtClean="0"/>
              <a:t>T4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deficiency </a:t>
            </a:r>
            <a:r>
              <a:rPr lang="en-US" dirty="0" smtClean="0"/>
              <a:t>leads to cretinism </a:t>
            </a:r>
            <a:r>
              <a:rPr lang="en-US" dirty="0" smtClean="0"/>
              <a:t>and goiter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Cretinism</a:t>
            </a:r>
            <a:r>
              <a:rPr lang="en-US" dirty="0" smtClean="0"/>
              <a:t>;- deficiency during pregnancy lead to neonatal </a:t>
            </a:r>
            <a:r>
              <a:rPr lang="en-US" dirty="0" err="1" smtClean="0"/>
              <a:t>hypothyrodism</a:t>
            </a:r>
            <a:r>
              <a:rPr lang="en-US" dirty="0" smtClean="0"/>
              <a:t> </a:t>
            </a:r>
            <a:r>
              <a:rPr lang="en-US" dirty="0" smtClean="0"/>
              <a:t>characterized </a:t>
            </a:r>
            <a:r>
              <a:rPr lang="en-US" dirty="0" smtClean="0"/>
              <a:t>by mental retardation, </a:t>
            </a:r>
            <a:r>
              <a:rPr lang="en-US" dirty="0" smtClean="0"/>
              <a:t>dwarfism and </a:t>
            </a:r>
            <a:r>
              <a:rPr lang="en-US" dirty="0" smtClean="0"/>
              <a:t>retarded development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Goiter </a:t>
            </a:r>
            <a:r>
              <a:rPr lang="en-US" dirty="0" smtClean="0"/>
              <a:t>characterized by enlargement of thyroid </a:t>
            </a:r>
            <a:r>
              <a:rPr lang="en-US" dirty="0" smtClean="0"/>
              <a:t>gland </a:t>
            </a:r>
            <a:r>
              <a:rPr lang="en-US" dirty="0" smtClean="0"/>
              <a:t>and impairment of thyroxin production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synthesisze</a:t>
            </a:r>
            <a:r>
              <a:rPr lang="en-US" dirty="0" smtClean="0"/>
              <a:t> </a:t>
            </a:r>
            <a:r>
              <a:rPr lang="en-US" dirty="0" err="1" smtClean="0"/>
              <a:t>haemoglobin</a:t>
            </a:r>
            <a:r>
              <a:rPr lang="en-US" dirty="0" smtClean="0"/>
              <a:t>, </a:t>
            </a:r>
            <a:r>
              <a:rPr lang="en-US" dirty="0" err="1" smtClean="0"/>
              <a:t>myoglobin</a:t>
            </a:r>
            <a:r>
              <a:rPr lang="en-US" dirty="0" smtClean="0"/>
              <a:t>, </a:t>
            </a:r>
            <a:r>
              <a:rPr lang="en-US" dirty="0" err="1" smtClean="0"/>
              <a:t>chytochromes</a:t>
            </a:r>
            <a:r>
              <a:rPr lang="en-US" dirty="0" smtClean="0"/>
              <a:t>, </a:t>
            </a:r>
            <a:r>
              <a:rPr lang="en-US" dirty="0" err="1" smtClean="0"/>
              <a:t>catalase</a:t>
            </a:r>
            <a:r>
              <a:rPr lang="en-US" dirty="0" smtClean="0"/>
              <a:t> and </a:t>
            </a:r>
            <a:r>
              <a:rPr lang="en-US" dirty="0" err="1" smtClean="0"/>
              <a:t>peroxidase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stored </a:t>
            </a:r>
            <a:r>
              <a:rPr lang="en-US" dirty="0" smtClean="0"/>
              <a:t>in the body as </a:t>
            </a:r>
            <a:r>
              <a:rPr lang="en-US" dirty="0" err="1" smtClean="0"/>
              <a:t>ferritin</a:t>
            </a:r>
            <a:r>
              <a:rPr lang="en-US" dirty="0" smtClean="0"/>
              <a:t> or </a:t>
            </a:r>
            <a:r>
              <a:rPr lang="en-US" dirty="0" err="1" smtClean="0"/>
              <a:t>haemosiderin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Ferritin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iron </a:t>
            </a:r>
            <a:r>
              <a:rPr lang="en-US" dirty="0" smtClean="0"/>
              <a:t>storage </a:t>
            </a:r>
            <a:r>
              <a:rPr lang="en-US" dirty="0" smtClean="0"/>
              <a:t>compound in liver</a:t>
            </a:r>
            <a:r>
              <a:rPr lang="en-US" dirty="0" smtClean="0"/>
              <a:t>, spleen and </a:t>
            </a:r>
            <a:r>
              <a:rPr lang="en-US" dirty="0" smtClean="0"/>
              <a:t>bone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protein compound of </a:t>
            </a:r>
            <a:r>
              <a:rPr lang="en-US" dirty="0" err="1" smtClean="0"/>
              <a:t>ferritin</a:t>
            </a:r>
            <a:r>
              <a:rPr lang="en-US" dirty="0" smtClean="0"/>
              <a:t> is </a:t>
            </a:r>
            <a:r>
              <a:rPr lang="en-US" dirty="0" err="1" smtClean="0"/>
              <a:t>apoferritin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Deficiency leads </a:t>
            </a:r>
            <a:r>
              <a:rPr lang="en-US" dirty="0" smtClean="0"/>
              <a:t>to </a:t>
            </a:r>
            <a:r>
              <a:rPr lang="en-US" dirty="0" smtClean="0"/>
              <a:t>result in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constituent </a:t>
            </a:r>
            <a:r>
              <a:rPr lang="en-US" dirty="0" smtClean="0"/>
              <a:t>of glutathione </a:t>
            </a:r>
            <a:r>
              <a:rPr lang="en-US" dirty="0" err="1" smtClean="0"/>
              <a:t>peroxidase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protects </a:t>
            </a:r>
            <a:r>
              <a:rPr lang="en-US" dirty="0" smtClean="0"/>
              <a:t>the cell membrane against oxidative damage by </a:t>
            </a:r>
            <a:r>
              <a:rPr lang="en-US" dirty="0" smtClean="0"/>
              <a:t>H2O2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prevents </a:t>
            </a:r>
            <a:r>
              <a:rPr lang="en-US" dirty="0" smtClean="0"/>
              <a:t>lipid oxidation and protect cell against superoxide free radicals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dirty="0" smtClean="0"/>
              <a:t>Zinc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acts </a:t>
            </a:r>
            <a:r>
              <a:rPr lang="en-US" dirty="0" smtClean="0"/>
              <a:t>as </a:t>
            </a:r>
            <a:r>
              <a:rPr lang="en-US" dirty="0" smtClean="0"/>
              <a:t>co-factor for enzymes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involved </a:t>
            </a:r>
            <a:r>
              <a:rPr lang="en-US" dirty="0" smtClean="0"/>
              <a:t>in </a:t>
            </a:r>
            <a:r>
              <a:rPr lang="en-US" dirty="0" smtClean="0"/>
              <a:t>variety </a:t>
            </a:r>
            <a:r>
              <a:rPr lang="en-US" dirty="0" smtClean="0"/>
              <a:t>of biochemical </a:t>
            </a:r>
            <a:r>
              <a:rPr lang="en-US" dirty="0" smtClean="0"/>
              <a:t>processes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interacts with </a:t>
            </a:r>
            <a:r>
              <a:rPr lang="en-US" dirty="0" smtClean="0"/>
              <a:t>insulin to ensure proper function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regulates </a:t>
            </a:r>
            <a:r>
              <a:rPr lang="en-US" dirty="0" smtClean="0"/>
              <a:t>blood glucose levels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promotes </a:t>
            </a:r>
            <a:r>
              <a:rPr lang="en-US" dirty="0" smtClean="0"/>
              <a:t>wound </a:t>
            </a:r>
            <a:r>
              <a:rPr lang="en-US" dirty="0" smtClean="0"/>
              <a:t>healing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regulates </a:t>
            </a:r>
            <a:r>
              <a:rPr lang="en-US" dirty="0" smtClean="0"/>
              <a:t>immune </a:t>
            </a:r>
            <a:r>
              <a:rPr lang="en-US" dirty="0" smtClean="0"/>
              <a:t>function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serves </a:t>
            </a:r>
            <a:r>
              <a:rPr lang="en-US" dirty="0" smtClean="0"/>
              <a:t>as </a:t>
            </a:r>
            <a:r>
              <a:rPr lang="en-US" dirty="0" smtClean="0"/>
              <a:t>co-factor </a:t>
            </a:r>
            <a:r>
              <a:rPr lang="en-US" dirty="0" smtClean="0"/>
              <a:t>for numerous antioxidant </a:t>
            </a:r>
            <a:r>
              <a:rPr lang="en-US" dirty="0" smtClean="0"/>
              <a:t>enzymes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necessary </a:t>
            </a:r>
            <a:r>
              <a:rPr lang="en-US" dirty="0" smtClean="0"/>
              <a:t>for protein </a:t>
            </a:r>
            <a:r>
              <a:rPr lang="en-US" dirty="0" smtClean="0"/>
              <a:t>synthesis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processing </a:t>
            </a:r>
            <a:r>
              <a:rPr lang="en-US" dirty="0" smtClean="0"/>
              <a:t>of collagen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Sulfur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consists essential </a:t>
            </a:r>
            <a:r>
              <a:rPr lang="en-US" dirty="0" smtClean="0"/>
              <a:t>amino </a:t>
            </a:r>
            <a:r>
              <a:rPr lang="en-US" dirty="0" smtClean="0"/>
              <a:t>acids for skin</a:t>
            </a:r>
            <a:r>
              <a:rPr lang="en-US" dirty="0" smtClean="0"/>
              <a:t>, hair, nails, </a:t>
            </a:r>
            <a:r>
              <a:rPr lang="en-US" dirty="0" smtClean="0"/>
              <a:t>liver and pancreas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primary </a:t>
            </a:r>
            <a:r>
              <a:rPr lang="en-US" dirty="0" smtClean="0"/>
              <a:t>function in amino acid </a:t>
            </a:r>
            <a:r>
              <a:rPr lang="en-US" dirty="0" smtClean="0"/>
              <a:t>metabolism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modified complex </a:t>
            </a:r>
            <a:r>
              <a:rPr lang="en-US" dirty="0" smtClean="0"/>
              <a:t>carbohydrates present in proteins and </a:t>
            </a:r>
            <a:r>
              <a:rPr lang="en-US" dirty="0" smtClean="0"/>
              <a:t>lipids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amino </a:t>
            </a:r>
            <a:r>
              <a:rPr lang="en-US" dirty="0" smtClean="0"/>
              <a:t>acid </a:t>
            </a:r>
            <a:r>
              <a:rPr lang="en-US" dirty="0" err="1" smtClean="0"/>
              <a:t>methionine</a:t>
            </a:r>
            <a:r>
              <a:rPr lang="en-US" dirty="0" smtClean="0"/>
              <a:t> is the source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cofactors </a:t>
            </a:r>
            <a:r>
              <a:rPr lang="en-US" dirty="0" smtClean="0"/>
              <a:t>or regulators of enzyme function 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Essential trace elements are required for optimum metabolic function in an animal`s body.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Iron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Zinc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Copper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Manganese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Iodine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Chromium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Selenium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Molybdenum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cobalt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096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u="sng" dirty="0" smtClean="0"/>
              <a:t>Characterization on metabolic activities</a:t>
            </a:r>
            <a:endParaRPr lang="en-US" u="sng" dirty="0"/>
          </a:p>
        </p:txBody>
      </p:sp>
      <p:sp>
        <p:nvSpPr>
          <p:cNvPr id="4" name="Down Arrow 3"/>
          <p:cNvSpPr/>
          <p:nvPr/>
        </p:nvSpPr>
        <p:spPr>
          <a:xfrm>
            <a:off x="2133600" y="1015425"/>
            <a:ext cx="1143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638800" y="1015425"/>
            <a:ext cx="1143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539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Anions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5394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Cations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50520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dirty="0" smtClean="0"/>
              <a:t>Maintains homeostasis by different pathways.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/>
              <a:t>Anions absorbed easily and homeostasis is mediated by renal excretion.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err="1" smtClean="0"/>
              <a:t>Cations</a:t>
            </a:r>
            <a:r>
              <a:rPr lang="en-US" sz="2600" dirty="0" smtClean="0"/>
              <a:t> need specific pathways for absorption and their homeostasis is effected by gastrointestinal and </a:t>
            </a:r>
            <a:r>
              <a:rPr lang="en-US" sz="2600" dirty="0" err="1" smtClean="0"/>
              <a:t>biliary</a:t>
            </a:r>
            <a:r>
              <a:rPr lang="en-US" sz="2600" dirty="0" smtClean="0"/>
              <a:t> secretion.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705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Anions</a:t>
            </a:r>
            <a:r>
              <a:rPr lang="en-US" dirty="0" smtClean="0"/>
              <a:t> - negatively </a:t>
            </a:r>
            <a:r>
              <a:rPr lang="en-US" dirty="0" smtClean="0"/>
              <a:t>charged ion or </a:t>
            </a:r>
            <a:r>
              <a:rPr lang="en-US" dirty="0" smtClean="0"/>
              <a:t>electrolytes.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Extracellular anions are chloride</a:t>
            </a:r>
            <a:r>
              <a:rPr lang="en-US" dirty="0" smtClean="0"/>
              <a:t>, bicarbonate, phosphate, sulfate, protein and organic </a:t>
            </a:r>
            <a:r>
              <a:rPr lang="en-US" dirty="0" smtClean="0"/>
              <a:t>acids.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Intracellular anions are chloride</a:t>
            </a:r>
            <a:r>
              <a:rPr lang="en-US" dirty="0" smtClean="0"/>
              <a:t>, bicarbonate, phosphate and </a:t>
            </a:r>
            <a:r>
              <a:rPr lang="en-US" dirty="0" smtClean="0"/>
              <a:t>protein.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err="1" smtClean="0"/>
              <a:t>Cations</a:t>
            </a:r>
            <a:r>
              <a:rPr lang="en-US" dirty="0" smtClean="0"/>
              <a:t> - positively </a:t>
            </a:r>
            <a:r>
              <a:rPr lang="en-US" dirty="0" smtClean="0"/>
              <a:t>charged ion or </a:t>
            </a:r>
            <a:r>
              <a:rPr lang="en-US" dirty="0" smtClean="0"/>
              <a:t>electrolyte.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Extracellular </a:t>
            </a:r>
            <a:r>
              <a:rPr lang="en-US" dirty="0" err="1" smtClean="0"/>
              <a:t>cations</a:t>
            </a:r>
            <a:r>
              <a:rPr lang="en-US" dirty="0" smtClean="0"/>
              <a:t> are sodium</a:t>
            </a:r>
            <a:r>
              <a:rPr lang="en-US" dirty="0" smtClean="0"/>
              <a:t>, potassium, calcium and </a:t>
            </a:r>
            <a:r>
              <a:rPr lang="en-US" dirty="0" smtClean="0"/>
              <a:t>magnesium.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Intracellular </a:t>
            </a:r>
            <a:r>
              <a:rPr lang="en-US" dirty="0" err="1" smtClean="0"/>
              <a:t>cations</a:t>
            </a:r>
            <a:r>
              <a:rPr lang="en-US" dirty="0" smtClean="0"/>
              <a:t> are potassium</a:t>
            </a:r>
            <a:r>
              <a:rPr lang="en-US" dirty="0" smtClean="0"/>
              <a:t>, </a:t>
            </a:r>
            <a:r>
              <a:rPr lang="en-US" dirty="0" smtClean="0"/>
              <a:t>magnesium.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ations and Anions: Definitions, Examples, and Differe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391400" cy="2514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	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Minerals</a:t>
            </a:r>
            <a:r>
              <a:rPr lang="en-US" dirty="0" smtClean="0"/>
              <a:t> - inorganic </a:t>
            </a:r>
            <a:r>
              <a:rPr lang="en-US" dirty="0" smtClean="0"/>
              <a:t>regulators needed for different functions inside the body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u="sng" dirty="0" smtClean="0"/>
              <a:t>Regulates: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• provision of energy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• protoplasmic </a:t>
            </a:r>
            <a:r>
              <a:rPr lang="en-US" dirty="0" smtClean="0"/>
              <a:t>activities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• body </a:t>
            </a:r>
            <a:r>
              <a:rPr lang="en-US" dirty="0" smtClean="0"/>
              <a:t>fluid </a:t>
            </a:r>
            <a:r>
              <a:rPr lang="en-US" dirty="0" smtClean="0"/>
              <a:t>balance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• acid-base balance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• structural </a:t>
            </a:r>
            <a:r>
              <a:rPr lang="en-US" dirty="0" smtClean="0"/>
              <a:t>units </a:t>
            </a:r>
            <a:r>
              <a:rPr lang="en-US" dirty="0" smtClean="0"/>
              <a:t>of bones, teeth, </a:t>
            </a:r>
            <a:r>
              <a:rPr lang="en-US" dirty="0" err="1" smtClean="0"/>
              <a:t>haemoglobin</a:t>
            </a:r>
            <a:r>
              <a:rPr lang="en-US" dirty="0" smtClean="0"/>
              <a:t> and </a:t>
            </a:r>
            <a:r>
              <a:rPr lang="en-US" dirty="0" smtClean="0"/>
              <a:t>thyroxin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Physiological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growth </a:t>
            </a:r>
            <a:r>
              <a:rPr lang="en-US" dirty="0" smtClean="0"/>
              <a:t>and </a:t>
            </a:r>
            <a:r>
              <a:rPr lang="en-US" dirty="0" smtClean="0"/>
              <a:t>development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functioning </a:t>
            </a:r>
            <a:r>
              <a:rPr lang="en-US" dirty="0" smtClean="0"/>
              <a:t>of the </a:t>
            </a:r>
            <a:r>
              <a:rPr lang="en-US" dirty="0" smtClean="0"/>
              <a:t>body; iodine </a:t>
            </a:r>
            <a:r>
              <a:rPr lang="en-US" dirty="0" smtClean="0"/>
              <a:t>in thyroxin, zinc in insulin, Cobalt in Vitamin B12, </a:t>
            </a:r>
            <a:r>
              <a:rPr lang="en-US" dirty="0" err="1" smtClean="0"/>
              <a:t>sulphur</a:t>
            </a:r>
            <a:r>
              <a:rPr lang="en-US" dirty="0" smtClean="0"/>
              <a:t> in thiamine and iron in hemoglobin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In </a:t>
            </a:r>
            <a:r>
              <a:rPr lang="en-US" dirty="0" smtClean="0"/>
              <a:t>tissue protein, cell bodies and </a:t>
            </a:r>
            <a:r>
              <a:rPr lang="en-US" dirty="0" smtClean="0"/>
              <a:t>muscles - responsible </a:t>
            </a:r>
            <a:r>
              <a:rPr lang="en-US" dirty="0" smtClean="0"/>
              <a:t>for their proper functioning.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Metabolic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Metalloenzymes</a:t>
            </a:r>
            <a:r>
              <a:rPr lang="en-US" dirty="0" smtClean="0"/>
              <a:t> </a:t>
            </a:r>
            <a:r>
              <a:rPr lang="en-US" dirty="0" smtClean="0"/>
              <a:t>such as the </a:t>
            </a:r>
            <a:r>
              <a:rPr lang="en-US" dirty="0" err="1" smtClean="0"/>
              <a:t>cytochrome</a:t>
            </a:r>
            <a:r>
              <a:rPr lang="en-US" dirty="0" smtClean="0"/>
              <a:t> enzymes </a:t>
            </a:r>
            <a:r>
              <a:rPr lang="en-US" dirty="0" smtClean="0"/>
              <a:t>facilitate </a:t>
            </a:r>
            <a:r>
              <a:rPr lang="en-US" dirty="0" smtClean="0"/>
              <a:t>ATP </a:t>
            </a:r>
            <a:r>
              <a:rPr lang="en-US" dirty="0" smtClean="0"/>
              <a:t>production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Zinc </a:t>
            </a:r>
            <a:r>
              <a:rPr lang="en-US" dirty="0" smtClean="0"/>
              <a:t>and copper </a:t>
            </a:r>
            <a:r>
              <a:rPr lang="en-US" dirty="0" smtClean="0"/>
              <a:t>acts as natural </a:t>
            </a:r>
            <a:r>
              <a:rPr lang="en-US" dirty="0" smtClean="0"/>
              <a:t>antioxidant </a:t>
            </a:r>
            <a:r>
              <a:rPr lang="en-US" dirty="0" smtClean="0"/>
              <a:t>enzymes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Influence </a:t>
            </a:r>
            <a:r>
              <a:rPr lang="en-US" dirty="0" smtClean="0"/>
              <a:t>to the osmotic pressure of body </a:t>
            </a:r>
            <a:r>
              <a:rPr lang="en-US" dirty="0" smtClean="0"/>
              <a:t>fluids as Na </a:t>
            </a:r>
            <a:r>
              <a:rPr lang="en-US" dirty="0" smtClean="0"/>
              <a:t>and </a:t>
            </a:r>
            <a:r>
              <a:rPr lang="en-US" dirty="0" smtClean="0"/>
              <a:t>K salts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maintenance of </a:t>
            </a:r>
            <a:r>
              <a:rPr lang="en-US" dirty="0" smtClean="0"/>
              <a:t>acid base balance by </a:t>
            </a:r>
            <a:r>
              <a:rPr lang="en-US" dirty="0" smtClean="0"/>
              <a:t>preventing </a:t>
            </a:r>
            <a:r>
              <a:rPr lang="en-US" dirty="0" smtClean="0"/>
              <a:t>accumulation </a:t>
            </a:r>
            <a:r>
              <a:rPr lang="en-US" dirty="0" smtClean="0"/>
              <a:t>of too much acid or alkali.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Classification of </a:t>
            </a:r>
            <a:r>
              <a:rPr lang="en-US" u="sng" dirty="0" smtClean="0"/>
              <a:t>Minerals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14600" y="685800"/>
            <a:ext cx="1219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24400" y="7620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1828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Microminerals</a:t>
            </a:r>
            <a:endParaRPr lang="en-US" sz="2400" dirty="0" smtClean="0"/>
          </a:p>
          <a:p>
            <a:pPr algn="ctr"/>
            <a:r>
              <a:rPr lang="en-US" sz="2400" dirty="0" smtClean="0"/>
              <a:t>@ less than </a:t>
            </a:r>
            <a:r>
              <a:rPr lang="en-US" sz="2400" dirty="0" smtClean="0"/>
              <a:t>100mg/day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Macrominerals</a:t>
            </a:r>
            <a:endParaRPr lang="en-US" sz="2400" dirty="0" smtClean="0"/>
          </a:p>
          <a:p>
            <a:pPr algn="ctr"/>
            <a:r>
              <a:rPr lang="en-US" sz="2400" dirty="0" smtClean="0"/>
              <a:t>@ </a:t>
            </a:r>
            <a:r>
              <a:rPr lang="en-US" sz="2400" dirty="0" smtClean="0"/>
              <a:t>100mg/day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693855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Ca, K </a:t>
            </a:r>
            <a:r>
              <a:rPr lang="en-US" sz="3200" dirty="0" smtClean="0"/>
              <a:t>and </a:t>
            </a:r>
            <a:r>
              <a:rPr lang="en-US" sz="3200" dirty="0" smtClean="0"/>
              <a:t>Na </a:t>
            </a:r>
            <a:r>
              <a:rPr lang="en-US" sz="3200" dirty="0" smtClean="0"/>
              <a:t>maintain the heart </a:t>
            </a:r>
            <a:r>
              <a:rPr lang="en-US" sz="3200" dirty="0" smtClean="0"/>
              <a:t>beat rhythm. </a:t>
            </a:r>
          </a:p>
          <a:p>
            <a:pPr algn="just"/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Ca maintains normal </a:t>
            </a:r>
            <a:r>
              <a:rPr lang="en-US" sz="3200" dirty="0" smtClean="0"/>
              <a:t>response to </a:t>
            </a:r>
            <a:r>
              <a:rPr lang="en-US" sz="3200" dirty="0" smtClean="0"/>
              <a:t>nerve stimulus</a:t>
            </a:r>
          </a:p>
          <a:p>
            <a:pPr algn="just"/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/>
              <a:t>Ca is </a:t>
            </a:r>
            <a:r>
              <a:rPr lang="en-US" sz="3200" dirty="0" smtClean="0"/>
              <a:t>responsible for clot formation.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712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TRACE ELEMENTS</vt:lpstr>
      <vt:lpstr>INTRODUCTION</vt:lpstr>
      <vt:lpstr>Slide 3</vt:lpstr>
      <vt:lpstr>Slide 4</vt:lpstr>
      <vt:lpstr>Slide 5</vt:lpstr>
      <vt:lpstr>Slide 6</vt:lpstr>
      <vt:lpstr>Physiological functions</vt:lpstr>
      <vt:lpstr>Metabolic regulation</vt:lpstr>
      <vt:lpstr>Slide 9</vt:lpstr>
      <vt:lpstr>Sodium</vt:lpstr>
      <vt:lpstr>Potassium</vt:lpstr>
      <vt:lpstr>Slide 12</vt:lpstr>
      <vt:lpstr>Chlorine</vt:lpstr>
      <vt:lpstr>Calcium</vt:lpstr>
      <vt:lpstr>Slide 15</vt:lpstr>
      <vt:lpstr>Phosphorous</vt:lpstr>
      <vt:lpstr>Magnesium</vt:lpstr>
      <vt:lpstr>Slide 18</vt:lpstr>
      <vt:lpstr>Chromium</vt:lpstr>
      <vt:lpstr>Manganese</vt:lpstr>
      <vt:lpstr>Copper</vt:lpstr>
      <vt:lpstr>Iodine</vt:lpstr>
      <vt:lpstr>Iron</vt:lpstr>
      <vt:lpstr>Selenium</vt:lpstr>
      <vt:lpstr>Zinc</vt:lpstr>
      <vt:lpstr>Sulfur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ELEMENTS</dc:title>
  <dc:creator>Aranay</dc:creator>
  <cp:lastModifiedBy>Hp</cp:lastModifiedBy>
  <cp:revision>37</cp:revision>
  <dcterms:created xsi:type="dcterms:W3CDTF">2006-08-16T00:00:00Z</dcterms:created>
  <dcterms:modified xsi:type="dcterms:W3CDTF">2020-06-01T10:02:19Z</dcterms:modified>
</cp:coreProperties>
</file>