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92" r:id="rId2"/>
    <p:sldId id="357" r:id="rId3"/>
    <p:sldId id="358" r:id="rId4"/>
    <p:sldId id="359" r:id="rId5"/>
    <p:sldId id="360" r:id="rId6"/>
    <p:sldId id="361" r:id="rId7"/>
    <p:sldId id="362" r:id="rId8"/>
    <p:sldId id="369" r:id="rId9"/>
    <p:sldId id="364" r:id="rId10"/>
    <p:sldId id="365" r:id="rId11"/>
    <p:sldId id="366" r:id="rId12"/>
    <p:sldId id="367" r:id="rId13"/>
    <p:sldId id="3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84F9D-FC5D-4D20-976E-75B39BAC94B5}" type="datetimeFigureOut">
              <a:rPr lang="en-IN" smtClean="0"/>
              <a:pPr/>
              <a:t>15-06-2020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20BA4-0F36-4E07-B438-B5E7A03B7CB6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E9BF-A6AD-48FF-AFE2-C3735032FA22}" type="datetimeFigureOut">
              <a:rPr lang="en-IN" smtClean="0"/>
              <a:pPr/>
              <a:t>15-06-2020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D74E0A-915A-4469-AEB1-F878E9DE6CE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E9BF-A6AD-48FF-AFE2-C3735032FA22}" type="datetimeFigureOut">
              <a:rPr lang="en-IN" smtClean="0"/>
              <a:pPr/>
              <a:t>15-06-2020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4E0A-915A-4469-AEB1-F878E9DE6CE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AD74E0A-915A-4469-AEB1-F878E9DE6CE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E9BF-A6AD-48FF-AFE2-C3735032FA22}" type="datetimeFigureOut">
              <a:rPr lang="en-IN" smtClean="0"/>
              <a:pPr/>
              <a:t>15-06-2020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E9BF-A6AD-48FF-AFE2-C3735032FA22}" type="datetimeFigureOut">
              <a:rPr lang="en-IN" smtClean="0"/>
              <a:pPr/>
              <a:t>15-06-2020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AD74E0A-915A-4469-AEB1-F878E9DE6CE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E9BF-A6AD-48FF-AFE2-C3735032FA22}" type="datetimeFigureOut">
              <a:rPr lang="en-IN" smtClean="0"/>
              <a:pPr/>
              <a:t>15-06-2020</a:t>
            </a:fld>
            <a:endParaRPr lang="en-IN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D74E0A-915A-4469-AEB1-F878E9DE6CE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6D6E9BF-A6AD-48FF-AFE2-C3735032FA22}" type="datetimeFigureOut">
              <a:rPr lang="en-IN" smtClean="0"/>
              <a:pPr/>
              <a:t>15-06-2020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4E0A-915A-4469-AEB1-F878E9DE6CE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E9BF-A6AD-48FF-AFE2-C3735032FA22}" type="datetimeFigureOut">
              <a:rPr lang="en-IN" smtClean="0"/>
              <a:pPr/>
              <a:t>15-06-2020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IN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AD74E0A-915A-4469-AEB1-F878E9DE6CE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E9BF-A6AD-48FF-AFE2-C3735032FA22}" type="datetimeFigureOut">
              <a:rPr lang="en-IN" smtClean="0"/>
              <a:pPr/>
              <a:t>15-06-2020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AD74E0A-915A-4469-AEB1-F878E9DE6CE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E9BF-A6AD-48FF-AFE2-C3735032FA22}" type="datetimeFigureOut">
              <a:rPr lang="en-IN" smtClean="0"/>
              <a:pPr/>
              <a:t>15-06-2020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D74E0A-915A-4469-AEB1-F878E9DE6CE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D74E0A-915A-4469-AEB1-F878E9DE6CE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E9BF-A6AD-48FF-AFE2-C3735032FA22}" type="datetimeFigureOut">
              <a:rPr lang="en-IN" smtClean="0"/>
              <a:pPr/>
              <a:t>15-06-2020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AD74E0A-915A-4469-AEB1-F878E9DE6CE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6D6E9BF-A6AD-48FF-AFE2-C3735032FA22}" type="datetimeFigureOut">
              <a:rPr lang="en-IN" smtClean="0"/>
              <a:pPr/>
              <a:t>15-06-2020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6D6E9BF-A6AD-48FF-AFE2-C3735032FA22}" type="datetimeFigureOut">
              <a:rPr lang="en-IN" smtClean="0"/>
              <a:pPr/>
              <a:t>15-06-2020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D74E0A-915A-4469-AEB1-F878E9DE6CE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UNITIII</a:t>
            </a:r>
            <a:endParaRPr lang="en-IN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667000"/>
            <a:ext cx="8001000" cy="12192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IN" altLang="en-US" sz="4400" b="1" dirty="0" smtClean="0"/>
              <a:t>Hormonal </a:t>
            </a:r>
            <a:r>
              <a:rPr lang="cs-CZ" altLang="en-US" sz="4400" b="1" dirty="0" smtClean="0"/>
              <a:t>Regulation of carbohydrate</a:t>
            </a:r>
            <a:r>
              <a:rPr lang="en-IN" altLang="en-US" sz="4400" b="1" dirty="0" smtClean="0"/>
              <a:t> </a:t>
            </a:r>
            <a:r>
              <a:rPr lang="cs-CZ" altLang="en-US" sz="4400" b="1" dirty="0" smtClean="0"/>
              <a:t>metabolism</a:t>
            </a:r>
            <a:endParaRPr lang="en-IN" sz="4400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857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79388" y="115888"/>
            <a:ext cx="8736012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s-CZ" altLang="en-US" sz="28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Major sites of glucagone action on fuel metabolism:</a:t>
            </a:r>
          </a:p>
          <a:p>
            <a:pPr eaLnBrk="1" hangingPunct="1">
              <a:spcBef>
                <a:spcPct val="50000"/>
              </a:spcBef>
            </a:pPr>
            <a:endParaRPr lang="cs-CZ" altLang="en-US" b="1" dirty="0">
              <a:solidFill>
                <a:srgbClr val="990099"/>
              </a:solidFill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95288" y="1052513"/>
            <a:ext cx="2881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04800" y="1196975"/>
            <a:ext cx="3810000" cy="537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 eaLnBrk="1" hangingPunct="1">
              <a:spcBef>
                <a:spcPts val="600"/>
              </a:spcBef>
            </a:pPr>
            <a:r>
              <a:rPr lang="cs-CZ" altLang="en-US" sz="2800" b="1" dirty="0">
                <a:latin typeface="Times New Roman" pitchFamily="18" charset="0"/>
                <a:cs typeface="Times New Roman" pitchFamily="18" charset="0"/>
              </a:rPr>
              <a:t>Mobilization of energy stores</a:t>
            </a:r>
          </a:p>
          <a:p>
            <a:pPr marL="342900" indent="-342900" algn="just" eaLnBrk="1" hangingPunct="1">
              <a:spcBef>
                <a:spcPts val="600"/>
              </a:spcBef>
              <a:buFontTx/>
              <a:buAutoNum type="arabicPeriod"/>
            </a:pPr>
            <a:r>
              <a:rPr lang="cs-CZ" altLang="en-US" sz="2800" dirty="0">
                <a:latin typeface="Times New Roman" pitchFamily="18" charset="0"/>
                <a:cs typeface="Times New Roman" pitchFamily="18" charset="0"/>
              </a:rPr>
              <a:t>release of glucose from liver glycogen</a:t>
            </a:r>
          </a:p>
          <a:p>
            <a:pPr marL="342900" indent="-342900" algn="just" eaLnBrk="1" hangingPunct="1">
              <a:spcBef>
                <a:spcPts val="600"/>
              </a:spcBef>
              <a:buFontTx/>
              <a:buAutoNum type="arabicPeriod"/>
            </a:pPr>
            <a:r>
              <a:rPr lang="cs-CZ" altLang="en-US" sz="2800" dirty="0">
                <a:latin typeface="Times New Roman" pitchFamily="18" charset="0"/>
                <a:cs typeface="Times New Roman" pitchFamily="18" charset="0"/>
              </a:rPr>
              <a:t>stimulating gluconeogenesis from lactate, glycerol, and amino acids (liver)</a:t>
            </a:r>
          </a:p>
          <a:p>
            <a:pPr marL="342900" indent="-342900" algn="just" eaLnBrk="1" hangingPunct="1">
              <a:spcBef>
                <a:spcPts val="600"/>
              </a:spcBef>
              <a:buFontTx/>
              <a:buAutoNum type="arabicPeriod"/>
            </a:pPr>
            <a:r>
              <a:rPr lang="cs-CZ" altLang="en-US" sz="2800" dirty="0">
                <a:latin typeface="Times New Roman" pitchFamily="18" charset="0"/>
                <a:cs typeface="Times New Roman" pitchFamily="18" charset="0"/>
              </a:rPr>
              <a:t>mobilizing fatty acids (adipose tissue)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endParaRPr lang="cs-CZ" altLang="en-US" sz="1600" dirty="0"/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endParaRPr lang="cs-CZ" altLang="en-US" sz="1600" dirty="0"/>
          </a:p>
        </p:txBody>
      </p:sp>
      <p:pic>
        <p:nvPicPr>
          <p:cNvPr id="55301" name="Picture 5" descr="glukagon ak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692150"/>
            <a:ext cx="4572000" cy="535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79388" y="333375"/>
            <a:ext cx="4545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s-CZ" altLang="en-US" sz="24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Production of blood glucose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79388" y="914400"/>
            <a:ext cx="3887787" cy="490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cs-CZ" altLang="en-US" sz="2400" b="1" u="sng" dirty="0">
                <a:latin typeface="Times New Roman" pitchFamily="18" charset="0"/>
                <a:cs typeface="Times New Roman" pitchFamily="18" charset="0"/>
              </a:rPr>
              <a:t>Glycogenolysis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Char char="Ø"/>
            </a:pPr>
            <a:r>
              <a:rPr lang="cs-CZ" altLang="en-US" sz="2400" dirty="0">
                <a:latin typeface="Times New Roman" pitchFamily="18" charset="0"/>
                <a:cs typeface="Times New Roman" pitchFamily="18" charset="0"/>
              </a:rPr>
              <a:t> 2 hours after a meal</a:t>
            </a:r>
          </a:p>
          <a:p>
            <a:pPr algn="just" eaLnBrk="1" hangingPunct="1">
              <a:spcBef>
                <a:spcPts val="600"/>
              </a:spcBef>
              <a:buFont typeface="Wingdings" pitchFamily="2" charset="2"/>
              <a:buChar char="Ø"/>
            </a:pPr>
            <a:r>
              <a:rPr lang="cs-CZ" altLang="en-US" sz="2400" dirty="0">
                <a:latin typeface="Times New Roman" pitchFamily="18" charset="0"/>
                <a:cs typeface="Times New Roman" pitchFamily="18" charset="0"/>
              </a:rPr>
              <a:t> the primary source of blood glucose during the first few hours of </a:t>
            </a:r>
            <a:r>
              <a:rPr lang="cs-CZ" altLang="en-US" sz="2400" dirty="0" smtClean="0">
                <a:latin typeface="Times New Roman" pitchFamily="18" charset="0"/>
                <a:cs typeface="Times New Roman" pitchFamily="18" charset="0"/>
              </a:rPr>
              <a:t>fasting</a:t>
            </a:r>
            <a:endParaRPr lang="cs-CZ" alt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600"/>
              </a:spcBef>
            </a:pPr>
            <a:r>
              <a:rPr lang="cs-CZ" altLang="en-US" sz="2400" b="1" u="sng" dirty="0">
                <a:latin typeface="Times New Roman" pitchFamily="18" charset="0"/>
                <a:cs typeface="Times New Roman" pitchFamily="18" charset="0"/>
              </a:rPr>
              <a:t>Gluconeogenesis</a:t>
            </a:r>
          </a:p>
          <a:p>
            <a:pPr algn="just" eaLnBrk="1" hangingPunct="1">
              <a:spcBef>
                <a:spcPts val="600"/>
              </a:spcBef>
              <a:buFont typeface="Wingdings" pitchFamily="2" charset="2"/>
              <a:buChar char="Ø"/>
            </a:pPr>
            <a:r>
              <a:rPr lang="cs-CZ" altLang="en-US" sz="2400" dirty="0">
                <a:latin typeface="Times New Roman" pitchFamily="18" charset="0"/>
                <a:cs typeface="Times New Roman" pitchFamily="18" charset="0"/>
              </a:rPr>
              <a:t> after consumption of the liver glycogen</a:t>
            </a:r>
          </a:p>
          <a:p>
            <a:pPr algn="just" eaLnBrk="1" hangingPunct="1">
              <a:spcBef>
                <a:spcPts val="600"/>
              </a:spcBef>
              <a:buFont typeface="Wingdings" pitchFamily="2" charset="2"/>
              <a:buChar char="Ø"/>
            </a:pPr>
            <a:r>
              <a:rPr lang="cs-CZ" altLang="en-US" sz="2400" dirty="0">
                <a:latin typeface="Times New Roman" pitchFamily="18" charset="0"/>
                <a:cs typeface="Times New Roman" pitchFamily="18" charset="0"/>
              </a:rPr>
              <a:t> lactate (muscle, erythrocytes), amino acids (muscle), glycerol (adipose tissue</a:t>
            </a:r>
            <a:r>
              <a:rPr lang="cs-CZ" altLang="en-US" sz="1600" dirty="0"/>
              <a:t>)</a:t>
            </a:r>
          </a:p>
        </p:txBody>
      </p:sp>
      <p:pic>
        <p:nvPicPr>
          <p:cNvPr id="56324" name="Picture 4" descr="produkce krevni glukoz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1238" y="0"/>
            <a:ext cx="43227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8736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s-CZ" altLang="en-US" sz="24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Sources of blood glucose in fed, fasting, and starved states:</a:t>
            </a:r>
          </a:p>
        </p:txBody>
      </p:sp>
      <p:pic>
        <p:nvPicPr>
          <p:cNvPr id="57347" name="Picture 3" descr="zdroje krevni glukoz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28774"/>
            <a:ext cx="88392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Group 2"/>
          <p:cNvGraphicFramePr>
            <a:graphicFrameLocks noGrp="1"/>
          </p:cNvGraphicFramePr>
          <p:nvPr/>
        </p:nvGraphicFramePr>
        <p:xfrm>
          <a:off x="1187450" y="1700213"/>
          <a:ext cx="6384925" cy="2895602"/>
        </p:xfrm>
        <a:graphic>
          <a:graphicData uri="http://schemas.openxmlformats.org/drawingml/2006/table">
            <a:tbl>
              <a:tblPr/>
              <a:tblGrid>
                <a:gridCol w="2320925">
                  <a:extLst>
                    <a:ext uri="{9D8B030D-6E8A-4147-A177-3AD203B41FA5}">
                      <a16:colId xmlns:a16="http://schemas.microsoft.com/office/drawing/2014/main" xmlns="" val="77419701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139769245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1898848066"/>
                    </a:ext>
                  </a:extLst>
                </a:gridCol>
              </a:tblGrid>
              <a:tr h="579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Stage of fasting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Glucose (mg/dL)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Glucose (mM/L)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01816544"/>
                  </a:ext>
                </a:extLst>
              </a:tr>
              <a:tr h="579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Normal level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80-100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4,4-5,6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06240300"/>
                  </a:ext>
                </a:extLst>
              </a:tr>
              <a:tr h="577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Fasting (12 h)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60588483"/>
                  </a:ext>
                </a:extLst>
              </a:tr>
              <a:tr h="579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Starvation (3 d)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02018736"/>
                  </a:ext>
                </a:extLst>
              </a:tr>
              <a:tr h="579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Starvation (5-6 wk)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55940875"/>
                  </a:ext>
                </a:extLst>
              </a:tr>
            </a:tbl>
          </a:graphicData>
        </a:graphic>
      </p:graphicFrame>
      <p:sp>
        <p:nvSpPr>
          <p:cNvPr id="58396" name="Text Box 28"/>
          <p:cNvSpPr txBox="1">
            <a:spLocks noChangeArrowheads="1"/>
          </p:cNvSpPr>
          <p:nvPr/>
        </p:nvSpPr>
        <p:spPr bwMode="auto">
          <a:xfrm>
            <a:off x="323850" y="333375"/>
            <a:ext cx="8515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s-CZ" altLang="en-US" sz="28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Blood glucose levels at various stages of fasting: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1320800"/>
          </a:xfrm>
        </p:spPr>
        <p:txBody>
          <a:bodyPr>
            <a:normAutofit/>
          </a:bodyPr>
          <a:lstStyle/>
          <a:p>
            <a:r>
              <a:rPr lang="en-IN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Hypoglycemia</a:t>
            </a:r>
            <a:r>
              <a:rPr lang="en-IN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Neonatal Piglets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 smtClean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648200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  <a:buClrTx/>
              <a:buSzPct val="100000"/>
            </a:pP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Hypoglycemia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is a common cause of death in neonatal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piglets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  <a:buClrTx/>
              <a:buSzPct val="100000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Glycogen reserves are soon depleted if piglets losses its heat or fail to ingest an adequate amount of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milk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  <a:buClrTx/>
              <a:buSzPct val="100000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Signs of hypoglycaemia include loss of condition, weak vocalization, faltering gait, cold skin, and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recumbency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. These are rapidly followed by paddling, frothing at the mouth, coma, and death if intervention does not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occur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959FD9-7FF1-47C7-8EEF-70B51B801514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8610600" cy="1841500"/>
          </a:xfrm>
        </p:spPr>
        <p:txBody>
          <a:bodyPr/>
          <a:lstStyle/>
          <a:p>
            <a:r>
              <a:rPr lang="en-IN" alt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Hormonal </a:t>
            </a:r>
            <a:r>
              <a:rPr lang="cs-CZ" alt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Regulation of carbohydrate</a:t>
            </a:r>
            <a:r>
              <a:rPr lang="en-IN" alt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metabolism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67400" y="6237288"/>
            <a:ext cx="3055938" cy="481012"/>
          </a:xfrm>
        </p:spPr>
        <p:txBody>
          <a:bodyPr rtlCol="0">
            <a:normAutofit fontScale="85000" lnSpcReduction="2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en-US" sz="2000" smtClean="0"/>
              <a:t>Alice Skoumalová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7" descr="regulace glykogen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719138"/>
            <a:ext cx="7291387" cy="613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 Box 8"/>
          <p:cNvSpPr txBox="1">
            <a:spLocks noChangeArrowheads="1"/>
          </p:cNvSpPr>
          <p:nvPr/>
        </p:nvSpPr>
        <p:spPr bwMode="auto">
          <a:xfrm>
            <a:off x="0" y="0"/>
            <a:ext cx="5616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990099"/>
                </a:solidFill>
              </a:rPr>
              <a:t>Regulation of glycogenolysis in the liver by glucagon</a:t>
            </a:r>
            <a:r>
              <a:rPr lang="cs-CZ" altLang="en-US" b="1">
                <a:solidFill>
                  <a:srgbClr val="990099"/>
                </a:solidFill>
              </a:rPr>
              <a:t>:</a:t>
            </a:r>
          </a:p>
        </p:txBody>
      </p:sp>
      <p:sp>
        <p:nvSpPr>
          <p:cNvPr id="49156" name="Text Box 9"/>
          <p:cNvSpPr txBox="1">
            <a:spLocks noChangeArrowheads="1"/>
          </p:cNvSpPr>
          <p:nvPr/>
        </p:nvSpPr>
        <p:spPr bwMode="auto">
          <a:xfrm>
            <a:off x="5940425" y="188913"/>
            <a:ext cx="32035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s-CZ" altLang="en-US" sz="1400"/>
              <a:t>cAMP → protein kinase A: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en-US" sz="1400"/>
              <a:t>1. inactivates glycogen synthase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en-US" sz="1400"/>
              <a:t>2. activates glycogen phosphorylase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5364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990099"/>
                </a:solidFill>
              </a:rPr>
              <a:t>Regulation of glycogenolysis in</a:t>
            </a:r>
            <a:r>
              <a:rPr lang="en-US" altLang="en-US">
                <a:solidFill>
                  <a:srgbClr val="990099"/>
                </a:solidFill>
              </a:rPr>
              <a:t> </a:t>
            </a:r>
            <a:r>
              <a:rPr lang="cs-CZ" altLang="en-US" b="1">
                <a:solidFill>
                  <a:srgbClr val="990099"/>
                </a:solidFill>
              </a:rPr>
              <a:t>muscle:</a:t>
            </a:r>
          </a:p>
        </p:txBody>
      </p:sp>
      <p:pic>
        <p:nvPicPr>
          <p:cNvPr id="50179" name="Picture 3" descr="svaly glykogen 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233488"/>
            <a:ext cx="7712075" cy="56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Group 2"/>
          <p:cNvGraphicFramePr>
            <a:graphicFrameLocks noGrp="1"/>
          </p:cNvGraphicFramePr>
          <p:nvPr/>
        </p:nvGraphicFramePr>
        <p:xfrm>
          <a:off x="323850" y="908050"/>
          <a:ext cx="8424863" cy="5649660"/>
        </p:xfrm>
        <a:graphic>
          <a:graphicData uri="http://schemas.openxmlformats.org/drawingml/2006/table">
            <a:tbl>
              <a:tblPr/>
              <a:tblGrid>
                <a:gridCol w="2808288">
                  <a:extLst>
                    <a:ext uri="{9D8B030D-6E8A-4147-A177-3AD203B41FA5}">
                      <a16:colId xmlns:a16="http://schemas.microsoft.com/office/drawing/2014/main" xmlns="" val="1569025216"/>
                    </a:ext>
                  </a:extLst>
                </a:gridCol>
                <a:gridCol w="2808287">
                  <a:extLst>
                    <a:ext uri="{9D8B030D-6E8A-4147-A177-3AD203B41FA5}">
                      <a16:colId xmlns:a16="http://schemas.microsoft.com/office/drawing/2014/main" xmlns="" val="3382278629"/>
                    </a:ext>
                  </a:extLst>
                </a:gridCol>
                <a:gridCol w="2808288">
                  <a:extLst>
                    <a:ext uri="{9D8B030D-6E8A-4147-A177-3AD203B41FA5}">
                      <a16:colId xmlns:a16="http://schemas.microsoft.com/office/drawing/2014/main" xmlns="" val="750370267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Regulators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Response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50719745"/>
                  </a:ext>
                </a:extLst>
              </a:tr>
              <a:tr h="4333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Liver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72706636"/>
                  </a:ext>
                </a:extLst>
              </a:tr>
              <a:tr h="6715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Fasting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Glucagon </a:t>
                      </a: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 Insulin </a:t>
                      </a: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↓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cAMP </a:t>
                      </a: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Glycogen degradation </a:t>
                      </a: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Glycogen synthesis 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83134472"/>
                  </a:ext>
                </a:extLst>
              </a:tr>
              <a:tr h="6731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Carbohydrate meal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Glu </a:t>
                      </a: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↑,</a:t>
                      </a: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Glucagon </a:t>
                      </a: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↓,</a:t>
                      </a: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Insulin </a:t>
                      </a: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  <a:endParaRPr kumimoji="0" lang="cs-CZ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cAMP </a:t>
                      </a: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Glycogen degradation </a:t>
                      </a: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↓</a:t>
                      </a: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Glycogen synthesis 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66706204"/>
                  </a:ext>
                </a:extLst>
              </a:tr>
              <a:tr h="669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Exercise and stress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Adrenalin </a:t>
                      </a: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cAMP </a:t>
                      </a: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↑,</a:t>
                      </a: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Ca</a:t>
                      </a:r>
                      <a:r>
                        <a:rPr kumimoji="0" lang="cs-CZ" alt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2+</a:t>
                      </a: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-calmodulin </a:t>
                      </a: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Glycogen degradation </a:t>
                      </a: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Glycogen synthesis 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32525003"/>
                  </a:ext>
                </a:extLst>
              </a:tr>
              <a:tr h="5048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Muscle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1736515"/>
                  </a:ext>
                </a:extLst>
              </a:tr>
              <a:tr h="6715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Fasting (rest)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Insulin </a:t>
                      </a: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Glycogen synthesis ↓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Glucose transport </a:t>
                      </a: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9987609"/>
                  </a:ext>
                </a:extLst>
              </a:tr>
              <a:tr h="6731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Carbohydrate meal (rest)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Insulin </a:t>
                      </a: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Glycogen synthesis ↑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Glucose transport </a:t>
                      </a: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8236474"/>
                  </a:ext>
                </a:extLst>
              </a:tr>
              <a:tr h="6715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Exercise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Epinephrine </a:t>
                      </a: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  <a:endParaRPr kumimoji="0" lang="cs-CZ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AMP </a:t>
                      </a: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↑,</a:t>
                      </a: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Ca</a:t>
                      </a:r>
                      <a:r>
                        <a:rPr kumimoji="0" lang="cs-CZ" alt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2+</a:t>
                      </a: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-calmodulin </a:t>
                      </a: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↑,</a:t>
                      </a: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cAMP </a:t>
                      </a: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Glycogen synthesis ↓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Glycogen degradation </a:t>
                      </a: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Glycolysis 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83512346"/>
                  </a:ext>
                </a:extLst>
              </a:tr>
            </a:tbl>
          </a:graphicData>
        </a:graphic>
      </p:graphicFrame>
      <p:sp>
        <p:nvSpPr>
          <p:cNvPr id="51244" name="Text Box 44"/>
          <p:cNvSpPr txBox="1">
            <a:spLocks noChangeArrowheads="1"/>
          </p:cNvSpPr>
          <p:nvPr/>
        </p:nvSpPr>
        <p:spPr bwMode="auto">
          <a:xfrm>
            <a:off x="179388" y="260350"/>
            <a:ext cx="6697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s-CZ" altLang="en-US" b="1">
                <a:solidFill>
                  <a:srgbClr val="990099"/>
                </a:solidFill>
              </a:rPr>
              <a:t>Regulation of liver and muscle glycogen metabolism: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228600" y="333375"/>
            <a:ext cx="8664575" cy="595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ts val="600"/>
              </a:spcBef>
            </a:pPr>
            <a:r>
              <a:rPr lang="cs-CZ" altLang="en-US" sz="24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Glucose homeostasis:</a:t>
            </a:r>
          </a:p>
          <a:p>
            <a:pPr marL="342900" indent="-342900" algn="just" eaLnBrk="1" hangingPunct="1">
              <a:spcBef>
                <a:spcPts val="600"/>
              </a:spcBef>
              <a:buFont typeface="Wingdings" pitchFamily="2" charset="2"/>
              <a:buChar char="v"/>
            </a:pPr>
            <a:r>
              <a:rPr lang="cs-CZ" altLang="en-US" sz="2400" dirty="0">
                <a:latin typeface="Times New Roman" pitchFamily="18" charset="0"/>
                <a:cs typeface="Times New Roman" pitchFamily="18" charset="0"/>
              </a:rPr>
              <a:t> maintenance of blood glucose levels near 80 to 100 mg/dL (4,4-5,6 mmol/l)</a:t>
            </a:r>
          </a:p>
          <a:p>
            <a:pPr marL="342900" indent="-342900" algn="just" eaLnBrk="1" hangingPunct="1">
              <a:spcBef>
                <a:spcPts val="600"/>
              </a:spcBef>
              <a:buFont typeface="Wingdings" pitchFamily="2" charset="2"/>
              <a:buChar char="v"/>
            </a:pPr>
            <a:r>
              <a:rPr lang="cs-CZ" altLang="en-US" sz="2400" dirty="0">
                <a:latin typeface="Times New Roman" pitchFamily="18" charset="0"/>
                <a:cs typeface="Times New Roman" pitchFamily="18" charset="0"/>
              </a:rPr>
              <a:t>insulin and glucagon (regulate fuel mobilization and storage</a:t>
            </a:r>
            <a:r>
              <a:rPr lang="cs-CZ" alt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>
              <a:spcBef>
                <a:spcPts val="600"/>
              </a:spcBef>
            </a:pPr>
            <a:r>
              <a:rPr lang="cs-CZ" altLang="en-US" sz="2400" b="1" u="sng" dirty="0">
                <a:latin typeface="Times New Roman" pitchFamily="18" charset="0"/>
                <a:cs typeface="Times New Roman" pitchFamily="18" charset="0"/>
              </a:rPr>
              <a:t>Hypoglycemia prevention:</a:t>
            </a:r>
          </a:p>
          <a:p>
            <a:pPr marL="342900" indent="-342900" algn="just" eaLnBrk="1" hangingPunct="1">
              <a:spcBef>
                <a:spcPts val="600"/>
              </a:spcBef>
              <a:buFont typeface="Wingdings" pitchFamily="2" charset="2"/>
              <a:buChar char="Ø"/>
            </a:pPr>
            <a:r>
              <a:rPr lang="cs-CZ" altLang="en-US" sz="2400" dirty="0">
                <a:latin typeface="Times New Roman" pitchFamily="18" charset="0"/>
                <a:cs typeface="Times New Roman" pitchFamily="18" charset="0"/>
              </a:rPr>
              <a:t>release of glucose from the large glycogen stores in the liver (glycogenolysis)		</a:t>
            </a:r>
          </a:p>
          <a:p>
            <a:pPr marL="342900" indent="-342900" algn="just" eaLnBrk="1" hangingPunct="1">
              <a:spcBef>
                <a:spcPts val="600"/>
              </a:spcBef>
              <a:buFont typeface="Wingdings" pitchFamily="2" charset="2"/>
              <a:buChar char="Ø"/>
            </a:pPr>
            <a:r>
              <a:rPr lang="cs-CZ" altLang="en-US" sz="2400" dirty="0">
                <a:latin typeface="Times New Roman" pitchFamily="18" charset="0"/>
                <a:cs typeface="Times New Roman" pitchFamily="18" charset="0"/>
              </a:rPr>
              <a:t>synthesis of glucose from lactate, glycerol, and amino acids in liver (gluconeogenesis)</a:t>
            </a:r>
          </a:p>
          <a:p>
            <a:pPr marL="342900" indent="-342900" algn="just" eaLnBrk="1" hangingPunct="1">
              <a:spcBef>
                <a:spcPts val="600"/>
              </a:spcBef>
              <a:buFont typeface="Wingdings" pitchFamily="2" charset="2"/>
              <a:buChar char="Ø"/>
            </a:pPr>
            <a:r>
              <a:rPr lang="cs-CZ" altLang="en-US" sz="2400" dirty="0">
                <a:latin typeface="Times New Roman" pitchFamily="18" charset="0"/>
                <a:cs typeface="Times New Roman" pitchFamily="18" charset="0"/>
              </a:rPr>
              <a:t>release of fatty acids from adipose tissue (lipolysis</a:t>
            </a:r>
            <a:r>
              <a:rPr lang="cs-CZ" alt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alt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>
              <a:spcBef>
                <a:spcPts val="600"/>
              </a:spcBef>
            </a:pPr>
            <a:r>
              <a:rPr lang="cs-CZ" altLang="en-US" sz="2400" b="1" u="sng" dirty="0">
                <a:latin typeface="Times New Roman" pitchFamily="18" charset="0"/>
                <a:cs typeface="Times New Roman" pitchFamily="18" charset="0"/>
              </a:rPr>
              <a:t>Hyperglycemia prevention:</a:t>
            </a:r>
          </a:p>
          <a:p>
            <a:pPr marL="342900" indent="-342900" algn="just" eaLnBrk="1" hangingPunct="1">
              <a:spcBef>
                <a:spcPts val="600"/>
              </a:spcBef>
              <a:buFont typeface="Wingdings" pitchFamily="2" charset="2"/>
              <a:buChar char="ü"/>
            </a:pPr>
            <a:r>
              <a:rPr lang="cs-CZ" altLang="en-US" sz="2400" dirty="0">
                <a:latin typeface="Times New Roman" pitchFamily="18" charset="0"/>
                <a:cs typeface="Times New Roman" pitchFamily="18" charset="0"/>
              </a:rPr>
              <a:t>conversion of glucose to glycogen (glycogen synthesis)</a:t>
            </a:r>
          </a:p>
          <a:p>
            <a:pPr marL="342900" indent="-342900" algn="just" eaLnBrk="1" hangingPunct="1">
              <a:spcBef>
                <a:spcPts val="600"/>
              </a:spcBef>
              <a:buFont typeface="Wingdings" pitchFamily="2" charset="2"/>
              <a:buChar char="ü"/>
            </a:pPr>
            <a:r>
              <a:rPr lang="cs-CZ" altLang="en-US" sz="2400" dirty="0">
                <a:latin typeface="Times New Roman" pitchFamily="18" charset="0"/>
                <a:cs typeface="Times New Roman" pitchFamily="18" charset="0"/>
              </a:rPr>
              <a:t>conversion of glucose to triacylglycerols in liver and adipose tissue (lipogenesis)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38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cs-CZ" altLang="en-US" sz="28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Pathways regulated by the release of: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cs-CZ" altLang="en-US" sz="2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glucagon </a:t>
            </a:r>
            <a:r>
              <a:rPr lang="cs-CZ" altLang="en-US" sz="2800" dirty="0" smtClean="0">
                <a:latin typeface="Times New Roman" pitchFamily="18" charset="0"/>
                <a:cs typeface="Times New Roman" pitchFamily="18" charset="0"/>
              </a:rPr>
              <a:t>(in response to a lowering of blood glucose levels)</a:t>
            </a:r>
            <a:endParaRPr lang="cs-CZ" altLang="en-US" sz="2800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cs-CZ" altLang="en-US" sz="2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insulin </a:t>
            </a:r>
            <a:r>
              <a:rPr lang="cs-CZ" altLang="en-US" sz="2800" dirty="0" smtClean="0">
                <a:latin typeface="Times New Roman" pitchFamily="18" charset="0"/>
                <a:cs typeface="Times New Roman" pitchFamily="18" charset="0"/>
              </a:rPr>
              <a:t>(in response to an elevation of blood glucose levels)</a:t>
            </a:r>
          </a:p>
          <a:p>
            <a:endParaRPr lang="en-US" dirty="0"/>
          </a:p>
        </p:txBody>
      </p:sp>
      <p:pic>
        <p:nvPicPr>
          <p:cNvPr id="3" name="Picture 3" descr="inzulin-glukag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3373437"/>
            <a:ext cx="9140825" cy="333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304800" y="273050"/>
            <a:ext cx="845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s-CZ" altLang="en-US" sz="28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Major sites of insulin action on fuel metabolism: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28600" y="838200"/>
            <a:ext cx="3733800" cy="490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ts val="600"/>
              </a:spcBef>
            </a:pPr>
            <a:r>
              <a:rPr lang="cs-CZ" altLang="en-US" sz="2400" b="1" dirty="0">
                <a:latin typeface="Times New Roman" pitchFamily="18" charset="0"/>
                <a:cs typeface="Times New Roman" pitchFamily="18" charset="0"/>
              </a:rPr>
              <a:t>The storage of nutriens</a:t>
            </a:r>
          </a:p>
          <a:p>
            <a:pPr marL="342900" indent="-342900" algn="just" eaLnBrk="1" hangingPunct="1">
              <a:spcBef>
                <a:spcPts val="600"/>
              </a:spcBef>
              <a:buFontTx/>
              <a:buChar char="•"/>
            </a:pPr>
            <a:r>
              <a:rPr lang="cs-CZ" altLang="en-US" sz="2400" dirty="0">
                <a:latin typeface="Times New Roman" pitchFamily="18" charset="0"/>
                <a:cs typeface="Times New Roman" pitchFamily="18" charset="0"/>
              </a:rPr>
              <a:t>glucose transport into muscle and adipose tissue</a:t>
            </a:r>
          </a:p>
          <a:p>
            <a:pPr marL="342900" indent="-342900" algn="just" eaLnBrk="1" hangingPunct="1">
              <a:spcBef>
                <a:spcPts val="600"/>
              </a:spcBef>
              <a:buFontTx/>
              <a:buChar char="•"/>
            </a:pPr>
            <a:r>
              <a:rPr lang="cs-CZ" altLang="en-US" sz="2400" dirty="0">
                <a:latin typeface="Times New Roman" pitchFamily="18" charset="0"/>
                <a:cs typeface="Times New Roman" pitchFamily="18" charset="0"/>
              </a:rPr>
              <a:t>glucose storage as glycogen (liver, muscle)</a:t>
            </a:r>
          </a:p>
          <a:p>
            <a:pPr marL="342900" indent="-342900" algn="just" eaLnBrk="1" hangingPunct="1">
              <a:spcBef>
                <a:spcPts val="600"/>
              </a:spcBef>
              <a:buFontTx/>
              <a:buChar char="•"/>
            </a:pPr>
            <a:r>
              <a:rPr lang="cs-CZ" altLang="en-US" sz="2400" dirty="0">
                <a:latin typeface="Times New Roman" pitchFamily="18" charset="0"/>
                <a:cs typeface="Times New Roman" pitchFamily="18" charset="0"/>
              </a:rPr>
              <a:t>conversion of glucose to TG (liver) and their storage (adipose tissue)</a:t>
            </a:r>
          </a:p>
          <a:p>
            <a:pPr marL="342900" indent="-342900" algn="just" eaLnBrk="1" hangingPunct="1">
              <a:spcBef>
                <a:spcPts val="600"/>
              </a:spcBef>
              <a:buFontTx/>
              <a:buChar char="•"/>
            </a:pPr>
            <a:r>
              <a:rPr lang="cs-CZ" altLang="en-US" sz="2400" dirty="0">
                <a:latin typeface="Times New Roman" pitchFamily="18" charset="0"/>
                <a:cs typeface="Times New Roman" pitchFamily="18" charset="0"/>
              </a:rPr>
              <a:t>protein synthesis (liver, muscle)</a:t>
            </a:r>
          </a:p>
          <a:p>
            <a:pPr marL="342900" indent="-342900" algn="just" eaLnBrk="1" hangingPunct="1">
              <a:spcBef>
                <a:spcPts val="600"/>
              </a:spcBef>
              <a:buFontTx/>
              <a:buChar char="•"/>
            </a:pPr>
            <a:r>
              <a:rPr lang="cs-CZ" altLang="en-US" sz="2400" dirty="0">
                <a:latin typeface="Times New Roman" pitchFamily="18" charset="0"/>
                <a:cs typeface="Times New Roman" pitchFamily="18" charset="0"/>
              </a:rPr>
              <a:t>inhibition of fuel mobilization</a:t>
            </a:r>
          </a:p>
        </p:txBody>
      </p:sp>
      <p:pic>
        <p:nvPicPr>
          <p:cNvPr id="54276" name="Picture 4" descr="inzulin ak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908050"/>
            <a:ext cx="4648200" cy="506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4535</TotalTime>
  <Words>508</Words>
  <Application>Microsoft Office PowerPoint</Application>
  <PresentationFormat>On-screen Show (4:3)</PresentationFormat>
  <Paragraphs>96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Civic</vt:lpstr>
      <vt:lpstr>UNITIII</vt:lpstr>
      <vt:lpstr>Hypoglycemia in Neonatal Piglets </vt:lpstr>
      <vt:lpstr>Hormonal Regulation of carbohydrate metabolism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DST-FIST-2016</dc:title>
  <dc:creator>ajeet</dc:creator>
  <cp:lastModifiedBy>Dell</cp:lastModifiedBy>
  <cp:revision>258</cp:revision>
  <dcterms:created xsi:type="dcterms:W3CDTF">2017-11-05T08:06:48Z</dcterms:created>
  <dcterms:modified xsi:type="dcterms:W3CDTF">2020-06-15T02:02:25Z</dcterms:modified>
</cp:coreProperties>
</file>