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92" r:id="rId2"/>
    <p:sldId id="279" r:id="rId3"/>
    <p:sldId id="353" r:id="rId4"/>
    <p:sldId id="354" r:id="rId5"/>
    <p:sldId id="355" r:id="rId6"/>
    <p:sldId id="356" r:id="rId7"/>
    <p:sldId id="352" r:id="rId8"/>
    <p:sldId id="351" r:id="rId9"/>
    <p:sldId id="338" r:id="rId10"/>
    <p:sldId id="293" r:id="rId11"/>
    <p:sldId id="322" r:id="rId12"/>
    <p:sldId id="32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84F9D-FC5D-4D20-976E-75B39BAC94B5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20BA4-0F36-4E07-B438-B5E7A03B7CB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20BA4-0F36-4E07-B438-B5E7A03B7CB6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6D6E9BF-A6AD-48FF-AFE2-C3735032FA22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6D6E9BF-A6AD-48FF-AFE2-C3735032FA22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6D6E9BF-A6AD-48FF-AFE2-C3735032FA22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UNITIII</a:t>
            </a:r>
            <a:endParaRPr lang="en-IN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667000"/>
            <a:ext cx="8001000" cy="121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/>
              <a:t>Ketosis</a:t>
            </a:r>
            <a:endParaRPr lang="en-US" sz="4400" dirty="0" smtClean="0"/>
          </a:p>
          <a:p>
            <a:pPr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IN" sz="4400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857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686800" cy="5334000"/>
          </a:xfrm>
        </p:spPr>
        <p:txBody>
          <a:bodyPr>
            <a:noAutofit/>
          </a:bodyPr>
          <a:lstStyle/>
          <a:p>
            <a:pPr lvl="0" algn="just">
              <a:spcAft>
                <a:spcPts val="600"/>
              </a:spcAft>
              <a:buClrTx/>
              <a:buSzPct val="100000"/>
            </a:pPr>
            <a:r>
              <a:rPr lang="en-US" sz="2800" dirty="0" smtClean="0"/>
              <a:t>During fasting, hormonal changes occur that promote </a:t>
            </a:r>
            <a:r>
              <a:rPr lang="en-US" sz="2800" dirty="0" err="1" smtClean="0"/>
              <a:t>lipolysis</a:t>
            </a:r>
            <a:endParaRPr lang="en-US" sz="2800" dirty="0" smtClean="0"/>
          </a:p>
          <a:p>
            <a:pPr lvl="0" algn="just">
              <a:spcAft>
                <a:spcPts val="600"/>
              </a:spcAft>
              <a:buClrTx/>
              <a:buSzPct val="100000"/>
            </a:pPr>
            <a:r>
              <a:rPr lang="en-US" sz="2800" dirty="0" smtClean="0"/>
              <a:t>Plasma </a:t>
            </a:r>
            <a:r>
              <a:rPr lang="en-US" sz="2800" dirty="0" smtClean="0"/>
              <a:t>glucose concentrations will </a:t>
            </a:r>
            <a:r>
              <a:rPr lang="en-US" sz="2800" dirty="0" smtClean="0"/>
              <a:t>decrease (hypoglycemia)</a:t>
            </a:r>
          </a:p>
          <a:p>
            <a:pPr lvl="0" algn="just">
              <a:spcAft>
                <a:spcPts val="600"/>
              </a:spcAft>
              <a:buClrTx/>
              <a:buSzPct val="100000"/>
            </a:pPr>
            <a:r>
              <a:rPr lang="en-US" sz="2800" dirty="0" smtClean="0"/>
              <a:t>Low plasma insulin concentrations high plasma </a:t>
            </a:r>
            <a:r>
              <a:rPr lang="en-US" sz="2800" dirty="0" smtClean="0"/>
              <a:t>glucagon concentrations </a:t>
            </a:r>
            <a:endParaRPr lang="en-US" sz="2800" dirty="0" smtClean="0"/>
          </a:p>
          <a:p>
            <a:pPr lvl="0" algn="just">
              <a:spcAft>
                <a:spcPts val="600"/>
              </a:spcAft>
              <a:buClrTx/>
              <a:buSzPct val="100000"/>
            </a:pPr>
            <a:r>
              <a:rPr lang="en-US" sz="2800" dirty="0" smtClean="0"/>
              <a:t>These </a:t>
            </a:r>
            <a:r>
              <a:rPr lang="en-US" sz="2800" dirty="0" smtClean="0"/>
              <a:t>hormonal changes will increase </a:t>
            </a:r>
            <a:r>
              <a:rPr lang="en-US" sz="2800" dirty="0" err="1" smtClean="0"/>
              <a:t>cAMP</a:t>
            </a:r>
            <a:r>
              <a:rPr lang="en-US" sz="2800" dirty="0" smtClean="0"/>
              <a:t> concentrations in adipose cells, which leads to the activation of hormone sensitive </a:t>
            </a:r>
            <a:r>
              <a:rPr lang="en-US" sz="2800" dirty="0" smtClean="0"/>
              <a:t>lipase</a:t>
            </a:r>
          </a:p>
          <a:p>
            <a:pPr lvl="0" algn="just">
              <a:spcAft>
                <a:spcPts val="600"/>
              </a:spcAft>
              <a:buClrTx/>
              <a:buSzPct val="100000"/>
            </a:pPr>
            <a:r>
              <a:rPr lang="en-US" sz="2800" dirty="0" smtClean="0"/>
              <a:t>Long chain fatty acid released from adipose tissue</a:t>
            </a:r>
          </a:p>
          <a:p>
            <a:pPr lvl="0" algn="just">
              <a:spcAft>
                <a:spcPts val="1800"/>
              </a:spcAft>
              <a:buClrTx/>
              <a:buSzPct val="100000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Fasting Ketosis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228600" y="1371600"/>
            <a:ext cx="8686800" cy="5121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1200"/>
              </a:spcAft>
              <a:buClrTx/>
              <a:buSzPct val="100000"/>
            </a:pPr>
            <a:r>
              <a:rPr lang="en-US" sz="2800" dirty="0" smtClean="0"/>
              <a:t>More </a:t>
            </a:r>
            <a:r>
              <a:rPr lang="en-US" sz="2800" dirty="0" smtClean="0"/>
              <a:t>frequently in dogs and cats than other domestic </a:t>
            </a:r>
            <a:r>
              <a:rPr lang="en-US" sz="2800" dirty="0" smtClean="0"/>
              <a:t>species</a:t>
            </a:r>
          </a:p>
          <a:p>
            <a:pPr lvl="0" algn="just">
              <a:spcAft>
                <a:spcPts val="1200"/>
              </a:spcAft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/>
              <a:t>Diabetes is accompanied by hyperglycemia, whereas most other </a:t>
            </a:r>
            <a:r>
              <a:rPr lang="en-US" sz="2800" dirty="0" err="1" smtClean="0"/>
              <a:t>ketotic</a:t>
            </a:r>
            <a:r>
              <a:rPr lang="en-US" sz="2800" dirty="0" smtClean="0"/>
              <a:t> syndromes occurring in domestic animals are usually accompanied by </a:t>
            </a:r>
            <a:r>
              <a:rPr lang="en-US" sz="2800" dirty="0" err="1" smtClean="0"/>
              <a:t>normoglycemia</a:t>
            </a:r>
            <a:r>
              <a:rPr lang="en-US" sz="2800" dirty="0" smtClean="0"/>
              <a:t> or hypoglycemia</a:t>
            </a:r>
            <a:endParaRPr lang="en-US" sz="2800" dirty="0" smtClean="0"/>
          </a:p>
          <a:p>
            <a:pPr lvl="0" algn="just">
              <a:spcAft>
                <a:spcPts val="1200"/>
              </a:spcAft>
              <a:buClrTx/>
              <a:buSzPct val="100000"/>
            </a:pPr>
            <a:r>
              <a:rPr lang="en-US" sz="2800" dirty="0" smtClean="0"/>
              <a:t>The </a:t>
            </a:r>
            <a:r>
              <a:rPr lang="en-US" sz="2800" dirty="0" err="1" smtClean="0"/>
              <a:t>ketonemia</a:t>
            </a:r>
            <a:r>
              <a:rPr lang="en-US" sz="2800" dirty="0" smtClean="0"/>
              <a:t> in diabetes is due to increased </a:t>
            </a:r>
            <a:r>
              <a:rPr lang="en-US" sz="2800" dirty="0" err="1" smtClean="0"/>
              <a:t>lipolysis</a:t>
            </a:r>
            <a:r>
              <a:rPr lang="en-US" sz="2800" dirty="0" smtClean="0"/>
              <a:t> in adipose plus accelerated hepatic </a:t>
            </a:r>
            <a:r>
              <a:rPr lang="en-US" sz="2800" dirty="0" err="1" smtClean="0"/>
              <a:t>gluconeogenesis</a:t>
            </a:r>
            <a:endParaRPr lang="en-US" sz="2800" dirty="0" smtClean="0"/>
          </a:p>
          <a:p>
            <a:pPr lvl="0" algn="just">
              <a:buClrTx/>
              <a:buSzPct val="100000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Diabetic Ketosis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Post exercise ketosis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5334000"/>
          </a:xfrm>
        </p:spPr>
        <p:txBody>
          <a:bodyPr>
            <a:noAutofit/>
          </a:bodyPr>
          <a:lstStyle/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exercise long chain fatty acid bodies is utilized by muscles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Ketone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bodies formed from long chain fatty acid is utilized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muscle</a:t>
            </a:r>
          </a:p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Trained athlete have high activity of enzyme related to fatty acid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ketone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bodies utilization</a:t>
            </a:r>
          </a:p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After exercise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ketone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bodies is still synthesizing which leads to accumulation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ketone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bodies (Ketosis)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Tx/>
              <a:buSzPct val="100000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62000"/>
          </a:xfrm>
        </p:spPr>
        <p:txBody>
          <a:bodyPr>
            <a:normAutofit/>
          </a:bodyPr>
          <a:lstStyle/>
          <a:p>
            <a:pPr lvl="0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Ketosis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524000"/>
            <a:ext cx="8686800" cy="5029200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Aft>
                <a:spcPts val="1800"/>
              </a:spcAft>
              <a:buClrTx/>
              <a:buSzPct val="100000"/>
            </a:pPr>
            <a:r>
              <a:rPr lang="en-US" sz="2800" dirty="0" smtClean="0"/>
              <a:t>Ketosis simply means that </a:t>
            </a:r>
            <a:r>
              <a:rPr lang="en-US" sz="2800" dirty="0" err="1" smtClean="0"/>
              <a:t>ketones</a:t>
            </a:r>
            <a:r>
              <a:rPr lang="en-US" sz="2800" dirty="0" smtClean="0"/>
              <a:t> are present in body fluids in elevated </a:t>
            </a:r>
            <a:r>
              <a:rPr lang="en-US" sz="2800" dirty="0" smtClean="0"/>
              <a:t>concentrations</a:t>
            </a:r>
          </a:p>
          <a:p>
            <a:pPr algn="just">
              <a:lnSpc>
                <a:spcPct val="80000"/>
              </a:lnSpc>
              <a:spcAft>
                <a:spcPts val="1800"/>
              </a:spcAft>
              <a:buClrTx/>
              <a:buSzPct val="100000"/>
            </a:pPr>
            <a:r>
              <a:rPr lang="en-US" sz="2800" dirty="0" err="1" smtClean="0"/>
              <a:t>K</a:t>
            </a:r>
            <a:r>
              <a:rPr lang="en-US" sz="2800" dirty="0" err="1" smtClean="0"/>
              <a:t>etone</a:t>
            </a:r>
            <a:r>
              <a:rPr lang="en-US" sz="2800" dirty="0" smtClean="0"/>
              <a:t> bodies are </a:t>
            </a:r>
            <a:r>
              <a:rPr lang="en-US" sz="2800" dirty="0" err="1" smtClean="0"/>
              <a:t>acetoacetic</a:t>
            </a:r>
            <a:r>
              <a:rPr lang="en-US" sz="2800" dirty="0" smtClean="0"/>
              <a:t> </a:t>
            </a:r>
            <a:r>
              <a:rPr lang="en-US" sz="2800" dirty="0" smtClean="0"/>
              <a:t>acid, </a:t>
            </a:r>
            <a:r>
              <a:rPr lang="en-US" sz="2800" dirty="0" smtClean="0"/>
              <a:t>beta-</a:t>
            </a:r>
            <a:r>
              <a:rPr lang="en-US" sz="2800" dirty="0" err="1" smtClean="0"/>
              <a:t>hydroxybutyric</a:t>
            </a:r>
            <a:r>
              <a:rPr lang="en-US" sz="2800" dirty="0" smtClean="0"/>
              <a:t> acid and acetone</a:t>
            </a:r>
          </a:p>
          <a:p>
            <a:pPr algn="just">
              <a:lnSpc>
                <a:spcPct val="80000"/>
              </a:lnSpc>
              <a:spcAft>
                <a:spcPts val="1800"/>
              </a:spcAft>
              <a:buClrTx/>
              <a:buSzPct val="100000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Ketosis is frequently associated with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ketoacidosis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spcAft>
                <a:spcPts val="1800"/>
              </a:spcAft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Ketosis is a normal response to low glucose availability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Tx/>
              <a:buSzPct val="100000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Ketogenesis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take pace in lever</a:t>
            </a:r>
          </a:p>
          <a:p>
            <a:pPr lvl="0" algn="just">
              <a:buClrTx/>
              <a:buSzPct val="100000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Aetyl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precursor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ketone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bodies</a:t>
            </a:r>
          </a:p>
        </p:txBody>
      </p:sp>
    </p:spTree>
    <p:extLst>
      <p:ext uri="{BB962C8B-B14F-4D97-AF65-F5344CB8AC3E}">
        <p14:creationId xmlns:p14="http://schemas.microsoft.com/office/powerpoint/2010/main" xmlns="" val="300502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Mechanism of development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Autofit/>
          </a:bodyPr>
          <a:lstStyle/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Occurs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fasting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starvation, carbohydrate restriction,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prolonged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exercise</a:t>
            </a:r>
          </a:p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levels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ketones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always present in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blood</a:t>
            </a:r>
          </a:p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Increase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blood glucose reserves are low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Liver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shifts from primarily metabolizing carbohydrates to metabolizing fatty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acids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SzPct val="100000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228600"/>
            <a:ext cx="3425952" cy="381000"/>
          </a:xfrm>
        </p:spPr>
        <p:txBody>
          <a:bodyPr>
            <a:normAutofit/>
          </a:bodyPr>
          <a:lstStyle/>
          <a:p>
            <a:pPr algn="r"/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Mechanism of 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development…..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the liver rapidly metabolizes fatty acids into acetyl-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some acetyl-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molecules can then be converted into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ketone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bodies</a:t>
            </a:r>
          </a:p>
          <a:p>
            <a:pPr algn="just">
              <a:spcAft>
                <a:spcPts val="1200"/>
              </a:spcAft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ketone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bodies can function as an energy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source</a:t>
            </a:r>
          </a:p>
          <a:p>
            <a:pPr algn="just">
              <a:spcAft>
                <a:spcPts val="1200"/>
              </a:spcAft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liver itself cannot utilize these molecules for energy, so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ketone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bodies are released into the blood for use by peripheral tissues including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brain</a:t>
            </a:r>
          </a:p>
          <a:p>
            <a:pPr algn="just">
              <a:spcAft>
                <a:spcPts val="1200"/>
              </a:spcAft>
              <a:buClrTx/>
              <a:buSzPct val="100000"/>
            </a:pPr>
            <a:r>
              <a:rPr lang="en-US" sz="2800" dirty="0" smtClean="0"/>
              <a:t>Acetyl-</a:t>
            </a:r>
            <a:r>
              <a:rPr lang="en-US" sz="2800" dirty="0" err="1" smtClean="0"/>
              <a:t>CoA</a:t>
            </a:r>
            <a:r>
              <a:rPr lang="en-US" sz="2800" dirty="0" smtClean="0"/>
              <a:t> can be metabolized through the TCA cycle in any </a:t>
            </a:r>
            <a:r>
              <a:rPr lang="en-US" sz="2800" dirty="0" smtClean="0"/>
              <a:t>cell</a:t>
            </a:r>
          </a:p>
          <a:p>
            <a:pPr algn="just">
              <a:spcAft>
                <a:spcPts val="600"/>
              </a:spcAft>
              <a:buClrTx/>
              <a:buSzPct val="100000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2400"/>
              </a:spcAft>
              <a:buClrTx/>
              <a:buSzPct val="100000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can also undergo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ketogenesis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the mitochondria of liver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cells</a:t>
            </a:r>
          </a:p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glucose availability is low,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oxaloacetate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diverted away from the TCA cycle and is instead used to produce glucose via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gluconeogenesis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Excess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Acetyl-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synthesize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ketone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bodies</a:t>
            </a:r>
          </a:p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Uncontrolled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production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ketones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leads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keosis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10200" y="228600"/>
            <a:ext cx="3425952" cy="381000"/>
          </a:xfrm>
        </p:spPr>
        <p:txBody>
          <a:bodyPr>
            <a:normAutofit/>
          </a:bodyPr>
          <a:lstStyle/>
          <a:p>
            <a:pPr algn="r"/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Mechanism of 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development…..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Biochemical alteration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ClrTx/>
              <a:buSzPct val="100000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etonemia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presence of an abnormally high concentration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ketone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bodies in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blood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SzPct val="100000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SzPct val="100000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Hypoglycemia-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decrease in blood glucose level</a:t>
            </a:r>
          </a:p>
          <a:p>
            <a:pPr algn="just">
              <a:buClrTx/>
              <a:buSzPct val="100000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SzPct val="100000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Ketonuria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presence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ketone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bodies in urine</a:t>
            </a:r>
          </a:p>
          <a:p>
            <a:pPr algn="just">
              <a:buClrTx/>
              <a:buSzPct val="100000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Rothera's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test-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Detection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ketone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bodies in urine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Types of ketosis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Tx/>
              <a:buSzPct val="100000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Alimentary ketosis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SzPct val="100000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Fasting Ketosis</a:t>
            </a:r>
          </a:p>
          <a:p>
            <a:pPr>
              <a:buClrTx/>
              <a:buSzPct val="100000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Diabetic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Ketosis</a:t>
            </a:r>
          </a:p>
          <a:p>
            <a:pPr>
              <a:buClrTx/>
              <a:buSzPct val="100000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Ketosis Associated with Pregnancy and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Lactation</a:t>
            </a:r>
          </a:p>
          <a:p>
            <a:pPr>
              <a:buClrTx/>
              <a:buSzPct val="10000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Bovine ketosis- Cattle </a:t>
            </a:r>
          </a:p>
          <a:p>
            <a:pPr>
              <a:buClrTx/>
              <a:buSzPct val="10000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Pregnancy toxemia- Sheep</a:t>
            </a:r>
          </a:p>
          <a:p>
            <a:pPr>
              <a:buClrTx/>
              <a:buSzPct val="100000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Postexercise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Ketosis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Alimentary ketosis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613648" cy="5334000"/>
          </a:xfrm>
        </p:spPr>
        <p:txBody>
          <a:bodyPr>
            <a:normAutofit/>
          </a:bodyPr>
          <a:lstStyle/>
          <a:p>
            <a:pPr algn="just"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limentary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ketosis occurs when cattle have been fed spoiled silage that contains excessive amounts of butyric acid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Tx/>
              <a:buSzPct val="100000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Ketogenesis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can occur from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Volatie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Fatty acid </a:t>
            </a:r>
          </a:p>
          <a:p>
            <a:pPr lvl="0" algn="just"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Propionate is the major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gluconeogenic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precursor and is not an important precursor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ketones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Butyrate is converted to 3-hydroxybutyrate by the rumen epithelium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Rumen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epithelial cells possess high activities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butyryl-CoA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synthetase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which can convert butyrate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butyryl-CoA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4518</TotalTime>
  <Words>338</Words>
  <Application>Microsoft Office PowerPoint</Application>
  <PresentationFormat>On-screen Show (4:3)</PresentationFormat>
  <Paragraphs>62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UNITIII</vt:lpstr>
      <vt:lpstr>Ketosis</vt:lpstr>
      <vt:lpstr>Mechanism of development</vt:lpstr>
      <vt:lpstr>Mechanism of development…..</vt:lpstr>
      <vt:lpstr>Mechanism of development…..</vt:lpstr>
      <vt:lpstr>Slide 6</vt:lpstr>
      <vt:lpstr>Biochemical alteration</vt:lpstr>
      <vt:lpstr>Types of ketosis</vt:lpstr>
      <vt:lpstr>Alimentary ketosis</vt:lpstr>
      <vt:lpstr>Fasting Ketosis</vt:lpstr>
      <vt:lpstr>Diabetic Ketosis</vt:lpstr>
      <vt:lpstr>Post exercise ketosis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DST-FIST-2016</dc:title>
  <dc:creator>ajeet</dc:creator>
  <cp:lastModifiedBy>Dell</cp:lastModifiedBy>
  <cp:revision>254</cp:revision>
  <dcterms:created xsi:type="dcterms:W3CDTF">2017-11-05T08:06:48Z</dcterms:created>
  <dcterms:modified xsi:type="dcterms:W3CDTF">2020-06-02T18:47:20Z</dcterms:modified>
</cp:coreProperties>
</file>