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92" r:id="rId2"/>
    <p:sldId id="389" r:id="rId3"/>
    <p:sldId id="390" r:id="rId4"/>
    <p:sldId id="370" r:id="rId5"/>
    <p:sldId id="371" r:id="rId6"/>
    <p:sldId id="372" r:id="rId7"/>
    <p:sldId id="402" r:id="rId8"/>
    <p:sldId id="373" r:id="rId9"/>
    <p:sldId id="374" r:id="rId10"/>
    <p:sldId id="375" r:id="rId11"/>
    <p:sldId id="376" r:id="rId12"/>
    <p:sldId id="377" r:id="rId13"/>
    <p:sldId id="394" r:id="rId14"/>
    <p:sldId id="396" r:id="rId15"/>
    <p:sldId id="378" r:id="rId16"/>
    <p:sldId id="379" r:id="rId17"/>
    <p:sldId id="380" r:id="rId18"/>
    <p:sldId id="381" r:id="rId19"/>
    <p:sldId id="382" r:id="rId20"/>
    <p:sldId id="397" r:id="rId21"/>
    <p:sldId id="398" r:id="rId22"/>
    <p:sldId id="399" r:id="rId23"/>
    <p:sldId id="400" r:id="rId24"/>
    <p:sldId id="401" r:id="rId25"/>
    <p:sldId id="3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84F9D-FC5D-4D20-976E-75B39BAC94B5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0BA4-0F36-4E07-B438-B5E7A03B7CB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IN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200">
                <a:solidFill>
                  <a:srgbClr val="000000"/>
                </a:solidFill>
                <a:latin typeface="Garamond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rgbClr val="000000"/>
                </a:solidFill>
                <a:latin typeface="Garamond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000000"/>
                </a:solidFill>
                <a:latin typeface="Garamond" pitchFamily="18" charset="0"/>
              </a:defRPr>
            </a:lvl1pPr>
          </a:lstStyle>
          <a:p>
            <a:fld id="{DA0BAA45-5D32-4677-8CA7-F1A8371D3C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D6E9BF-A6AD-48FF-AFE2-C3735032FA22}" type="datetimeFigureOut">
              <a:rPr lang="en-IN" smtClean="0"/>
              <a:pPr/>
              <a:t>22-06-2020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D74E0A-915A-4469-AEB1-F878E9DE6C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UNITIII</a:t>
            </a:r>
            <a:endParaRPr lang="en-IN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667000"/>
            <a:ext cx="80010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altLang="en-US" sz="4400" b="1" dirty="0" smtClean="0"/>
              <a:t>LIVER FUNCTION TESTS</a:t>
            </a:r>
            <a:endParaRPr lang="en-IN" sz="44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Tests for metabolic capacity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Galactose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tolerance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Tests based on serum enzymes derived from liver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0000"/>
            </a:pPr>
            <a:r>
              <a:rPr lang="en-US" altLang="en-US" dirty="0" smtClean="0"/>
              <a:t>ALT (</a:t>
            </a:r>
            <a:r>
              <a:rPr lang="en-IN" dirty="0"/>
              <a:t>alanine </a:t>
            </a:r>
            <a:r>
              <a:rPr lang="en-IN" dirty="0" smtClean="0"/>
              <a:t>transaminase)</a:t>
            </a:r>
            <a:endParaRPr lang="en-US" altLang="en-US" dirty="0" smtClean="0"/>
          </a:p>
          <a:p>
            <a:pPr>
              <a:buClrTx/>
              <a:buSzPct val="100000"/>
            </a:pPr>
            <a:r>
              <a:rPr lang="en-US" altLang="en-US" dirty="0" smtClean="0"/>
              <a:t>AST (</a:t>
            </a:r>
            <a:r>
              <a:rPr lang="en-IN" dirty="0"/>
              <a:t>aspartate </a:t>
            </a:r>
            <a:r>
              <a:rPr lang="en-IN" dirty="0" smtClean="0"/>
              <a:t>transaminase)</a:t>
            </a:r>
            <a:endParaRPr lang="en-US" altLang="en-US" dirty="0" smtClean="0"/>
          </a:p>
          <a:p>
            <a:pPr>
              <a:buClrTx/>
              <a:buSzPct val="100000"/>
            </a:pPr>
            <a:r>
              <a:rPr lang="en-US" altLang="en-US" dirty="0" smtClean="0"/>
              <a:t>ALP (</a:t>
            </a:r>
            <a:r>
              <a:rPr lang="en-IN" dirty="0"/>
              <a:t>Alkaline </a:t>
            </a:r>
            <a:r>
              <a:rPr lang="en-IN" dirty="0" smtClean="0"/>
              <a:t>phosphatase)</a:t>
            </a:r>
            <a:endParaRPr lang="en-US" altLang="en-US" dirty="0" smtClean="0"/>
          </a:p>
          <a:p>
            <a:pPr>
              <a:buClrTx/>
              <a:buSzPct val="100000"/>
            </a:pPr>
            <a:r>
              <a:rPr lang="en-US" altLang="en-US" dirty="0" smtClean="0"/>
              <a:t>5- </a:t>
            </a:r>
            <a:r>
              <a:rPr lang="en-US" altLang="en-US" dirty="0" err="1" smtClean="0"/>
              <a:t>nucleotidase</a:t>
            </a:r>
            <a:endParaRPr lang="en-US" altLang="en-US" dirty="0" smtClean="0"/>
          </a:p>
          <a:p>
            <a:pPr>
              <a:buClrTx/>
              <a:buSzPct val="100000"/>
            </a:pPr>
            <a:r>
              <a:rPr lang="en-US" altLang="en-US" dirty="0" smtClean="0"/>
              <a:t>Gama- </a:t>
            </a:r>
            <a:r>
              <a:rPr lang="en-US" altLang="en-US" dirty="0" err="1" smtClean="0"/>
              <a:t>glutamyltranspeptidase</a:t>
            </a:r>
            <a:r>
              <a:rPr lang="en-US" altLang="en-US" dirty="0" smtClean="0"/>
              <a:t> (GGT)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alt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endParaRPr lang="en-US" alt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800"/>
              </a:spcAft>
              <a:buClrTx/>
              <a:buSzPct val="100000"/>
            </a:pP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Bilirubin is a bile pigment, and is the excretory end product of </a:t>
            </a:r>
            <a:r>
              <a:rPr lang="en-IN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heme</a:t>
            </a:r>
            <a:r>
              <a:rPr lang="en-I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degradation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Conjugated in liver by glycosylation 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I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Excreted in bile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3000" dirty="0" smtClean="0">
                <a:latin typeface="Times New Roman" pitchFamily="18" charset="0"/>
                <a:cs typeface="Times New Roman" pitchFamily="18" charset="0"/>
              </a:rPr>
              <a:t>Conjugated bilirubin : </a:t>
            </a:r>
            <a:r>
              <a:rPr lang="en-US" altLang="en-US" sz="3000" dirty="0" smtClean="0">
                <a:latin typeface="Times New Roman" pitchFamily="18" charset="0"/>
                <a:cs typeface="Times New Roman" pitchFamily="18" charset="0"/>
              </a:rPr>
              <a:t>water soluble , so excreted by kidneys 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3000" dirty="0" smtClean="0">
                <a:latin typeface="Times New Roman" pitchFamily="18" charset="0"/>
                <a:cs typeface="Times New Roman" pitchFamily="18" charset="0"/>
              </a:rPr>
              <a:t>Unconjugated 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bilirubin : </a:t>
            </a:r>
            <a:r>
              <a:rPr lang="en-US" altLang="en-US" sz="3000" dirty="0" smtClean="0">
                <a:latin typeface="Times New Roman" pitchFamily="18" charset="0"/>
                <a:cs typeface="Times New Roman" pitchFamily="18" charset="0"/>
              </a:rPr>
              <a:t>insoluble in water , bound to albumin in </a:t>
            </a:r>
            <a:r>
              <a:rPr lang="en-US" altLang="en-US" sz="3000" dirty="0" smtClean="0">
                <a:latin typeface="Times New Roman" pitchFamily="18" charset="0"/>
                <a:cs typeface="Times New Roman" pitchFamily="18" charset="0"/>
              </a:rPr>
              <a:t>blood</a:t>
            </a:r>
            <a:endParaRPr lang="en-US" alt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ClrTx/>
              <a:buSzPct val="100000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serum contains  unconjugated bilirubin(80%) and conjugated bilirubin(20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algn="just"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Horse: 1-2 </a:t>
            </a:r>
            <a:r>
              <a:rPr lang="en-US" dirty="0" smtClean="0"/>
              <a:t>mg/dl</a:t>
            </a:r>
          </a:p>
          <a:p>
            <a:pPr algn="just"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Cattle: </a:t>
            </a:r>
            <a:r>
              <a:rPr lang="en-US" dirty="0" smtClean="0"/>
              <a:t>0.01-0.5 </a:t>
            </a:r>
            <a:r>
              <a:rPr lang="en-US" sz="2800" dirty="0"/>
              <a:t>mg/dl</a:t>
            </a:r>
          </a:p>
          <a:p>
            <a:pPr algn="just"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Dog : </a:t>
            </a:r>
            <a:r>
              <a:rPr lang="en-US" dirty="0" smtClean="0"/>
              <a:t>0.06-0.12 </a:t>
            </a:r>
            <a:r>
              <a:rPr lang="en-US" sz="2800" dirty="0"/>
              <a:t>mg/dl</a:t>
            </a:r>
          </a:p>
          <a:p>
            <a:pPr algn="just">
              <a:buClrTx/>
              <a:buSzPct val="100000"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1295400"/>
            <a:ext cx="8839199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3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for serum bilirubin</a:t>
            </a:r>
            <a:endParaRPr lang="en-US" alt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763000" cy="48768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Den Bergh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method- </a:t>
            </a:r>
            <a:r>
              <a:rPr lang="en-IN" sz="2800" dirty="0"/>
              <a:t>specific reaction to identify the increase in serum bilirubin (above the reference level</a:t>
            </a:r>
            <a:r>
              <a:rPr lang="en-IN" sz="2800" dirty="0" smtClean="0"/>
              <a:t>)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reacts with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diazo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reagent to produce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azo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pigment . At pH 5 – pigment purple 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Conjugated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gives purple color within 30 sec. this is referred as direct positive van den Bergh reaction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Unconjugated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gives van den Bergh reaction within 30 min. after addition of methanol this is referred as indirect positive</a:t>
            </a:r>
          </a:p>
          <a:p>
            <a:pPr algn="just"/>
            <a:endParaRPr lang="en-US" altLang="en-US" dirty="0" smtClean="0"/>
          </a:p>
          <a:p>
            <a:pPr algn="just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alt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Bilirubin</a:t>
            </a:r>
            <a:endParaRPr lang="en-US" alt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serum contain both conjugated and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unconjugated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bilirubin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then purple color produced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immidiataly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(direct positive) which further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intesified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addition of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alcohal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(indirect Positive)-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Biphesic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reaction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dirty="0" smtClean="0"/>
              <a:t>Indirect Positive- hemolytic jaundice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dirty="0" smtClean="0"/>
              <a:t>Direct positive- obstructive jaundice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dirty="0" err="1" smtClean="0"/>
              <a:t>Biphesic</a:t>
            </a:r>
            <a:r>
              <a:rPr lang="en-US" altLang="en-US" dirty="0" smtClean="0"/>
              <a:t>- hepatic jaundice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                     </a:t>
            </a:r>
            <a:r>
              <a:rPr lang="en-US" alt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Unconj</a:t>
            </a:r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Conj</a:t>
            </a:r>
          </a:p>
        </p:txBody>
      </p:sp>
      <p:graphicFrame>
        <p:nvGraphicFramePr>
          <p:cNvPr id="21556" name="Group 52"/>
          <p:cNvGraphicFramePr>
            <a:graphicFrameLocks noGrp="1"/>
          </p:cNvGraphicFramePr>
          <p:nvPr>
            <p:ph type="dgm" idx="1"/>
          </p:nvPr>
        </p:nvGraphicFramePr>
        <p:xfrm>
          <a:off x="457200" y="1600200"/>
          <a:ext cx="8229600" cy="478525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water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insoluble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soluble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alcohol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soluble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soluble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0.2-0.9mg/dl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0.1-0.4mg/dl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bile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Absent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urine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Always absent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Normally absent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Absorption gut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Absorbed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absorbed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3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Diffusion into tissues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Diffuses – yellow colour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Doesn’t diffuse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Van den bergh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Indirect +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+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altLang="en-US" sz="4000" b="1" dirty="0" err="1" smtClean="0">
                <a:solidFill>
                  <a:schemeClr val="tx1"/>
                </a:solidFill>
              </a:rPr>
              <a:t>Bilirubin</a:t>
            </a:r>
            <a:r>
              <a:rPr lang="en-IN" altLang="en-US" sz="4000" b="1" dirty="0" smtClean="0">
                <a:solidFill>
                  <a:schemeClr val="tx1"/>
                </a:solidFill>
              </a:rPr>
              <a:t> in urine</a:t>
            </a:r>
          </a:p>
        </p:txBody>
      </p:sp>
      <p:sp>
        <p:nvSpPr>
          <p:cNvPr id="70659" name="TextBox 3"/>
          <p:cNvSpPr txBox="1">
            <a:spLocks noChangeArrowheads="1"/>
          </p:cNvSpPr>
          <p:nvPr/>
        </p:nvSpPr>
        <p:spPr bwMode="auto">
          <a:xfrm>
            <a:off x="304800" y="1752600"/>
            <a:ext cx="8382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IN" altLang="en-US" sz="2400" dirty="0">
                <a:solidFill>
                  <a:srgbClr val="000000"/>
                </a:solidFill>
              </a:rPr>
              <a:t>Conjugated </a:t>
            </a:r>
            <a:r>
              <a:rPr lang="en-IN" altLang="en-US" sz="2400" dirty="0" err="1">
                <a:solidFill>
                  <a:srgbClr val="000000"/>
                </a:solidFill>
              </a:rPr>
              <a:t>bilirubin</a:t>
            </a:r>
            <a:r>
              <a:rPr lang="en-IN" altLang="en-US" sz="2400" dirty="0">
                <a:solidFill>
                  <a:srgbClr val="000000"/>
                </a:solidFill>
              </a:rPr>
              <a:t> , being water soluble is </a:t>
            </a:r>
            <a:r>
              <a:rPr lang="en-IN" altLang="en-US" sz="2400" dirty="0" err="1">
                <a:solidFill>
                  <a:srgbClr val="000000"/>
                </a:solidFill>
              </a:rPr>
              <a:t>excreated</a:t>
            </a:r>
            <a:r>
              <a:rPr lang="en-IN" altLang="en-US" sz="2400" dirty="0">
                <a:solidFill>
                  <a:srgbClr val="000000"/>
                </a:solidFill>
              </a:rPr>
              <a:t> in urine</a:t>
            </a:r>
          </a:p>
          <a:p>
            <a:pPr algn="just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IN" altLang="en-US" sz="2400" dirty="0" err="1">
                <a:solidFill>
                  <a:srgbClr val="000000"/>
                </a:solidFill>
              </a:rPr>
              <a:t>Unconjugated</a:t>
            </a:r>
            <a:r>
              <a:rPr lang="en-IN" altLang="en-US" sz="2400" dirty="0">
                <a:solidFill>
                  <a:srgbClr val="000000"/>
                </a:solidFill>
              </a:rPr>
              <a:t> </a:t>
            </a:r>
            <a:r>
              <a:rPr lang="en-IN" altLang="en-US" sz="2400" dirty="0" err="1">
                <a:solidFill>
                  <a:srgbClr val="000000"/>
                </a:solidFill>
              </a:rPr>
              <a:t>bilirubin</a:t>
            </a:r>
            <a:r>
              <a:rPr lang="en-IN" altLang="en-US" sz="2400" dirty="0">
                <a:solidFill>
                  <a:srgbClr val="000000"/>
                </a:solidFill>
              </a:rPr>
              <a:t> , being water insoluble is  not </a:t>
            </a:r>
            <a:r>
              <a:rPr lang="en-IN" altLang="en-US" sz="2400" dirty="0" err="1">
                <a:solidFill>
                  <a:srgbClr val="000000"/>
                </a:solidFill>
              </a:rPr>
              <a:t>excreated</a:t>
            </a:r>
            <a:r>
              <a:rPr lang="en-IN" altLang="en-US" sz="2400" dirty="0">
                <a:solidFill>
                  <a:srgbClr val="000000"/>
                </a:solidFill>
              </a:rPr>
              <a:t> in urine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alt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Bromosulphalein</a:t>
            </a:r>
            <a:r>
              <a:rPr lang="en-I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test</a:t>
            </a:r>
            <a:endParaRPr lang="en-US" alt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Bromosulphalein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is a dye use to assess the excretory function of liver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Non toxic dye excreted through bile within 45 min.</a:t>
            </a:r>
          </a:p>
          <a:p>
            <a:pPr algn="just">
              <a:spcAft>
                <a:spcPts val="18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Any impairment in liver increase retention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763000" cy="5026152"/>
          </a:xfrm>
        </p:spPr>
        <p:txBody>
          <a:bodyPr>
            <a:normAutofit lnSpcReduction="10000"/>
          </a:bodyPr>
          <a:lstStyle/>
          <a:p>
            <a:pPr algn="just"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organ of the body has to perform its biochemical functions</a:t>
            </a:r>
          </a:p>
          <a:p>
            <a:pPr algn="just"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Possible only when the cells of the organ are intact in structure and function</a:t>
            </a:r>
          </a:p>
          <a:p>
            <a:pPr algn="just"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Any abnormality in the tissue caused by exogenous or endogenous factors will seriously impair the organ function which influences the health of the organism</a:t>
            </a:r>
          </a:p>
          <a:p>
            <a:pPr algn="just"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Upon damage of tissue cellular content (specially enzymes) will be released in to serum and increases its level</a:t>
            </a:r>
          </a:p>
          <a:p>
            <a:pPr algn="just">
              <a:buClrTx/>
              <a:buSzPct val="100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SGPT, SGOT, Amylase, Lipase etc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Serum Albumin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Synthesize by liver</a:t>
            </a:r>
          </a:p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3.5 – 5 g/dl 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 life :18 -20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</a:p>
          <a:p>
            <a:pPr algn="just"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slow turnover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S.Albumin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a good indicator of acute/mild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hepatic dysfunction</a:t>
            </a:r>
          </a:p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indicator for chronic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hepatic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dysfunction</a:t>
            </a:r>
          </a:p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Hypoalbuminemia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chronic hepatic dysfunction</a:t>
            </a:r>
          </a:p>
          <a:p>
            <a:pPr marL="0" indent="0">
              <a:buClrTx/>
              <a:buSzPct val="100000"/>
              <a:buNone/>
            </a:pP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			      cirrhosis </a:t>
            </a: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</a:t>
            </a: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Ascites</a:t>
            </a: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</a:t>
            </a:r>
            <a:r>
              <a:rPr lang="en-US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protein 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malnutrition, </a:t>
            </a:r>
          </a:p>
          <a:p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44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Serum Globulins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stimulation peripheral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Reticulo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-endothelial system when  shunting of antigens past liver &amp; impaired clearance by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kupffer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cells</a:t>
            </a:r>
          </a:p>
          <a:p>
            <a:pPr algn="just"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Gamma globulins – B lymphocytes</a:t>
            </a:r>
          </a:p>
          <a:p>
            <a:pPr algn="just"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 , beta globulins – hepatocytes</a:t>
            </a:r>
          </a:p>
          <a:p>
            <a:pPr algn="just"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gamma globulins – CLD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35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Gamma globulins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IgG – Auto immune hepatitis</a:t>
            </a:r>
          </a:p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IgM – Primary biliary cirrhosis</a:t>
            </a:r>
          </a:p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 A – Alcoholic liver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dissorders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67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Prothrombin </a:t>
            </a:r>
            <a:r>
              <a:rPr lang="en-US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altLang="en-US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ClrTx/>
              <a:buSzPct val="100000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decrease in the concentration of plasma clotting factors is found in the impairment of liver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algn="just">
              <a:lnSpc>
                <a:spcPct val="90000"/>
              </a:lnSpc>
              <a:buClrTx/>
              <a:buSzPct val="100000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Prothrombin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liver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</a:p>
          <a:p>
            <a:pPr algn="just">
              <a:lnSpc>
                <a:spcPct val="90000"/>
              </a:lnSpc>
              <a:buClrTx/>
              <a:buSzPct val="100000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Half-lives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clotting factors are relatively short (5-72 hrs.), therefore, changes in prothrombin time occur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quickly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Hippuric</a:t>
            </a:r>
            <a:r>
              <a:rPr lang="en-IN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acid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SzPct val="100000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liver is the major site for the metabolism of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xenobiotics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(detoxification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Clr>
                <a:schemeClr val="tx1"/>
              </a:buClr>
              <a:buSzPct val="100000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hippuric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synthesis is an ideal test for assessing the detoxification function of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</a:p>
          <a:p>
            <a:pPr algn="just">
              <a:buClr>
                <a:schemeClr val="tx1"/>
              </a:buClr>
              <a:buSzPct val="100000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Hippuric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is produced in the liver when benzoic acid combines with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glycine</a:t>
            </a:r>
          </a:p>
          <a:p>
            <a:pPr algn="just">
              <a:buClr>
                <a:schemeClr val="tx1"/>
              </a:buClr>
              <a:buSzPct val="100000"/>
            </a:pPr>
            <a:r>
              <a:rPr lang="en-IN" sz="2800" dirty="0"/>
              <a:t>sodium benzoate </a:t>
            </a:r>
            <a:r>
              <a:rPr lang="en-IN" sz="2800" dirty="0" smtClean="0"/>
              <a:t>is </a:t>
            </a:r>
            <a:r>
              <a:rPr lang="en-IN" sz="2800" dirty="0"/>
              <a:t>orally given </a:t>
            </a:r>
            <a:r>
              <a:rPr lang="en-IN" sz="2800" dirty="0" smtClean="0"/>
              <a:t>animal after </a:t>
            </a:r>
            <a:r>
              <a:rPr lang="en-IN" sz="2800" dirty="0"/>
              <a:t>emptying the </a:t>
            </a:r>
            <a:r>
              <a:rPr lang="en-IN" sz="2800" dirty="0" smtClean="0"/>
              <a:t>bladder</a:t>
            </a:r>
          </a:p>
          <a:p>
            <a:pPr algn="just">
              <a:buClr>
                <a:schemeClr val="tx1"/>
              </a:buClr>
              <a:buSzPct val="100000"/>
            </a:pPr>
            <a:r>
              <a:rPr lang="en-IN" sz="2800" dirty="0" smtClean="0"/>
              <a:t> </a:t>
            </a:r>
            <a:r>
              <a:rPr lang="en-IN" sz="2800" dirty="0"/>
              <a:t>Urine collections are made </a:t>
            </a:r>
            <a:r>
              <a:rPr lang="en-IN" sz="2800" dirty="0" smtClean="0"/>
              <a:t>for estimation of  </a:t>
            </a:r>
            <a:r>
              <a:rPr lang="en-IN" sz="2800" dirty="0" err="1" smtClean="0"/>
              <a:t>hippuric</a:t>
            </a:r>
            <a:r>
              <a:rPr lang="en-IN" sz="2800" dirty="0" smtClean="0"/>
              <a:t> </a:t>
            </a:r>
            <a:r>
              <a:rPr lang="en-IN" sz="2800" dirty="0"/>
              <a:t>acid excreted </a:t>
            </a:r>
            <a:r>
              <a:rPr lang="en-IN" sz="2800" dirty="0" smtClean="0"/>
              <a:t>in urine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tolerance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  <a:buClrTx/>
              <a:buSzPct val="100000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Glactose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exclusively metabolized by liver</a:t>
            </a:r>
          </a:p>
          <a:p>
            <a:pPr algn="just">
              <a:spcAft>
                <a:spcPts val="12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Liver function is assessed by utilization of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glactose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1200"/>
              </a:spcAft>
              <a:buClrTx/>
              <a:buSzPct val="100000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Glactose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is given I/V and blood is collected at 10 min interval for next 2 hours</a:t>
            </a:r>
          </a:p>
          <a:p>
            <a:pPr algn="just">
              <a:spcAft>
                <a:spcPts val="1200"/>
              </a:spcAft>
              <a:buClrTx/>
              <a:buSzPct val="100000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Glactose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is marked elevated in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hapatocellular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damage (infective jaundice, cirrhosis)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SzPct val="100000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Some organ synthesizes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biomolecules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for serum </a:t>
            </a:r>
          </a:p>
          <a:p>
            <a:pPr>
              <a:buClrTx/>
              <a:buSzPct val="100000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Any functional abnormalities decreases  serum  level of that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biomolecule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Tx/>
              <a:buSzPct val="100000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Total protein, albumin, globulin</a:t>
            </a:r>
          </a:p>
          <a:p>
            <a:pPr algn="just">
              <a:buClrTx/>
              <a:buSzPct val="100000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Deficiency of any substrate or cofactor for synthesis pathway also leads to decreases  serum  level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biomolecule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HB</a:t>
            </a:r>
          </a:p>
          <a:p>
            <a:pPr algn="just">
              <a:buClrTx/>
              <a:buSzPct val="100000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Organ also perform execratory function, any abnormalities in tissue leads to increase serum  level of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biomolecule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100000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Urea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LIVER FUNCTION TESTS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24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Detect presence of liver disease</a:t>
            </a:r>
          </a:p>
          <a:p>
            <a:pPr algn="just">
              <a:spcAft>
                <a:spcPts val="24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Distinguish among different types of liver disease</a:t>
            </a:r>
          </a:p>
          <a:p>
            <a:pPr algn="just">
              <a:spcAft>
                <a:spcPts val="24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Gauge the extent of known liver damage</a:t>
            </a:r>
          </a:p>
          <a:p>
            <a:pPr algn="just">
              <a:spcAft>
                <a:spcPts val="24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Follow the response of treatment</a:t>
            </a:r>
          </a:p>
          <a:p>
            <a:pPr algn="just">
              <a:spcAft>
                <a:spcPts val="24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Do not suggest a specific diagnosis</a:t>
            </a:r>
          </a:p>
          <a:p>
            <a:pPr algn="just"/>
            <a:endParaRPr lang="en-US" altLang="en-US" dirty="0" smtClean="0"/>
          </a:p>
          <a:p>
            <a:pPr algn="just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 dirty="0" smtClean="0"/>
              <a:t>     </a:t>
            </a:r>
            <a:r>
              <a:rPr lang="en-I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Functions of Liver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  <a:buClrTx/>
              <a:buSzPct val="100000"/>
            </a:pPr>
            <a:r>
              <a:rPr lang="en-IN" altLang="en-US" sz="2800" dirty="0" smtClean="0">
                <a:latin typeface="Times New Roman" pitchFamily="18" charset="0"/>
                <a:cs typeface="Times New Roman" pitchFamily="18" charset="0"/>
              </a:rPr>
              <a:t>Metabolic function</a:t>
            </a:r>
          </a:p>
          <a:p>
            <a:pPr>
              <a:spcAft>
                <a:spcPts val="1800"/>
              </a:spcAft>
              <a:buClrTx/>
              <a:buSzPct val="100000"/>
            </a:pPr>
            <a:r>
              <a:rPr lang="en-IN" altLang="en-US" sz="2800" dirty="0" smtClean="0">
                <a:latin typeface="Times New Roman" pitchFamily="18" charset="0"/>
                <a:cs typeface="Times New Roman" pitchFamily="18" charset="0"/>
              </a:rPr>
              <a:t>Execratory function</a:t>
            </a:r>
          </a:p>
          <a:p>
            <a:pPr>
              <a:spcAft>
                <a:spcPts val="1800"/>
              </a:spcAft>
              <a:buClrTx/>
              <a:buSzPct val="100000"/>
            </a:pPr>
            <a:r>
              <a:rPr lang="en-IN" altLang="en-US" sz="2800" dirty="0" smtClean="0">
                <a:latin typeface="Times New Roman" pitchFamily="18" charset="0"/>
                <a:cs typeface="Times New Roman" pitchFamily="18" charset="0"/>
              </a:rPr>
              <a:t>Protective function and detoxification</a:t>
            </a:r>
          </a:p>
          <a:p>
            <a:pPr>
              <a:spcAft>
                <a:spcPts val="1800"/>
              </a:spcAft>
              <a:buClrTx/>
              <a:buSzPct val="100000"/>
            </a:pPr>
            <a:r>
              <a:rPr lang="en-IN" altLang="en-US" sz="2800" dirty="0" smtClean="0">
                <a:latin typeface="Times New Roman" pitchFamily="18" charset="0"/>
                <a:cs typeface="Times New Roman" pitchFamily="18" charset="0"/>
              </a:rPr>
              <a:t>Haematological function</a:t>
            </a:r>
          </a:p>
          <a:p>
            <a:pPr>
              <a:spcAft>
                <a:spcPts val="1800"/>
              </a:spcAft>
              <a:buClrTx/>
              <a:buSzPct val="100000"/>
            </a:pPr>
            <a:r>
              <a:rPr lang="en-IN" altLang="en-US" sz="2800" dirty="0" smtClean="0">
                <a:latin typeface="Times New Roman" pitchFamily="18" charset="0"/>
                <a:cs typeface="Times New Roman" pitchFamily="18" charset="0"/>
              </a:rPr>
              <a:t>Storage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Tests for excretory function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altLang="en-US" dirty="0" smtClean="0"/>
              <a:t>bile pigments</a:t>
            </a:r>
          </a:p>
          <a:p>
            <a:pPr>
              <a:spcAft>
                <a:spcPts val="18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altLang="en-US" dirty="0" smtClean="0"/>
              <a:t>bile salt </a:t>
            </a:r>
          </a:p>
          <a:p>
            <a:pPr>
              <a:spcAft>
                <a:spcPts val="1800"/>
              </a:spcAft>
              <a:buClrTx/>
              <a:buSzPct val="100000"/>
              <a:buFont typeface="Wingdings" pitchFamily="2" charset="2"/>
              <a:buChar char="§"/>
            </a:pPr>
            <a:r>
              <a:rPr lang="en-US" altLang="en-US" dirty="0" err="1" smtClean="0"/>
              <a:t>bromosulphthalein</a:t>
            </a:r>
            <a:endParaRPr lang="en-US" altLang="en-US" dirty="0" smtClean="0"/>
          </a:p>
          <a:p>
            <a:pPr>
              <a:buFont typeface="Wingdings" pitchFamily="2" charset="2"/>
              <a:buChar char="q"/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Tests for excretory function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 pigments</a:t>
            </a:r>
          </a:p>
          <a:p>
            <a:pPr>
              <a:buClrTx/>
              <a:buSzPct val="100000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 </a:t>
            </a: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SzPct val="100000"/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Bromosulphthalein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58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Tests for Biosynthetic function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Serum Albumin</a:t>
            </a:r>
          </a:p>
          <a:p>
            <a:pPr>
              <a:spcAft>
                <a:spcPts val="1800"/>
              </a:spcAft>
              <a:buClrTx/>
              <a:buSzPct val="100000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Serum Globulins</a:t>
            </a:r>
          </a:p>
          <a:p>
            <a:pPr>
              <a:spcAft>
                <a:spcPts val="1800"/>
              </a:spcAft>
              <a:buClrTx/>
              <a:buSzPct val="100000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Prothrombin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Tests for detoxification capacity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SzPct val="100000"/>
            </a:pP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Hippuric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acid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4979</TotalTime>
  <Words>814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Garamond</vt:lpstr>
      <vt:lpstr>Georgia</vt:lpstr>
      <vt:lpstr>Times New Roman</vt:lpstr>
      <vt:lpstr>Wingdings</vt:lpstr>
      <vt:lpstr>Wingdings 2</vt:lpstr>
      <vt:lpstr>Civic</vt:lpstr>
      <vt:lpstr>UNITIII</vt:lpstr>
      <vt:lpstr>PowerPoint Presentation</vt:lpstr>
      <vt:lpstr>PowerPoint Presentation</vt:lpstr>
      <vt:lpstr>LIVER FUNCTION TESTS</vt:lpstr>
      <vt:lpstr>     Functions of Liver</vt:lpstr>
      <vt:lpstr>Tests for excretory function</vt:lpstr>
      <vt:lpstr>Tests for excretory function</vt:lpstr>
      <vt:lpstr>Tests for Biosynthetic function</vt:lpstr>
      <vt:lpstr>Tests for detoxification capacity </vt:lpstr>
      <vt:lpstr>Tests for metabolic capacity </vt:lpstr>
      <vt:lpstr>Tests based on serum enzymes derived from liver</vt:lpstr>
      <vt:lpstr>Serum Bilirubin</vt:lpstr>
      <vt:lpstr>PowerPoint Presentation</vt:lpstr>
      <vt:lpstr>PowerPoint Presentation</vt:lpstr>
      <vt:lpstr>Test for serum bilirubin</vt:lpstr>
      <vt:lpstr>Serum Bilirubin</vt:lpstr>
      <vt:lpstr>                       Unconj             Conj</vt:lpstr>
      <vt:lpstr>Bilirubin in urine</vt:lpstr>
      <vt:lpstr>Bromosulphalein test</vt:lpstr>
      <vt:lpstr>Serum Albumin</vt:lpstr>
      <vt:lpstr>Serum Globulins</vt:lpstr>
      <vt:lpstr>Gamma globulins</vt:lpstr>
      <vt:lpstr>Prothrombin Time</vt:lpstr>
      <vt:lpstr>Hippuric acid synthesis</vt:lpstr>
      <vt:lpstr>Galactose tolerance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DST-FIST-2016</dc:title>
  <dc:creator>ajeet</dc:creator>
  <cp:lastModifiedBy>HP</cp:lastModifiedBy>
  <cp:revision>273</cp:revision>
  <dcterms:created xsi:type="dcterms:W3CDTF">2017-11-05T08:06:48Z</dcterms:created>
  <dcterms:modified xsi:type="dcterms:W3CDTF">2020-06-22T11:07:34Z</dcterms:modified>
</cp:coreProperties>
</file>