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302" r:id="rId21"/>
    <p:sldId id="275" r:id="rId22"/>
    <p:sldId id="276" r:id="rId23"/>
    <p:sldId id="277" r:id="rId24"/>
    <p:sldId id="278" r:id="rId25"/>
    <p:sldId id="279" r:id="rId26"/>
    <p:sldId id="280" r:id="rId27"/>
    <p:sldId id="281" r:id="rId28"/>
    <p:sldId id="288" r:id="rId29"/>
    <p:sldId id="289" r:id="rId30"/>
    <p:sldId id="282" r:id="rId31"/>
    <p:sldId id="283" r:id="rId32"/>
    <p:sldId id="284" r:id="rId33"/>
    <p:sldId id="285" r:id="rId34"/>
    <p:sldId id="286" r:id="rId35"/>
    <p:sldId id="287" r:id="rId36"/>
    <p:sldId id="290" r:id="rId37"/>
    <p:sldId id="291" r:id="rId38"/>
    <p:sldId id="292" r:id="rId39"/>
    <p:sldId id="293" r:id="rId40"/>
    <p:sldId id="294" r:id="rId41"/>
    <p:sldId id="295" r:id="rId42"/>
    <p:sldId id="296" r:id="rId43"/>
    <p:sldId id="297" r:id="rId44"/>
    <p:sldId id="298" r:id="rId45"/>
    <p:sldId id="299" r:id="rId46"/>
    <p:sldId id="301" r:id="rId47"/>
    <p:sldId id="30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787" y="3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6/6/2020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57201"/>
            <a:ext cx="8915400" cy="1600200"/>
          </a:xfrm>
          <a:solidFill>
            <a:srgbClr val="92D050"/>
          </a:solidFill>
        </p:spPr>
        <p:txBody>
          <a:bodyPr/>
          <a:lstStyle/>
          <a:p>
            <a:r>
              <a:rPr lang="en-US" b="1" dirty="0" smtClean="0">
                <a:solidFill>
                  <a:srgbClr val="FF0000"/>
                </a:solidFill>
                <a:latin typeface="Times New Roman" pitchFamily="18" charset="0"/>
                <a:cs typeface="Times New Roman" pitchFamily="18" charset="0"/>
              </a:rPr>
              <a:t>FRESHWATER </a:t>
            </a:r>
            <a:r>
              <a:rPr lang="en-US" b="1" dirty="0" smtClean="0">
                <a:solidFill>
                  <a:srgbClr val="FF0000"/>
                </a:solidFill>
                <a:latin typeface="Times New Roman" pitchFamily="18" charset="0"/>
                <a:cs typeface="Times New Roman" pitchFamily="18" charset="0"/>
              </a:rPr>
              <a:t>FISHERIES</a:t>
            </a:r>
            <a:br>
              <a:rPr lang="en-US" b="1" dirty="0" smtClean="0">
                <a:solidFill>
                  <a:srgbClr val="FF0000"/>
                </a:solidFill>
                <a:latin typeface="Times New Roman" pitchFamily="18" charset="0"/>
                <a:cs typeface="Times New Roman" pitchFamily="18" charset="0"/>
              </a:rPr>
            </a:br>
            <a:r>
              <a:rPr lang="en-US" sz="3600" b="1" dirty="0" smtClean="0">
                <a:solidFill>
                  <a:srgbClr val="C00000"/>
                </a:solidFill>
                <a:latin typeface="Times New Roman" pitchFamily="18" charset="0"/>
                <a:cs typeface="Times New Roman" pitchFamily="18" charset="0"/>
              </a:rPr>
              <a:t>(</a:t>
            </a:r>
            <a:r>
              <a:rPr lang="en-US" sz="3600" b="1" dirty="0" err="1" smtClean="0">
                <a:solidFill>
                  <a:srgbClr val="C00000"/>
                </a:solidFill>
                <a:latin typeface="Times New Roman" pitchFamily="18" charset="0"/>
                <a:cs typeface="Times New Roman" pitchFamily="18" charset="0"/>
              </a:rPr>
              <a:t>VPP</a:t>
            </a:r>
            <a:r>
              <a:rPr lang="en-US" sz="3600" b="1" dirty="0" smtClean="0">
                <a:solidFill>
                  <a:srgbClr val="C00000"/>
                </a:solidFill>
                <a:latin typeface="Times New Roman" pitchFamily="18" charset="0"/>
                <a:cs typeface="Times New Roman" pitchFamily="18" charset="0"/>
              </a:rPr>
              <a:t>-322)</a:t>
            </a:r>
            <a:endParaRPr lang="en-US" sz="3600" b="1" dirty="0">
              <a:solidFill>
                <a:srgbClr val="C0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2362200" y="4648200"/>
            <a:ext cx="9067800" cy="1676400"/>
          </a:xfrm>
          <a:solidFill>
            <a:schemeClr val="accent6">
              <a:lumMod val="40000"/>
              <a:lumOff val="60000"/>
            </a:schemeClr>
          </a:solidFill>
        </p:spPr>
        <p:txBody>
          <a:bodyPr>
            <a:normAutofit/>
          </a:bodyPr>
          <a:lstStyle/>
          <a:p>
            <a:pPr>
              <a:spcBef>
                <a:spcPts val="0"/>
              </a:spcBef>
            </a:pPr>
            <a:r>
              <a:rPr lang="en-US" sz="4400" b="1" dirty="0">
                <a:solidFill>
                  <a:srgbClr val="00B050"/>
                </a:solidFill>
                <a:latin typeface="Times New Roman" pitchFamily="18" charset="0"/>
                <a:cs typeface="Times New Roman" pitchFamily="18" charset="0"/>
              </a:rPr>
              <a:t>Dr. S.P. Sahu</a:t>
            </a:r>
          </a:p>
          <a:p>
            <a:pPr>
              <a:spcBef>
                <a:spcPts val="0"/>
              </a:spcBef>
            </a:pPr>
            <a:r>
              <a:rPr lang="en-US" sz="4400" dirty="0">
                <a:solidFill>
                  <a:srgbClr val="00B050"/>
                </a:solidFill>
                <a:latin typeface="Times New Roman" pitchFamily="18" charset="0"/>
                <a:cs typeface="Times New Roman" pitchFamily="18" charset="0"/>
              </a:rPr>
              <a:t>Assistant Professor (LPM)</a:t>
            </a:r>
            <a:endParaRPr lang="en-US" sz="440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3813341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rgbClr val="C00000"/>
                </a:solidFill>
                <a:latin typeface="Times New Roman" pitchFamily="18" charset="0"/>
                <a:cs typeface="Times New Roman" pitchFamily="18" charset="0"/>
              </a:rPr>
              <a:t>EXCLUSIVE ECONOMIC ZONE (EEZ)</a:t>
            </a:r>
            <a:endParaRPr lang="en-US" sz="32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981200" y="1295400"/>
            <a:ext cx="9753600" cy="5334000"/>
          </a:xfrm>
        </p:spPr>
        <p:txBody>
          <a:bodyPr>
            <a:normAutofit fontScale="77500" lnSpcReduction="20000"/>
          </a:bodyPr>
          <a:lstStyle/>
          <a:p>
            <a:pPr algn="just"/>
            <a:r>
              <a:rPr lang="en-US" dirty="0" smtClean="0">
                <a:latin typeface="Times New Roman" pitchFamily="18" charset="0"/>
                <a:cs typeface="Times New Roman" pitchFamily="18" charset="0"/>
              </a:rPr>
              <a:t>A sea zone </a:t>
            </a:r>
            <a:r>
              <a:rPr lang="en-US" dirty="0">
                <a:latin typeface="Times New Roman" pitchFamily="18" charset="0"/>
                <a:cs typeface="Times New Roman" pitchFamily="18" charset="0"/>
              </a:rPr>
              <a:t>under </a:t>
            </a:r>
            <a:r>
              <a:rPr lang="en-US" dirty="0" smtClean="0">
                <a:latin typeface="Times New Roman" pitchFamily="18" charset="0"/>
                <a:cs typeface="Times New Roman" pitchFamily="18" charset="0"/>
              </a:rPr>
              <a:t>the law of sea</a:t>
            </a:r>
            <a:r>
              <a:rPr lang="en-US" dirty="0">
                <a:latin typeface="Times New Roman" pitchFamily="18" charset="0"/>
                <a:cs typeface="Times New Roman" pitchFamily="18" charset="0"/>
              </a:rPr>
              <a:t> over which a state has special rights to the exploration and use of marine resources. Generally a state's EEZ extends to a distance of 200 nautical miles (370 km) out from its coast</a:t>
            </a:r>
            <a:r>
              <a:rPr lang="en-US" dirty="0" smtClean="0">
                <a:latin typeface="Times New Roman" pitchFamily="18" charset="0"/>
                <a:cs typeface="Times New Roman" pitchFamily="18" charset="0"/>
              </a:rPr>
              <a:t>.</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dirty="0" smtClean="0">
                <a:latin typeface="Times New Roman" pitchFamily="18" charset="0"/>
                <a:cs typeface="Times New Roman" pitchFamily="18" charset="0"/>
              </a:rPr>
              <a:t>EEZ stretches </a:t>
            </a:r>
            <a:r>
              <a:rPr lang="en-US" dirty="0">
                <a:latin typeface="Times New Roman" pitchFamily="18" charset="0"/>
                <a:cs typeface="Times New Roman" pitchFamily="18" charset="0"/>
              </a:rPr>
              <a:t>much further into sea than </a:t>
            </a:r>
            <a:r>
              <a:rPr lang="en-US" dirty="0" smtClean="0">
                <a:latin typeface="Times New Roman" pitchFamily="18" charset="0"/>
                <a:cs typeface="Times New Roman" pitchFamily="18" charset="0"/>
              </a:rPr>
              <a:t>the territorial waters, </a:t>
            </a:r>
            <a:r>
              <a:rPr lang="en-US" dirty="0">
                <a:latin typeface="Times New Roman" pitchFamily="18" charset="0"/>
                <a:cs typeface="Times New Roman" pitchFamily="18" charset="0"/>
              </a:rPr>
              <a:t>which end at 12 </a:t>
            </a:r>
            <a:r>
              <a:rPr lang="en-US" dirty="0" err="1">
                <a:latin typeface="Times New Roman" pitchFamily="18" charset="0"/>
                <a:cs typeface="Times New Roman" pitchFamily="18" charset="0"/>
              </a:rPr>
              <a:t>nmi</a:t>
            </a:r>
            <a:r>
              <a:rPr lang="en-US" dirty="0">
                <a:latin typeface="Times New Roman" pitchFamily="18" charset="0"/>
                <a:cs typeface="Times New Roman" pitchFamily="18" charset="0"/>
              </a:rPr>
              <a:t> (22 km) from the coastal baseline </a:t>
            </a:r>
            <a:r>
              <a:rPr lang="en-US" dirty="0" smtClean="0">
                <a:latin typeface="Times New Roman" pitchFamily="18" charset="0"/>
                <a:cs typeface="Times New Roman" pitchFamily="18" charset="0"/>
              </a:rPr>
              <a:t>(UN convention of the law of the sea).</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Thus</a:t>
            </a:r>
            <a:r>
              <a:rPr lang="en-US" dirty="0">
                <a:latin typeface="Times New Roman" pitchFamily="18" charset="0"/>
                <a:cs typeface="Times New Roman" pitchFamily="18" charset="0"/>
              </a:rPr>
              <a:t>, the </a:t>
            </a:r>
            <a:r>
              <a:rPr lang="en-US" dirty="0" smtClean="0">
                <a:latin typeface="Times New Roman" pitchFamily="18" charset="0"/>
                <a:cs typeface="Times New Roman" pitchFamily="18" charset="0"/>
              </a:rPr>
              <a:t>EEZ includes the contiguous zone.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States </a:t>
            </a:r>
            <a:r>
              <a:rPr lang="en-US" dirty="0">
                <a:latin typeface="Times New Roman" pitchFamily="18" charset="0"/>
                <a:cs typeface="Times New Roman" pitchFamily="18" charset="0"/>
              </a:rPr>
              <a:t>also have rights to </a:t>
            </a:r>
            <a:r>
              <a:rPr lang="en-US" dirty="0" smtClean="0">
                <a:latin typeface="Times New Roman" pitchFamily="18" charset="0"/>
                <a:cs typeface="Times New Roman" pitchFamily="18" charset="0"/>
              </a:rPr>
              <a:t>the seabed of </a:t>
            </a:r>
            <a:r>
              <a:rPr lang="en-US" dirty="0">
                <a:latin typeface="Times New Roman" pitchFamily="18" charset="0"/>
                <a:cs typeface="Times New Roman" pitchFamily="18" charset="0"/>
              </a:rPr>
              <a:t>what is called </a:t>
            </a:r>
            <a:r>
              <a:rPr lang="en-US" dirty="0" smtClean="0">
                <a:latin typeface="Times New Roman" pitchFamily="18" charset="0"/>
                <a:cs typeface="Times New Roman" pitchFamily="18" charset="0"/>
              </a:rPr>
              <a:t>the continental shelf</a:t>
            </a:r>
            <a:r>
              <a:rPr lang="en-US" dirty="0">
                <a:latin typeface="Times New Roman" pitchFamily="18" charset="0"/>
                <a:cs typeface="Times New Roman" pitchFamily="18" charset="0"/>
              </a:rPr>
              <a:t> up to 350 nautical miles (648 km) from the coastal baseline, beyond the exclusive economic zones, but such areas are not part of their exclusive economic zones. </a:t>
            </a:r>
            <a:endParaRPr lang="en-US" dirty="0" smtClean="0">
              <a:latin typeface="Times New Roman" pitchFamily="18" charset="0"/>
              <a:cs typeface="Times New Roman" pitchFamily="18" charset="0"/>
            </a:endParaRPr>
          </a:p>
          <a:p>
            <a:pPr algn="just"/>
            <a:endParaRPr lang="en-US" dirty="0"/>
          </a:p>
        </p:txBody>
      </p:sp>
    </p:spTree>
    <p:extLst>
      <p:ext uri="{BB962C8B-B14F-4D97-AF65-F5344CB8AC3E}">
        <p14:creationId xmlns:p14="http://schemas.microsoft.com/office/powerpoint/2010/main" val="3687874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C00000"/>
                </a:solidFill>
                <a:latin typeface="Times New Roman" pitchFamily="18" charset="0"/>
                <a:cs typeface="Times New Roman" pitchFamily="18" charset="0"/>
              </a:rPr>
              <a:t>INCIDENTAL CATCH</a:t>
            </a:r>
            <a:endParaRPr lang="en-US" sz="32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828800" y="1600200"/>
            <a:ext cx="9601200" cy="4953000"/>
          </a:xfrm>
        </p:spPr>
        <p:txBody>
          <a:bodyPr>
            <a:normAutofit/>
          </a:bodyPr>
          <a:lstStyle/>
          <a:p>
            <a:pPr algn="just"/>
            <a:r>
              <a:rPr lang="en-US" dirty="0" smtClean="0">
                <a:latin typeface="Times New Roman" pitchFamily="18" charset="0"/>
                <a:cs typeface="Times New Roman" pitchFamily="18" charset="0"/>
              </a:rPr>
              <a:t>The catch </a:t>
            </a:r>
            <a:r>
              <a:rPr lang="en-US" dirty="0">
                <a:latin typeface="Times New Roman" pitchFamily="18" charset="0"/>
                <a:cs typeface="Times New Roman" pitchFamily="18" charset="0"/>
              </a:rPr>
              <a:t>of non-fish species, caught in the course of commercial fishing practices. </a:t>
            </a:r>
            <a:r>
              <a:rPr lang="en-US" dirty="0" smtClean="0">
                <a:latin typeface="Times New Roman" pitchFamily="18" charset="0"/>
                <a:cs typeface="Times New Roman" pitchFamily="18" charset="0"/>
              </a:rPr>
              <a:t>Ex. Seabirds and </a:t>
            </a:r>
            <a:r>
              <a:rPr lang="en-US" dirty="0">
                <a:latin typeface="Times New Roman" pitchFamily="18" charset="0"/>
                <a:cs typeface="Times New Roman" pitchFamily="18" charset="0"/>
              </a:rPr>
              <a:t>marine mammals and </a:t>
            </a:r>
            <a:r>
              <a:rPr lang="en-US" dirty="0" smtClean="0">
                <a:latin typeface="Times New Roman" pitchFamily="18" charset="0"/>
                <a:cs typeface="Times New Roman" pitchFamily="18" charset="0"/>
              </a:rPr>
              <a:t>reptiles like dolphins, seals and sea turtles.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Incidental </a:t>
            </a:r>
            <a:r>
              <a:rPr lang="en-US" dirty="0">
                <a:latin typeface="Times New Roman" pitchFamily="18" charset="0"/>
                <a:cs typeface="Times New Roman" pitchFamily="18" charset="0"/>
              </a:rPr>
              <a:t>mortality can be contrasted </a:t>
            </a:r>
            <a:r>
              <a:rPr lang="en-US" dirty="0" smtClean="0">
                <a:latin typeface="Times New Roman" pitchFamily="18" charset="0"/>
                <a:cs typeface="Times New Roman" pitchFamily="18" charset="0"/>
              </a:rPr>
              <a:t>with bycatch, </a:t>
            </a:r>
            <a:r>
              <a:rPr lang="en-US" dirty="0">
                <a:latin typeface="Times New Roman" pitchFamily="18" charset="0"/>
                <a:cs typeface="Times New Roman" pitchFamily="18" charset="0"/>
              </a:rPr>
              <a:t>which is a general term for the catch of </a:t>
            </a:r>
            <a:r>
              <a:rPr lang="en-US" b="1" dirty="0">
                <a:latin typeface="Times New Roman" pitchFamily="18" charset="0"/>
                <a:cs typeface="Times New Roman" pitchFamily="18" charset="0"/>
              </a:rPr>
              <a:t>all</a:t>
            </a:r>
            <a:r>
              <a:rPr lang="en-US" dirty="0">
                <a:latin typeface="Times New Roman" pitchFamily="18" charset="0"/>
                <a:cs typeface="Times New Roman" pitchFamily="18" charset="0"/>
              </a:rPr>
              <a:t> fish and non-fish species other than the targeted species.</a:t>
            </a:r>
          </a:p>
        </p:txBody>
      </p:sp>
    </p:spTree>
    <p:extLst>
      <p:ext uri="{BB962C8B-B14F-4D97-AF65-F5344CB8AC3E}">
        <p14:creationId xmlns:p14="http://schemas.microsoft.com/office/powerpoint/2010/main" val="1639553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normAutofit fontScale="90000"/>
          </a:bodyPr>
          <a:lstStyle/>
          <a:p>
            <a:r>
              <a:rPr lang="en-US" sz="3100" b="1" dirty="0">
                <a:solidFill>
                  <a:srgbClr val="C00000"/>
                </a:solidFill>
                <a:latin typeface="Times New Roman" pitchFamily="18" charset="0"/>
                <a:cs typeface="Times New Roman" pitchFamily="18" charset="0"/>
              </a:rPr>
              <a:t/>
            </a:r>
            <a:br>
              <a:rPr lang="en-US" sz="3100" b="1" dirty="0">
                <a:solidFill>
                  <a:srgbClr val="C00000"/>
                </a:solidFill>
                <a:latin typeface="Times New Roman" pitchFamily="18" charset="0"/>
                <a:cs typeface="Times New Roman" pitchFamily="18" charset="0"/>
              </a:rPr>
            </a:br>
            <a:r>
              <a:rPr lang="en-US" sz="3100" b="1" dirty="0">
                <a:solidFill>
                  <a:srgbClr val="C00000"/>
                </a:solidFill>
                <a:latin typeface="Times New Roman" pitchFamily="18" charset="0"/>
                <a:cs typeface="Times New Roman" pitchFamily="18" charset="0"/>
              </a:rPr>
              <a:t>Effect Of Changing Environment On Aquaculture </a:t>
            </a:r>
            <a:r>
              <a:rPr lang="en-US" dirty="0"/>
              <a:t/>
            </a:r>
            <a:br>
              <a:rPr lang="en-US" dirty="0"/>
            </a:br>
            <a:endParaRPr lang="en-US" dirty="0"/>
          </a:p>
        </p:txBody>
      </p:sp>
      <p:sp>
        <p:nvSpPr>
          <p:cNvPr id="3" name="Content Placeholder 2"/>
          <p:cNvSpPr>
            <a:spLocks noGrp="1"/>
          </p:cNvSpPr>
          <p:nvPr>
            <p:ph idx="1"/>
          </p:nvPr>
        </p:nvSpPr>
        <p:spPr>
          <a:xfrm>
            <a:off x="1828800" y="1143000"/>
            <a:ext cx="9982200" cy="5410200"/>
          </a:xfrm>
        </p:spPr>
        <p:txBody>
          <a:bodyPr>
            <a:normAutofit fontScale="77500" lnSpcReduction="20000"/>
          </a:bodyPr>
          <a:lstStyle/>
          <a:p>
            <a:pPr marL="0" indent="0" algn="just">
              <a:buNone/>
            </a:pPr>
            <a:r>
              <a:rPr lang="en-US" b="1" dirty="0">
                <a:latin typeface="Times New Roman" pitchFamily="18" charset="0"/>
                <a:cs typeface="Times New Roman" pitchFamily="18" charset="0"/>
              </a:rPr>
              <a:t>Water Pollution: </a:t>
            </a:r>
            <a:r>
              <a:rPr lang="en-US" dirty="0">
                <a:latin typeface="Times New Roman" pitchFamily="18" charset="0"/>
                <a:cs typeface="Times New Roman" pitchFamily="18" charset="0"/>
              </a:rPr>
              <a:t>The problem of water pollution mainly affects marine water fish.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 </a:t>
            </a:r>
            <a:r>
              <a:rPr lang="en-US" dirty="0">
                <a:latin typeface="Times New Roman" pitchFamily="18" charset="0"/>
                <a:cs typeface="Times New Roman" pitchFamily="18" charset="0"/>
              </a:rPr>
              <a:t>variety of insecticides, pesticides, industrial effluents and </a:t>
            </a:r>
            <a:r>
              <a:rPr lang="en-US" dirty="0" smtClean="0">
                <a:latin typeface="Times New Roman" pitchFamily="18" charset="0"/>
                <a:cs typeface="Times New Roman" pitchFamily="18" charset="0"/>
              </a:rPr>
              <a:t>domestic.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magnitude of pollution varies with the size of the river, the flow of water etc.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Large </a:t>
            </a:r>
            <a:r>
              <a:rPr lang="en-US" dirty="0">
                <a:latin typeface="Times New Roman" pitchFamily="18" charset="0"/>
                <a:cs typeface="Times New Roman" pitchFamily="18" charset="0"/>
              </a:rPr>
              <a:t>effluents of paper pulp-textile industries, tannery manufacturing units, sugar distillery, coal, etc. and sewage used as a fertilizer for fish farm </a:t>
            </a:r>
            <a:r>
              <a:rPr lang="en-US" dirty="0" smtClean="0">
                <a:latin typeface="Times New Roman" pitchFamily="18" charset="0"/>
                <a:cs typeface="Times New Roman" pitchFamily="18" charset="0"/>
              </a:rPr>
              <a:t>causing </a:t>
            </a:r>
            <a:r>
              <a:rPr lang="en-US" dirty="0">
                <a:latin typeface="Times New Roman" pitchFamily="18" charset="0"/>
                <a:cs typeface="Times New Roman" pitchFamily="18" charset="0"/>
              </a:rPr>
              <a:t>extreme damage to fish culture.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Thermal </a:t>
            </a:r>
            <a:r>
              <a:rPr lang="en-US" dirty="0">
                <a:latin typeface="Times New Roman" pitchFamily="18" charset="0"/>
                <a:cs typeface="Times New Roman" pitchFamily="18" charset="0"/>
              </a:rPr>
              <a:t>pollution caused by the discharge of hot water used for cooling reactors and generators </a:t>
            </a:r>
            <a:r>
              <a:rPr lang="en-US" dirty="0" smtClean="0">
                <a:latin typeface="Times New Roman" pitchFamily="18" charset="0"/>
                <a:cs typeface="Times New Roman" pitchFamily="18" charset="0"/>
              </a:rPr>
              <a:t>in </a:t>
            </a:r>
            <a:r>
              <a:rPr lang="en-US" dirty="0">
                <a:latin typeface="Times New Roman" pitchFamily="18" charset="0"/>
                <a:cs typeface="Times New Roman" pitchFamily="18" charset="0"/>
              </a:rPr>
              <a:t>tropical waters where the normal temperature itself is high and further increase would be lethal to </a:t>
            </a:r>
            <a:r>
              <a:rPr lang="en-US" dirty="0" smtClean="0">
                <a:latin typeface="Times New Roman" pitchFamily="18" charset="0"/>
                <a:cs typeface="Times New Roman" pitchFamily="18" charset="0"/>
              </a:rPr>
              <a:t>the fish. </a:t>
            </a:r>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617098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609600"/>
            <a:ext cx="9829800" cy="5943600"/>
          </a:xfrm>
        </p:spPr>
        <p:txBody>
          <a:bodyPr>
            <a:normAutofit fontScale="92500" lnSpcReduction="20000"/>
          </a:bodyPr>
          <a:lstStyle/>
          <a:p>
            <a:pPr lvl="0" algn="just"/>
            <a:r>
              <a:rPr lang="en-US" dirty="0">
                <a:latin typeface="Times New Roman" pitchFamily="18" charset="0"/>
                <a:cs typeface="Times New Roman" pitchFamily="18" charset="0"/>
              </a:rPr>
              <a:t>Excessive use of chemical </a:t>
            </a:r>
            <a:r>
              <a:rPr lang="en-US" dirty="0" smtClean="0">
                <a:latin typeface="Times New Roman" pitchFamily="18" charset="0"/>
                <a:cs typeface="Times New Roman" pitchFamily="18" charset="0"/>
              </a:rPr>
              <a:t>fertilizers </a:t>
            </a:r>
            <a:r>
              <a:rPr lang="en-US" dirty="0">
                <a:latin typeface="Times New Roman" pitchFamily="18" charset="0"/>
                <a:cs typeface="Times New Roman" pitchFamily="18" charset="0"/>
              </a:rPr>
              <a:t>may lead to the phenomenon of Eutrophication (enrichment of the water body with nutrients). </a:t>
            </a:r>
            <a:r>
              <a:rPr lang="en-US" dirty="0" smtClean="0">
                <a:latin typeface="Times New Roman" pitchFamily="18" charset="0"/>
                <a:cs typeface="Times New Roman" pitchFamily="18" charset="0"/>
              </a:rPr>
              <a:t>Ex. Algal bloom.</a:t>
            </a:r>
            <a:endParaRPr lang="en-US" dirty="0">
              <a:latin typeface="Times New Roman" pitchFamily="18" charset="0"/>
              <a:cs typeface="Times New Roman" pitchFamily="18" charset="0"/>
            </a:endParaRPr>
          </a:p>
          <a:p>
            <a:pPr lvl="0" algn="just"/>
            <a:endParaRPr lang="en-US"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Thermal </a:t>
            </a:r>
            <a:r>
              <a:rPr lang="en-US" dirty="0">
                <a:latin typeface="Times New Roman" pitchFamily="18" charset="0"/>
                <a:cs typeface="Times New Roman" pitchFamily="18" charset="0"/>
              </a:rPr>
              <a:t>(heat) pollution from various heavy industries causes fish mortality.</a:t>
            </a:r>
          </a:p>
          <a:p>
            <a:pPr lvl="0" algn="just"/>
            <a:endParaRPr lang="en-US"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Ultra </a:t>
            </a:r>
            <a:r>
              <a:rPr lang="en-US" dirty="0">
                <a:latin typeface="Times New Roman" pitchFamily="18" charset="0"/>
                <a:cs typeface="Times New Roman" pitchFamily="18" charset="0"/>
              </a:rPr>
              <a:t>violet radiations affect fish eggs that become non-viable, that is, they fail to develop.</a:t>
            </a:r>
          </a:p>
          <a:p>
            <a:pPr lvl="0" algn="just"/>
            <a:endParaRPr lang="en-US"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Leakage </a:t>
            </a:r>
            <a:r>
              <a:rPr lang="en-US" dirty="0">
                <a:latin typeface="Times New Roman" pitchFamily="18" charset="0"/>
                <a:cs typeface="Times New Roman" pitchFamily="18" charset="0"/>
              </a:rPr>
              <a:t>of petroleum from ships and off-shore oil wells forms an oil slick on the surface of the water and thus fishes are unable to breathe due to non-availability of dissolved Oxygen in the water.</a:t>
            </a:r>
          </a:p>
          <a:p>
            <a:endParaRPr lang="en-US" dirty="0"/>
          </a:p>
        </p:txBody>
      </p:sp>
    </p:spTree>
    <p:extLst>
      <p:ext uri="{BB962C8B-B14F-4D97-AF65-F5344CB8AC3E}">
        <p14:creationId xmlns:p14="http://schemas.microsoft.com/office/powerpoint/2010/main" val="1742586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b="1" dirty="0">
                <a:solidFill>
                  <a:srgbClr val="C00000"/>
                </a:solidFill>
                <a:latin typeface="Times New Roman" pitchFamily="18" charset="0"/>
                <a:cs typeface="Times New Roman" pitchFamily="18" charset="0"/>
              </a:rPr>
              <a:t>Identification Of Cultivable Freshwater Fishes</a:t>
            </a:r>
            <a:endParaRPr lang="en-US" dirty="0">
              <a:solidFill>
                <a:srgbClr val="C00000"/>
              </a:solidFill>
            </a:endParaRPr>
          </a:p>
        </p:txBody>
      </p:sp>
      <p:sp>
        <p:nvSpPr>
          <p:cNvPr id="3" name="Content Placeholder 2"/>
          <p:cNvSpPr>
            <a:spLocks noGrp="1"/>
          </p:cNvSpPr>
          <p:nvPr>
            <p:ph idx="1"/>
          </p:nvPr>
        </p:nvSpPr>
        <p:spPr>
          <a:xfrm>
            <a:off x="1905000" y="1219200"/>
            <a:ext cx="9753600" cy="5334000"/>
          </a:xfrm>
        </p:spPr>
        <p:txBody>
          <a:bodyPr>
            <a:normAutofit fontScale="85000" lnSpcReduction="20000"/>
          </a:bodyPr>
          <a:lstStyle/>
          <a:p>
            <a:pPr marL="0" indent="0">
              <a:buNone/>
            </a:pPr>
            <a:r>
              <a:rPr lang="en-US" b="1" dirty="0" smtClean="0">
                <a:solidFill>
                  <a:srgbClr val="C00000"/>
                </a:solidFill>
                <a:latin typeface="Times New Roman" pitchFamily="18" charset="0"/>
                <a:cs typeface="Times New Roman" pitchFamily="18" charset="0"/>
              </a:rPr>
              <a:t>India Major Carps:</a:t>
            </a:r>
          </a:p>
          <a:p>
            <a:pPr marL="0" indent="0">
              <a:buNone/>
            </a:pPr>
            <a:r>
              <a:rPr lang="en-US" b="1" dirty="0">
                <a:solidFill>
                  <a:srgbClr val="FF0000"/>
                </a:solidFill>
                <a:latin typeface="Times New Roman" pitchFamily="18" charset="0"/>
                <a:cs typeface="Times New Roman" pitchFamily="18" charset="0"/>
              </a:rPr>
              <a:t>Catla</a:t>
            </a:r>
            <a:r>
              <a:rPr lang="en-US" dirty="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a:t>
            </a:r>
            <a:r>
              <a:rPr lang="en-US" i="1" dirty="0" smtClean="0">
                <a:solidFill>
                  <a:srgbClr val="FF0000"/>
                </a:solidFill>
                <a:latin typeface="Times New Roman" pitchFamily="18" charset="0"/>
                <a:cs typeface="Times New Roman" pitchFamily="18" charset="0"/>
              </a:rPr>
              <a:t>Catla catla)</a:t>
            </a:r>
            <a:r>
              <a:rPr lang="en-US" dirty="0" smtClean="0">
                <a:solidFill>
                  <a:srgbClr val="FF0000"/>
                </a:solidFill>
                <a:latin typeface="Times New Roman" pitchFamily="18" charset="0"/>
                <a:cs typeface="Times New Roman" pitchFamily="18" charset="0"/>
              </a:rPr>
              <a:t>:</a:t>
            </a:r>
            <a:r>
              <a:rPr lang="en-US" i="1" dirty="0" smtClean="0">
                <a:solidFill>
                  <a:srgbClr val="FF0000"/>
                </a:solidFill>
                <a:latin typeface="Times New Roman" pitchFamily="18" charset="0"/>
                <a:cs typeface="Times New Roman" pitchFamily="18" charset="0"/>
              </a:rPr>
              <a:t> </a:t>
            </a:r>
          </a:p>
          <a:p>
            <a:pPr lvl="0" algn="just"/>
            <a:r>
              <a:rPr lang="en-US" dirty="0">
                <a:latin typeface="Times New Roman" pitchFamily="18" charset="0"/>
                <a:cs typeface="Times New Roman" pitchFamily="18" charset="0"/>
              </a:rPr>
              <a:t>Short and deep body with big head portion, laterally compressed, body depth more than head </a:t>
            </a:r>
            <a:r>
              <a:rPr lang="en-US" dirty="0" smtClean="0">
                <a:latin typeface="Times New Roman" pitchFamily="18" charset="0"/>
                <a:cs typeface="Times New Roman" pitchFamily="18" charset="0"/>
              </a:rPr>
              <a:t>length.</a:t>
            </a:r>
            <a:r>
              <a:rPr lang="en-US" dirty="0">
                <a:latin typeface="Times New Roman" pitchFamily="18" charset="0"/>
                <a:cs typeface="Times New Roman" pitchFamily="18" charset="0"/>
              </a:rPr>
              <a:t> </a:t>
            </a:r>
          </a:p>
          <a:p>
            <a:pPr lvl="0" algn="just"/>
            <a:r>
              <a:rPr lang="en-US" dirty="0">
                <a:latin typeface="Times New Roman" pitchFamily="18" charset="0"/>
                <a:cs typeface="Times New Roman" pitchFamily="18" charset="0"/>
              </a:rPr>
              <a:t>Large head</a:t>
            </a:r>
          </a:p>
          <a:p>
            <a:pPr lvl="0" algn="just"/>
            <a:r>
              <a:rPr lang="en-US" dirty="0">
                <a:latin typeface="Times New Roman" pitchFamily="18" charset="0"/>
                <a:cs typeface="Times New Roman" pitchFamily="18" charset="0"/>
              </a:rPr>
              <a:t>Body greyish on back and flanks, silvery-white below; fins dusky. with large cycloid </a:t>
            </a:r>
            <a:r>
              <a:rPr lang="en-US" dirty="0" smtClean="0">
                <a:latin typeface="Times New Roman" pitchFamily="18" charset="0"/>
                <a:cs typeface="Times New Roman" pitchFamily="18" charset="0"/>
              </a:rPr>
              <a:t>scales.</a:t>
            </a:r>
            <a:endParaRPr lang="en-US" dirty="0">
              <a:latin typeface="Times New Roman" pitchFamily="18" charset="0"/>
              <a:cs typeface="Times New Roman" pitchFamily="18" charset="0"/>
            </a:endParaRPr>
          </a:p>
          <a:p>
            <a:pPr lvl="0" algn="just"/>
            <a:r>
              <a:rPr lang="en-US" dirty="0">
                <a:latin typeface="Times New Roman" pitchFamily="18" charset="0"/>
                <a:cs typeface="Times New Roman" pitchFamily="18" charset="0"/>
              </a:rPr>
              <a:t>Snout </a:t>
            </a:r>
            <a:r>
              <a:rPr lang="en-US" dirty="0" err="1">
                <a:latin typeface="Times New Roman" pitchFamily="18" charset="0"/>
                <a:cs typeface="Times New Roman" pitchFamily="18" charset="0"/>
              </a:rPr>
              <a:t>blunty</a:t>
            </a:r>
            <a:r>
              <a:rPr lang="en-US" dirty="0">
                <a:latin typeface="Times New Roman" pitchFamily="18" charset="0"/>
                <a:cs typeface="Times New Roman" pitchFamily="18" charset="0"/>
              </a:rPr>
              <a:t> rounded, </a:t>
            </a:r>
            <a:r>
              <a:rPr lang="en-US" dirty="0" smtClean="0">
                <a:latin typeface="Times New Roman" pitchFamily="18" charset="0"/>
                <a:cs typeface="Times New Roman" pitchFamily="18" charset="0"/>
              </a:rPr>
              <a:t>mouth</a:t>
            </a:r>
            <a:r>
              <a:rPr lang="en-US" dirty="0">
                <a:latin typeface="Times New Roman" pitchFamily="18" charset="0"/>
                <a:cs typeface="Times New Roman" pitchFamily="18" charset="0"/>
              </a:rPr>
              <a:t> wide and upturned, protruding </a:t>
            </a:r>
            <a:r>
              <a:rPr lang="en-US" dirty="0" smtClean="0">
                <a:latin typeface="Times New Roman" pitchFamily="18" charset="0"/>
                <a:cs typeface="Times New Roman" pitchFamily="18" charset="0"/>
              </a:rPr>
              <a:t>lower jaw.</a:t>
            </a:r>
            <a:endParaRPr lang="en-US" dirty="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Upper lip </a:t>
            </a:r>
            <a:r>
              <a:rPr lang="en-US" dirty="0">
                <a:latin typeface="Times New Roman" pitchFamily="18" charset="0"/>
                <a:cs typeface="Times New Roman" pitchFamily="18" charset="0"/>
              </a:rPr>
              <a:t>absent, lower lip very thick</a:t>
            </a:r>
            <a:r>
              <a:rPr lang="en-US" dirty="0" smtClean="0">
                <a:latin typeface="Times New Roman" pitchFamily="18" charset="0"/>
                <a:cs typeface="Times New Roman" pitchFamily="18" charset="0"/>
              </a:rPr>
              <a:t>; non-fringed lips.</a:t>
            </a:r>
            <a:endParaRPr lang="en-US" dirty="0">
              <a:latin typeface="Times New Roman" pitchFamily="18" charset="0"/>
              <a:cs typeface="Times New Roman" pitchFamily="18" charset="0"/>
            </a:endParaRPr>
          </a:p>
          <a:p>
            <a:pPr lvl="0" algn="just"/>
            <a:r>
              <a:rPr lang="en-US" dirty="0">
                <a:latin typeface="Times New Roman" pitchFamily="18" charset="0"/>
                <a:cs typeface="Times New Roman" pitchFamily="18" charset="0"/>
              </a:rPr>
              <a:t>Broad dorsal fin</a:t>
            </a:r>
          </a:p>
          <a:p>
            <a:pPr lvl="0" algn="just"/>
            <a:r>
              <a:rPr lang="en-US" dirty="0">
                <a:latin typeface="Times New Roman" pitchFamily="18" charset="0"/>
                <a:cs typeface="Times New Roman" pitchFamily="18" charset="0"/>
              </a:rPr>
              <a:t>Absence of barbels</a:t>
            </a:r>
          </a:p>
          <a:p>
            <a:pPr lvl="0" algn="just"/>
            <a:r>
              <a:rPr lang="en-US" dirty="0">
                <a:latin typeface="Times New Roman" pitchFamily="18" charset="0"/>
                <a:cs typeface="Times New Roman" pitchFamily="18" charset="0"/>
              </a:rPr>
              <a:t>14-16 branched rays in dorsal </a:t>
            </a:r>
            <a:r>
              <a:rPr lang="en-US" dirty="0" smtClean="0">
                <a:latin typeface="Times New Roman" pitchFamily="18" charset="0"/>
                <a:cs typeface="Times New Roman" pitchFamily="18" charset="0"/>
              </a:rPr>
              <a:t>fin.</a:t>
            </a:r>
            <a:endParaRPr lang="en-US" dirty="0">
              <a:latin typeface="Times New Roman" pitchFamily="18" charset="0"/>
              <a:cs typeface="Times New Roman" pitchFamily="18" charset="0"/>
            </a:endParaRPr>
          </a:p>
          <a:p>
            <a:pPr marL="0" indent="0">
              <a:buNone/>
            </a:pPr>
            <a:endParaRPr lang="en-US" dirty="0"/>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249923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C00000"/>
                </a:solidFill>
                <a:latin typeface="Times New Roman" pitchFamily="18" charset="0"/>
                <a:cs typeface="Times New Roman" pitchFamily="18" charset="0"/>
              </a:rPr>
              <a:t>Catla</a:t>
            </a:r>
            <a:r>
              <a:rPr lang="en-US" dirty="0" smtClean="0"/>
              <a:t> </a:t>
            </a:r>
            <a:endParaRPr lang="en-US" dirty="0"/>
          </a:p>
        </p:txBody>
      </p:sp>
      <p:pic>
        <p:nvPicPr>
          <p:cNvPr id="1028" name="Picture 4" descr="C:\Users\S P SAHU\Desktop\fish pics\Catla-Fish.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1524001"/>
            <a:ext cx="8560516" cy="4748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966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381000"/>
            <a:ext cx="8610600" cy="6172200"/>
          </a:xfrm>
        </p:spPr>
        <p:txBody>
          <a:bodyPr/>
          <a:lstStyle/>
          <a:p>
            <a:pPr marL="0" indent="0">
              <a:buNone/>
            </a:pPr>
            <a:r>
              <a:rPr lang="en-US" b="1" dirty="0">
                <a:solidFill>
                  <a:srgbClr val="FF0000"/>
                </a:solidFill>
                <a:latin typeface="Times New Roman" pitchFamily="18" charset="0"/>
                <a:cs typeface="Times New Roman" pitchFamily="18" charset="0"/>
              </a:rPr>
              <a:t>Rohu</a:t>
            </a:r>
            <a:r>
              <a:rPr lang="en-US" dirty="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Labeo</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rohita</a:t>
            </a:r>
            <a:r>
              <a:rPr lang="en-US" i="1" dirty="0" smtClean="0">
                <a:solidFill>
                  <a:srgbClr val="FF0000"/>
                </a:solidFill>
                <a:latin typeface="Times New Roman" pitchFamily="18" charset="0"/>
                <a:cs typeface="Times New Roman" pitchFamily="18" charset="0"/>
              </a:rPr>
              <a:t>)</a:t>
            </a:r>
            <a:r>
              <a:rPr lang="en-US" dirty="0" smtClean="0">
                <a:solidFill>
                  <a:srgbClr val="FF0000"/>
                </a:solidFill>
                <a:latin typeface="Times New Roman" pitchFamily="18" charset="0"/>
                <a:cs typeface="Times New Roman" pitchFamily="18" charset="0"/>
              </a:rPr>
              <a:t>:</a:t>
            </a:r>
            <a:endParaRPr lang="en-US" dirty="0">
              <a:solidFill>
                <a:srgbClr val="FF0000"/>
              </a:solidFill>
              <a:latin typeface="Times New Roman" pitchFamily="18" charset="0"/>
              <a:cs typeface="Times New Roman" pitchFamily="18" charset="0"/>
            </a:endParaRPr>
          </a:p>
          <a:p>
            <a:pPr lvl="0"/>
            <a:r>
              <a:rPr lang="en-US" dirty="0">
                <a:latin typeface="Times New Roman" pitchFamily="18" charset="0"/>
                <a:cs typeface="Times New Roman" pitchFamily="18" charset="0"/>
              </a:rPr>
              <a:t>Small and pointed </a:t>
            </a:r>
            <a:r>
              <a:rPr lang="en-US" dirty="0" smtClean="0">
                <a:latin typeface="Times New Roman" pitchFamily="18" charset="0"/>
                <a:cs typeface="Times New Roman" pitchFamily="18" charset="0"/>
              </a:rPr>
              <a:t>head.</a:t>
            </a:r>
            <a:endParaRPr lang="en-US" dirty="0">
              <a:latin typeface="Times New Roman" pitchFamily="18" charset="0"/>
              <a:cs typeface="Times New Roman" pitchFamily="18" charset="0"/>
            </a:endParaRPr>
          </a:p>
          <a:p>
            <a:pPr lvl="0"/>
            <a:r>
              <a:rPr lang="en-US" dirty="0">
                <a:latin typeface="Times New Roman" pitchFamily="18" charset="0"/>
                <a:cs typeface="Times New Roman" pitchFamily="18" charset="0"/>
              </a:rPr>
              <a:t>Terminal </a:t>
            </a:r>
            <a:r>
              <a:rPr lang="en-US" dirty="0" smtClean="0">
                <a:latin typeface="Times New Roman" pitchFamily="18" charset="0"/>
                <a:cs typeface="Times New Roman" pitchFamily="18" charset="0"/>
              </a:rPr>
              <a:t>small mouth</a:t>
            </a:r>
            <a:r>
              <a:rPr lang="en-US" dirty="0">
                <a:latin typeface="Times New Roman" pitchFamily="18" charset="0"/>
                <a:cs typeface="Times New Roman" pitchFamily="18" charset="0"/>
              </a:rPr>
              <a:t> with fringed lower </a:t>
            </a:r>
            <a:r>
              <a:rPr lang="en-US" dirty="0" smtClean="0">
                <a:latin typeface="Times New Roman" pitchFamily="18" charset="0"/>
                <a:cs typeface="Times New Roman" pitchFamily="18" charset="0"/>
              </a:rPr>
              <a:t>lip.</a:t>
            </a:r>
            <a:endParaRPr lang="en-US" dirty="0">
              <a:latin typeface="Times New Roman" pitchFamily="18" charset="0"/>
              <a:cs typeface="Times New Roman" pitchFamily="18" charset="0"/>
            </a:endParaRPr>
          </a:p>
          <a:p>
            <a:pPr lvl="0"/>
            <a:r>
              <a:rPr lang="en-US" dirty="0">
                <a:latin typeface="Times New Roman" pitchFamily="18" charset="0"/>
                <a:cs typeface="Times New Roman" pitchFamily="18" charset="0"/>
              </a:rPr>
              <a:t>Dull reddish scales</a:t>
            </a:r>
          </a:p>
          <a:p>
            <a:pPr lvl="0"/>
            <a:r>
              <a:rPr lang="en-US" dirty="0">
                <a:latin typeface="Times New Roman" pitchFamily="18" charset="0"/>
                <a:cs typeface="Times New Roman" pitchFamily="18" charset="0"/>
              </a:rPr>
              <a:t>Dorsal fin with 12-13 branched </a:t>
            </a:r>
            <a:r>
              <a:rPr lang="en-US" dirty="0" smtClean="0">
                <a:latin typeface="Times New Roman" pitchFamily="18" charset="0"/>
                <a:cs typeface="Times New Roman" pitchFamily="18" charset="0"/>
              </a:rPr>
              <a:t>rays.</a:t>
            </a:r>
            <a:endParaRPr lang="en-US" dirty="0">
              <a:latin typeface="Times New Roman" pitchFamily="18" charset="0"/>
              <a:cs typeface="Times New Roman" pitchFamily="18" charset="0"/>
            </a:endParaRPr>
          </a:p>
          <a:p>
            <a:endParaRPr lang="en-US" dirty="0"/>
          </a:p>
        </p:txBody>
      </p:sp>
      <p:pic>
        <p:nvPicPr>
          <p:cNvPr id="2050" name="Picture 2" descr="C:\Users\S P SAHU\Desktop\FISHERIES_2018\roh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2512" y="3450403"/>
            <a:ext cx="4549318" cy="3407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273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81000"/>
            <a:ext cx="9753600" cy="6172200"/>
          </a:xfrm>
        </p:spPr>
        <p:txBody>
          <a:bodyPr>
            <a:normAutofit fontScale="77500" lnSpcReduction="20000"/>
          </a:bodyPr>
          <a:lstStyle/>
          <a:p>
            <a:pPr marL="0" indent="0" algn="just">
              <a:buNone/>
            </a:pPr>
            <a:r>
              <a:rPr lang="en-US" b="1" dirty="0">
                <a:solidFill>
                  <a:srgbClr val="FF0000"/>
                </a:solidFill>
                <a:latin typeface="Times New Roman" pitchFamily="18" charset="0"/>
                <a:cs typeface="Times New Roman" pitchFamily="18" charset="0"/>
              </a:rPr>
              <a:t>Mrigal</a:t>
            </a:r>
            <a:r>
              <a:rPr lang="en-US" dirty="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a:t>
            </a:r>
            <a:r>
              <a:rPr lang="en-US" i="1" dirty="0" err="1" smtClean="0">
                <a:solidFill>
                  <a:srgbClr val="FF0000"/>
                </a:solidFill>
                <a:latin typeface="Times New Roman" pitchFamily="18" charset="0"/>
                <a:cs typeface="Times New Roman" pitchFamily="18" charset="0"/>
              </a:rPr>
              <a:t>Cirrhinus</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mrigala</a:t>
            </a:r>
            <a:r>
              <a:rPr lang="en-US" i="1" dirty="0" smtClean="0">
                <a:solidFill>
                  <a:srgbClr val="FF0000"/>
                </a:solidFill>
                <a:latin typeface="Times New Roman" pitchFamily="18" charset="0"/>
                <a:cs typeface="Times New Roman" pitchFamily="18" charset="0"/>
              </a:rPr>
              <a:t>)</a:t>
            </a:r>
            <a:endParaRPr lang="en-US" dirty="0">
              <a:solidFill>
                <a:srgbClr val="FF0000"/>
              </a:solidFill>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Body </a:t>
            </a:r>
            <a:r>
              <a:rPr lang="en-US" dirty="0">
                <a:latin typeface="Times New Roman" pitchFamily="18" charset="0"/>
                <a:cs typeface="Times New Roman" pitchFamily="18" charset="0"/>
              </a:rPr>
              <a:t>bilaterally symmetrical, linear and streamlined, its depth about equal to length of head usually dark </a:t>
            </a:r>
            <a:r>
              <a:rPr lang="en-US" dirty="0" smtClean="0">
                <a:latin typeface="Times New Roman" pitchFamily="18" charset="0"/>
                <a:cs typeface="Times New Roman" pitchFamily="18" charset="0"/>
              </a:rPr>
              <a:t>body, grey above and </a:t>
            </a:r>
            <a:r>
              <a:rPr lang="en-US" dirty="0">
                <a:latin typeface="Times New Roman" pitchFamily="18" charset="0"/>
                <a:cs typeface="Times New Roman" pitchFamily="18" charset="0"/>
              </a:rPr>
              <a:t>silvery </a:t>
            </a:r>
            <a:r>
              <a:rPr lang="en-US" dirty="0" smtClean="0">
                <a:latin typeface="Times New Roman" pitchFamily="18" charset="0"/>
                <a:cs typeface="Times New Roman" pitchFamily="18" charset="0"/>
              </a:rPr>
              <a:t>beneath.</a:t>
            </a:r>
            <a:r>
              <a:rPr lang="en-US" dirty="0">
                <a:latin typeface="Times New Roman" pitchFamily="18" charset="0"/>
                <a:cs typeface="Times New Roman" pitchFamily="18" charset="0"/>
              </a:rPr>
              <a:t> </a:t>
            </a:r>
          </a:p>
          <a:p>
            <a:pPr lvl="0" algn="just"/>
            <a:endParaRPr lang="en-US"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Small </a:t>
            </a:r>
            <a:r>
              <a:rPr lang="en-US" dirty="0">
                <a:latin typeface="Times New Roman" pitchFamily="18" charset="0"/>
                <a:cs typeface="Times New Roman" pitchFamily="18" charset="0"/>
              </a:rPr>
              <a:t>head with blunt snout often with </a:t>
            </a:r>
            <a:r>
              <a:rPr lang="en-US" dirty="0" smtClean="0">
                <a:latin typeface="Times New Roman" pitchFamily="18" charset="0"/>
                <a:cs typeface="Times New Roman" pitchFamily="18" charset="0"/>
              </a:rPr>
              <a:t>pores.</a:t>
            </a:r>
            <a:endParaRPr lang="en-US" dirty="0">
              <a:latin typeface="Times New Roman" pitchFamily="18" charset="0"/>
              <a:cs typeface="Times New Roman" pitchFamily="18" charset="0"/>
            </a:endParaRPr>
          </a:p>
          <a:p>
            <a:pPr lvl="0" algn="just"/>
            <a:endParaRPr lang="en-US"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Mouth </a:t>
            </a:r>
            <a:r>
              <a:rPr lang="en-US" dirty="0" smtClean="0">
                <a:latin typeface="Times New Roman" pitchFamily="18" charset="0"/>
                <a:cs typeface="Times New Roman" pitchFamily="18" charset="0"/>
              </a:rPr>
              <a:t>broad</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sub-terminal mouth,</a:t>
            </a:r>
            <a:r>
              <a:rPr lang="en-US" dirty="0">
                <a:latin typeface="Times New Roman" pitchFamily="18" charset="0"/>
                <a:cs typeface="Times New Roman" pitchFamily="18" charset="0"/>
              </a:rPr>
              <a:t> upper lip entire and not continuous with lower lip, lower lip most indistinct with thin </a:t>
            </a:r>
            <a:r>
              <a:rPr lang="en-US" dirty="0" smtClean="0">
                <a:latin typeface="Times New Roman" pitchFamily="18" charset="0"/>
                <a:cs typeface="Times New Roman" pitchFamily="18" charset="0"/>
              </a:rPr>
              <a:t>non-fringed lips.</a:t>
            </a:r>
            <a:endParaRPr lang="en-US" dirty="0">
              <a:latin typeface="Times New Roman" pitchFamily="18" charset="0"/>
              <a:cs typeface="Times New Roman" pitchFamily="18" charset="0"/>
            </a:endParaRPr>
          </a:p>
          <a:p>
            <a:pPr lvl="0" algn="just"/>
            <a:endParaRPr lang="en-US"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Bright </a:t>
            </a:r>
            <a:r>
              <a:rPr lang="en-US" dirty="0">
                <a:latin typeface="Times New Roman" pitchFamily="18" charset="0"/>
                <a:cs typeface="Times New Roman" pitchFamily="18" charset="0"/>
              </a:rPr>
              <a:t>silvery body with golden </a:t>
            </a:r>
            <a:r>
              <a:rPr lang="en-US" dirty="0" smtClean="0">
                <a:latin typeface="Times New Roman" pitchFamily="18" charset="0"/>
                <a:cs typeface="Times New Roman" pitchFamily="18" charset="0"/>
              </a:rPr>
              <a:t>tinge.</a:t>
            </a:r>
            <a:endParaRPr lang="en-US" dirty="0">
              <a:latin typeface="Times New Roman" pitchFamily="18" charset="0"/>
              <a:cs typeface="Times New Roman" pitchFamily="18" charset="0"/>
            </a:endParaRPr>
          </a:p>
          <a:p>
            <a:pPr lvl="0" algn="just"/>
            <a:endParaRPr lang="en-US"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Caudal </a:t>
            </a:r>
            <a:r>
              <a:rPr lang="en-US" dirty="0">
                <a:latin typeface="Times New Roman" pitchFamily="18" charset="0"/>
                <a:cs typeface="Times New Roman" pitchFamily="18" charset="0"/>
              </a:rPr>
              <a:t>fin deeply </a:t>
            </a:r>
            <a:r>
              <a:rPr lang="en-US" dirty="0" smtClean="0">
                <a:latin typeface="Times New Roman" pitchFamily="18" charset="0"/>
                <a:cs typeface="Times New Roman" pitchFamily="18" charset="0"/>
              </a:rPr>
              <a:t>forked.</a:t>
            </a:r>
            <a:endParaRPr lang="en-US" dirty="0">
              <a:latin typeface="Times New Roman" pitchFamily="18" charset="0"/>
              <a:cs typeface="Times New Roman" pitchFamily="18" charset="0"/>
            </a:endParaRPr>
          </a:p>
          <a:p>
            <a:pPr lvl="0" algn="just"/>
            <a:endParaRPr lang="en-US"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Dorsal </a:t>
            </a:r>
            <a:r>
              <a:rPr lang="en-US" dirty="0">
                <a:latin typeface="Times New Roman" pitchFamily="18" charset="0"/>
                <a:cs typeface="Times New Roman" pitchFamily="18" charset="0"/>
              </a:rPr>
              <a:t>fin greyish; pectoral, pelvic and anal fins orange-tipped (especially </a:t>
            </a:r>
            <a:r>
              <a:rPr lang="en-US" dirty="0" smtClean="0">
                <a:latin typeface="Times New Roman" pitchFamily="18" charset="0"/>
                <a:cs typeface="Times New Roman" pitchFamily="18" charset="0"/>
              </a:rPr>
              <a:t>during breeding</a:t>
            </a:r>
            <a:r>
              <a:rPr lang="en-US" dirty="0">
                <a:latin typeface="Times New Roman" pitchFamily="18" charset="0"/>
                <a:cs typeface="Times New Roman" pitchFamily="18" charset="0"/>
              </a:rPr>
              <a:t> season).</a:t>
            </a:r>
          </a:p>
          <a:p>
            <a:endParaRPr lang="en-US" dirty="0"/>
          </a:p>
        </p:txBody>
      </p:sp>
    </p:spTree>
    <p:extLst>
      <p:ext uri="{BB962C8B-B14F-4D97-AF65-F5344CB8AC3E}">
        <p14:creationId xmlns:p14="http://schemas.microsoft.com/office/powerpoint/2010/main" val="4054040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C00000"/>
                </a:solidFill>
                <a:latin typeface="Times New Roman" pitchFamily="18" charset="0"/>
                <a:cs typeface="Times New Roman" pitchFamily="18" charset="0"/>
              </a:rPr>
              <a:t/>
            </a:r>
            <a:br>
              <a:rPr lang="en-US" sz="3200" b="1" dirty="0">
                <a:solidFill>
                  <a:srgbClr val="C00000"/>
                </a:solidFill>
                <a:latin typeface="Times New Roman" pitchFamily="18" charset="0"/>
                <a:cs typeface="Times New Roman" pitchFamily="18" charset="0"/>
              </a:rPr>
            </a:br>
            <a:r>
              <a:rPr lang="en-US" sz="3200" b="1" dirty="0">
                <a:solidFill>
                  <a:srgbClr val="C00000"/>
                </a:solidFill>
                <a:latin typeface="Times New Roman" pitchFamily="18" charset="0"/>
                <a:cs typeface="Times New Roman" pitchFamily="18" charset="0"/>
              </a:rPr>
              <a:t>Mrigal </a:t>
            </a:r>
            <a:endParaRPr lang="en-US" sz="3200" b="1" dirty="0">
              <a:solidFill>
                <a:srgbClr val="C00000"/>
              </a:solidFill>
              <a:latin typeface="Times New Roman" pitchFamily="18" charset="0"/>
              <a:cs typeface="Times New Roman" pitchFamily="18" charset="0"/>
            </a:endParaRPr>
          </a:p>
        </p:txBody>
      </p:sp>
      <p:pic>
        <p:nvPicPr>
          <p:cNvPr id="3074" name="Picture 2" descr="C:\Users\S P SAHU\Desktop\fish pics\mriga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8780" y="1828800"/>
            <a:ext cx="8796820" cy="4705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479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rmAutofit/>
          </a:bodyPr>
          <a:lstStyle/>
          <a:p>
            <a:r>
              <a:rPr lang="en-US" sz="3200" b="1" dirty="0">
                <a:solidFill>
                  <a:srgbClr val="C00000"/>
                </a:solidFill>
                <a:latin typeface="Times New Roman" pitchFamily="18" charset="0"/>
                <a:cs typeface="Times New Roman" pitchFamily="18" charset="0"/>
              </a:rPr>
              <a:t>EXOTIC (CHINESE) </a:t>
            </a:r>
            <a:r>
              <a:rPr lang="en-US" sz="3200" b="1" dirty="0">
                <a:solidFill>
                  <a:srgbClr val="C00000"/>
                </a:solidFill>
                <a:latin typeface="Times New Roman" pitchFamily="18" charset="0"/>
                <a:cs typeface="Times New Roman" pitchFamily="18" charset="0"/>
              </a:rPr>
              <a:t>CARPS</a:t>
            </a:r>
            <a:endParaRPr lang="en-US" sz="3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762000" y="990600"/>
            <a:ext cx="11125200" cy="5715000"/>
          </a:xfrm>
        </p:spPr>
        <p:txBody>
          <a:bodyPr>
            <a:normAutofit fontScale="85000" lnSpcReduction="20000"/>
          </a:bodyPr>
          <a:lstStyle/>
          <a:p>
            <a:pPr marL="0" indent="0" algn="just">
              <a:buNone/>
            </a:pPr>
            <a:r>
              <a:rPr lang="en-US" dirty="0">
                <a:latin typeface="Times New Roman" pitchFamily="18" charset="0"/>
                <a:cs typeface="Times New Roman" pitchFamily="18" charset="0"/>
              </a:rPr>
              <a:t>Generally Chinese carps grow to a larger size than Indian major carps. </a:t>
            </a:r>
            <a:r>
              <a:rPr lang="en-US" dirty="0">
                <a:latin typeface="Times New Roman" pitchFamily="18" charset="0"/>
                <a:cs typeface="Times New Roman" pitchFamily="18" charset="0"/>
              </a:rPr>
              <a:t>Under culture </a:t>
            </a:r>
            <a:r>
              <a:rPr lang="en-US" dirty="0" smtClean="0">
                <a:latin typeface="Times New Roman" pitchFamily="18" charset="0"/>
                <a:cs typeface="Times New Roman" pitchFamily="18" charset="0"/>
              </a:rPr>
              <a:t>conditions, </a:t>
            </a:r>
            <a:r>
              <a:rPr lang="en-US" dirty="0">
                <a:latin typeface="Times New Roman" pitchFamily="18" charset="0"/>
                <a:cs typeface="Times New Roman" pitchFamily="18" charset="0"/>
              </a:rPr>
              <a:t>they are harvested in their </a:t>
            </a:r>
            <a:r>
              <a:rPr lang="en-US" dirty="0">
                <a:latin typeface="Times New Roman" pitchFamily="18" charset="0"/>
                <a:cs typeface="Times New Roman" pitchFamily="18" charset="0"/>
              </a:rPr>
              <a:t>second/third year at </a:t>
            </a:r>
            <a:r>
              <a:rPr lang="en-US" dirty="0">
                <a:latin typeface="Times New Roman" pitchFamily="18" charset="0"/>
                <a:cs typeface="Times New Roman" pitchFamily="18" charset="0"/>
              </a:rPr>
              <a:t>a weight </a:t>
            </a:r>
            <a:r>
              <a:rPr lang="en-US" dirty="0">
                <a:latin typeface="Times New Roman" pitchFamily="18" charset="0"/>
                <a:cs typeface="Times New Roman" pitchFamily="18" charset="0"/>
              </a:rPr>
              <a:t>of </a:t>
            </a:r>
            <a:r>
              <a:rPr lang="en-US" dirty="0">
                <a:latin typeface="Times New Roman" pitchFamily="18" charset="0"/>
                <a:cs typeface="Times New Roman" pitchFamily="18" charset="0"/>
              </a:rPr>
              <a:t>2-3 kg</a:t>
            </a:r>
            <a:r>
              <a:rPr lang="en-US" dirty="0"/>
              <a:t>.</a:t>
            </a:r>
          </a:p>
          <a:p>
            <a:pPr marL="0" indent="0">
              <a:buNone/>
            </a:pPr>
            <a:r>
              <a:rPr lang="en-US" sz="4000" b="1" dirty="0">
                <a:solidFill>
                  <a:srgbClr val="C00000"/>
                </a:solidFill>
                <a:latin typeface="Times New Roman" pitchFamily="18" charset="0"/>
                <a:cs typeface="Times New Roman" pitchFamily="18" charset="0"/>
              </a:rPr>
              <a:t>Silver Carp </a:t>
            </a:r>
            <a:r>
              <a:rPr lang="en-US" dirty="0" smtClean="0">
                <a:latin typeface="Times New Roman" pitchFamily="18" charset="0"/>
                <a:cs typeface="Times New Roman" pitchFamily="18" charset="0"/>
              </a:rPr>
              <a:t>(</a:t>
            </a:r>
            <a:r>
              <a:rPr lang="en-US" i="1" dirty="0" err="1" smtClean="0">
                <a:latin typeface="Times New Roman" pitchFamily="18" charset="0"/>
                <a:cs typeface="Times New Roman" pitchFamily="18" charset="0"/>
              </a:rPr>
              <a:t>Hypophthalmichthys</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molitrix</a:t>
            </a:r>
            <a:r>
              <a:rPr lang="en-US" i="1"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lvl="0" algn="just"/>
            <a:r>
              <a:rPr lang="en-US" dirty="0">
                <a:latin typeface="Times New Roman" pitchFamily="18" charset="0"/>
                <a:cs typeface="Times New Roman" pitchFamily="18" charset="0"/>
              </a:rPr>
              <a:t>Laterally compressed </a:t>
            </a:r>
            <a:r>
              <a:rPr lang="en-US" dirty="0" smtClean="0">
                <a:latin typeface="Times New Roman" pitchFamily="18" charset="0"/>
                <a:cs typeface="Times New Roman" pitchFamily="18" charset="0"/>
              </a:rPr>
              <a:t> deep body. </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Silvery </a:t>
            </a:r>
            <a:r>
              <a:rPr lang="en-US" dirty="0" smtClean="0">
                <a:latin typeface="Times New Roman" pitchFamily="18" charset="0"/>
                <a:cs typeface="Times New Roman" pitchFamily="18" charset="0"/>
              </a:rPr>
              <a:t>in </a:t>
            </a:r>
            <a:r>
              <a:rPr lang="en-US" dirty="0">
                <a:latin typeface="Times New Roman" pitchFamily="18" charset="0"/>
                <a:cs typeface="Times New Roman" pitchFamily="18" charset="0"/>
              </a:rPr>
              <a:t>color when young and </a:t>
            </a:r>
            <a:r>
              <a:rPr lang="en-US" dirty="0" smtClean="0">
                <a:latin typeface="Times New Roman" pitchFamily="18" charset="0"/>
                <a:cs typeface="Times New Roman" pitchFamily="18" charset="0"/>
              </a:rPr>
              <a:t>when they get older: They fade </a:t>
            </a:r>
            <a:r>
              <a:rPr lang="en-US" dirty="0">
                <a:latin typeface="Times New Roman" pitchFamily="18" charset="0"/>
                <a:cs typeface="Times New Roman" pitchFamily="18" charset="0"/>
              </a:rPr>
              <a:t>from a greenish color on the back to silver on the belly.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Very </a:t>
            </a:r>
            <a:r>
              <a:rPr lang="en-US" dirty="0" smtClean="0">
                <a:latin typeface="Times New Roman" pitchFamily="18" charset="0"/>
                <a:cs typeface="Times New Roman" pitchFamily="18" charset="0"/>
              </a:rPr>
              <a:t>tiny </a:t>
            </a:r>
            <a:r>
              <a:rPr lang="en-US" dirty="0">
                <a:latin typeface="Times New Roman" pitchFamily="18" charset="0"/>
                <a:cs typeface="Times New Roman" pitchFamily="18" charset="0"/>
              </a:rPr>
              <a:t>scales on their body but the head and the </a:t>
            </a:r>
            <a:r>
              <a:rPr lang="en-US" dirty="0" err="1">
                <a:latin typeface="Times New Roman" pitchFamily="18" charset="0"/>
                <a:cs typeface="Times New Roman" pitchFamily="18" charset="0"/>
              </a:rPr>
              <a:t>opercles</a:t>
            </a:r>
            <a:r>
              <a:rPr lang="en-US" dirty="0">
                <a:latin typeface="Times New Roman" pitchFamily="18" charset="0"/>
                <a:cs typeface="Times New Roman" pitchFamily="18" charset="0"/>
              </a:rPr>
              <a:t> are scaleless.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 </a:t>
            </a:r>
            <a:r>
              <a:rPr lang="en-US" dirty="0" smtClean="0">
                <a:latin typeface="Times New Roman" pitchFamily="18" charset="0"/>
                <a:cs typeface="Times New Roman" pitchFamily="18" charset="0"/>
              </a:rPr>
              <a:t>large upturned mouth </a:t>
            </a:r>
            <a:r>
              <a:rPr lang="en-US" dirty="0">
                <a:latin typeface="Times New Roman" pitchFamily="18" charset="0"/>
                <a:cs typeface="Times New Roman" pitchFamily="18" charset="0"/>
              </a:rPr>
              <a:t>without any teeth in the jaw, but </a:t>
            </a:r>
            <a:r>
              <a:rPr lang="en-US" dirty="0" smtClean="0">
                <a:latin typeface="Times New Roman" pitchFamily="18" charset="0"/>
                <a:cs typeface="Times New Roman" pitchFamily="18" charset="0"/>
              </a:rPr>
              <a:t>pharyngeal </a:t>
            </a:r>
            <a:r>
              <a:rPr lang="en-US" dirty="0">
                <a:latin typeface="Times New Roman" pitchFamily="18" charset="0"/>
                <a:cs typeface="Times New Roman" pitchFamily="18" charset="0"/>
              </a:rPr>
              <a:t>teeth. Its eyes are situated far forward on the midline of the body and are </a:t>
            </a:r>
            <a:r>
              <a:rPr lang="en-US" dirty="0" smtClean="0">
                <a:latin typeface="Times New Roman" pitchFamily="18" charset="0"/>
                <a:cs typeface="Times New Roman" pitchFamily="18" charset="0"/>
              </a:rPr>
              <a:t>slightly turned </a:t>
            </a:r>
            <a:r>
              <a:rPr lang="en-US" dirty="0">
                <a:latin typeface="Times New Roman" pitchFamily="18" charset="0"/>
                <a:cs typeface="Times New Roman" pitchFamily="18" charset="0"/>
              </a:rPr>
              <a:t>down.</a:t>
            </a:r>
          </a:p>
          <a:p>
            <a:endParaRPr lang="en-US" dirty="0"/>
          </a:p>
        </p:txBody>
      </p:sp>
    </p:spTree>
    <p:extLst>
      <p:ext uri="{BB962C8B-B14F-4D97-AF65-F5344CB8AC3E}">
        <p14:creationId xmlns:p14="http://schemas.microsoft.com/office/powerpoint/2010/main" val="2344458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normAutofit/>
          </a:bodyPr>
          <a:lstStyle/>
          <a:p>
            <a:r>
              <a:rPr lang="en-US" sz="3200" b="1" dirty="0">
                <a:solidFill>
                  <a:srgbClr val="C00000"/>
                </a:solidFill>
                <a:latin typeface="Times New Roman" pitchFamily="18" charset="0"/>
                <a:cs typeface="Times New Roman" pitchFamily="18" charset="0"/>
              </a:rPr>
              <a:t>ECONOMIC IMPORTANCE OF FISH </a:t>
            </a:r>
            <a:endParaRPr lang="en-US" sz="3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371600" y="1219200"/>
            <a:ext cx="10363200" cy="5410200"/>
          </a:xfrm>
        </p:spPr>
        <p:txBody>
          <a:bodyPr>
            <a:normAutofit fontScale="47500" lnSpcReduction="20000"/>
          </a:bodyPr>
          <a:lstStyle/>
          <a:p>
            <a:pPr marL="514350" indent="-514350" algn="just">
              <a:buFont typeface="+mj-lt"/>
              <a:buAutoNum type="arabicPeriod"/>
            </a:pPr>
            <a:r>
              <a:rPr lang="en-US" sz="4600" dirty="0" smtClean="0">
                <a:latin typeface="Times New Roman" pitchFamily="18" charset="0"/>
                <a:cs typeface="Times New Roman" pitchFamily="18" charset="0"/>
              </a:rPr>
              <a:t>Valuable source </a:t>
            </a:r>
            <a:r>
              <a:rPr lang="en-US" sz="4600" dirty="0">
                <a:latin typeface="Times New Roman" pitchFamily="18" charset="0"/>
                <a:cs typeface="Times New Roman" pitchFamily="18" charset="0"/>
              </a:rPr>
              <a:t>of </a:t>
            </a:r>
            <a:r>
              <a:rPr lang="en-US" sz="4600" dirty="0">
                <a:latin typeface="Times New Roman" pitchFamily="18" charset="0"/>
                <a:cs typeface="Times New Roman" pitchFamily="18" charset="0"/>
              </a:rPr>
              <a:t>food- </a:t>
            </a:r>
            <a:r>
              <a:rPr lang="en-US" sz="4600" dirty="0">
                <a:latin typeface="Times New Roman" pitchFamily="18" charset="0"/>
                <a:cs typeface="Times New Roman" pitchFamily="18" charset="0"/>
              </a:rPr>
              <a:t>rich in </a:t>
            </a:r>
            <a:r>
              <a:rPr lang="en-US" sz="4600" dirty="0">
                <a:latin typeface="Times New Roman" pitchFamily="18" charset="0"/>
                <a:cs typeface="Times New Roman" pitchFamily="18" charset="0"/>
              </a:rPr>
              <a:t>easily digestible proteins</a:t>
            </a:r>
            <a:r>
              <a:rPr lang="en-US" sz="4600" dirty="0">
                <a:latin typeface="Times New Roman" pitchFamily="18" charset="0"/>
                <a:cs typeface="Times New Roman" pitchFamily="18" charset="0"/>
              </a:rPr>
              <a:t>. </a:t>
            </a:r>
            <a:endParaRPr lang="en-US" sz="4600" dirty="0">
              <a:latin typeface="Times New Roman" pitchFamily="18" charset="0"/>
              <a:cs typeface="Times New Roman" pitchFamily="18" charset="0"/>
            </a:endParaRPr>
          </a:p>
          <a:p>
            <a:pPr marL="514350" indent="-514350" algn="just">
              <a:buFont typeface="+mj-lt"/>
              <a:buAutoNum type="arabicPeriod"/>
            </a:pPr>
            <a:endParaRPr lang="en-US" sz="4600" dirty="0" smtClean="0">
              <a:latin typeface="Times New Roman" pitchFamily="18" charset="0"/>
              <a:cs typeface="Times New Roman" pitchFamily="18" charset="0"/>
            </a:endParaRPr>
          </a:p>
          <a:p>
            <a:pPr marL="514350" indent="-514350" algn="just">
              <a:buFont typeface="+mj-lt"/>
              <a:buAutoNum type="arabicPeriod"/>
            </a:pPr>
            <a:r>
              <a:rPr lang="en-US" sz="4600" dirty="0" smtClean="0">
                <a:latin typeface="Times New Roman" pitchFamily="18" charset="0"/>
                <a:cs typeface="Times New Roman" pitchFamily="18" charset="0"/>
              </a:rPr>
              <a:t>Medicinal </a:t>
            </a:r>
            <a:r>
              <a:rPr lang="en-US" sz="4600" dirty="0">
                <a:latin typeface="Times New Roman" pitchFamily="18" charset="0"/>
                <a:cs typeface="Times New Roman" pitchFamily="18" charset="0"/>
              </a:rPr>
              <a:t>use – fish liver </a:t>
            </a:r>
            <a:r>
              <a:rPr lang="en-US" sz="4600" dirty="0">
                <a:latin typeface="Times New Roman" pitchFamily="18" charset="0"/>
                <a:cs typeface="Times New Roman" pitchFamily="18" charset="0"/>
              </a:rPr>
              <a:t>oil: natural </a:t>
            </a:r>
            <a:r>
              <a:rPr lang="en-US" sz="4600" dirty="0">
                <a:latin typeface="Times New Roman" pitchFamily="18" charset="0"/>
                <a:cs typeface="Times New Roman" pitchFamily="18" charset="0"/>
              </a:rPr>
              <a:t>source of </a:t>
            </a:r>
            <a:r>
              <a:rPr lang="en-US" sz="4600" dirty="0" err="1">
                <a:latin typeface="Times New Roman" pitchFamily="18" charset="0"/>
                <a:cs typeface="Times New Roman" pitchFamily="18" charset="0"/>
              </a:rPr>
              <a:t>vit</a:t>
            </a:r>
            <a:r>
              <a:rPr lang="en-US" sz="4600" dirty="0">
                <a:latin typeface="Times New Roman" pitchFamily="18" charset="0"/>
                <a:cs typeface="Times New Roman" pitchFamily="18" charset="0"/>
              </a:rPr>
              <a:t>. </a:t>
            </a:r>
            <a:r>
              <a:rPr lang="en-US" sz="4600" dirty="0">
                <a:latin typeface="Times New Roman" pitchFamily="18" charset="0"/>
                <a:cs typeface="Times New Roman" pitchFamily="18" charset="0"/>
              </a:rPr>
              <a:t>A and </a:t>
            </a:r>
            <a:r>
              <a:rPr lang="en-US" sz="4600" dirty="0">
                <a:latin typeface="Times New Roman" pitchFamily="18" charset="0"/>
                <a:cs typeface="Times New Roman" pitchFamily="18" charset="0"/>
              </a:rPr>
              <a:t>D</a:t>
            </a:r>
            <a:r>
              <a:rPr lang="en-US" sz="4600" dirty="0">
                <a:latin typeface="Times New Roman" pitchFamily="18" charset="0"/>
                <a:cs typeface="Times New Roman" pitchFamily="18" charset="0"/>
              </a:rPr>
              <a:t>. </a:t>
            </a:r>
          </a:p>
          <a:p>
            <a:pPr marL="514350" indent="-514350" algn="just">
              <a:buFont typeface="+mj-lt"/>
              <a:buAutoNum type="arabicPeriod"/>
            </a:pPr>
            <a:endParaRPr lang="en-US" sz="4600" dirty="0" smtClean="0">
              <a:latin typeface="Times New Roman" pitchFamily="18" charset="0"/>
              <a:cs typeface="Times New Roman" pitchFamily="18" charset="0"/>
            </a:endParaRPr>
          </a:p>
          <a:p>
            <a:pPr marL="514350" indent="-514350" algn="just">
              <a:buFont typeface="+mj-lt"/>
              <a:buAutoNum type="arabicPeriod"/>
            </a:pPr>
            <a:r>
              <a:rPr lang="en-US" sz="4600" dirty="0" smtClean="0">
                <a:latin typeface="Times New Roman" pitchFamily="18" charset="0"/>
                <a:cs typeface="Times New Roman" pitchFamily="18" charset="0"/>
              </a:rPr>
              <a:t>Industrial </a:t>
            </a:r>
            <a:r>
              <a:rPr lang="en-US" sz="4600" dirty="0">
                <a:latin typeface="Times New Roman" pitchFamily="18" charset="0"/>
                <a:cs typeface="Times New Roman" pitchFamily="18" charset="0"/>
              </a:rPr>
              <a:t>use – Body oils of sardines, herrings and salmons </a:t>
            </a:r>
            <a:r>
              <a:rPr lang="en-US" sz="4600" dirty="0">
                <a:latin typeface="Times New Roman" pitchFamily="18" charset="0"/>
                <a:cs typeface="Times New Roman" pitchFamily="18" charset="0"/>
              </a:rPr>
              <a:t>used </a:t>
            </a:r>
            <a:r>
              <a:rPr lang="en-US" sz="4600" dirty="0">
                <a:latin typeface="Times New Roman" pitchFamily="18" charset="0"/>
                <a:cs typeface="Times New Roman" pitchFamily="18" charset="0"/>
              </a:rPr>
              <a:t>for the manufacture of edible oils and margarine. </a:t>
            </a:r>
            <a:r>
              <a:rPr lang="en-US" sz="4600" dirty="0">
                <a:latin typeface="Times New Roman" pitchFamily="18" charset="0"/>
                <a:cs typeface="Times New Roman" pitchFamily="18" charset="0"/>
              </a:rPr>
              <a:t>Used in </a:t>
            </a:r>
            <a:r>
              <a:rPr lang="en-US" sz="4600" dirty="0">
                <a:latin typeface="Times New Roman" pitchFamily="18" charset="0"/>
                <a:cs typeface="Times New Roman" pitchFamily="18" charset="0"/>
              </a:rPr>
              <a:t>soap, paint, and varnish industries. </a:t>
            </a:r>
          </a:p>
          <a:p>
            <a:pPr marL="514350" indent="-514350" algn="just">
              <a:buFont typeface="+mj-lt"/>
              <a:buAutoNum type="arabicPeriod"/>
            </a:pPr>
            <a:endParaRPr lang="en-US" sz="4600" dirty="0" smtClean="0">
              <a:latin typeface="Times New Roman" pitchFamily="18" charset="0"/>
              <a:cs typeface="Times New Roman" pitchFamily="18" charset="0"/>
            </a:endParaRPr>
          </a:p>
          <a:p>
            <a:pPr marL="514350" indent="-514350" algn="just">
              <a:buFont typeface="+mj-lt"/>
              <a:buAutoNum type="arabicPeriod"/>
            </a:pPr>
            <a:r>
              <a:rPr lang="en-US" sz="4600" dirty="0" smtClean="0">
                <a:latin typeface="Times New Roman" pitchFamily="18" charset="0"/>
                <a:cs typeface="Times New Roman" pitchFamily="18" charset="0"/>
              </a:rPr>
              <a:t>Feed </a:t>
            </a:r>
            <a:r>
              <a:rPr lang="en-US" sz="4600" dirty="0">
                <a:latin typeface="Times New Roman" pitchFamily="18" charset="0"/>
                <a:cs typeface="Times New Roman" pitchFamily="18" charset="0"/>
              </a:rPr>
              <a:t>for farm animals – Fish meal (dried </a:t>
            </a:r>
            <a:r>
              <a:rPr lang="en-US" sz="4600" dirty="0">
                <a:latin typeface="Times New Roman" pitchFamily="18" charset="0"/>
                <a:cs typeface="Times New Roman" pitchFamily="18" charset="0"/>
              </a:rPr>
              <a:t>fish). </a:t>
            </a:r>
            <a:endParaRPr lang="en-US" sz="4600" dirty="0">
              <a:latin typeface="Times New Roman" pitchFamily="18" charset="0"/>
              <a:cs typeface="Times New Roman" pitchFamily="18" charset="0"/>
            </a:endParaRPr>
          </a:p>
          <a:p>
            <a:pPr marL="514350" indent="-514350" algn="just">
              <a:buFont typeface="+mj-lt"/>
              <a:buAutoNum type="arabicPeriod"/>
            </a:pPr>
            <a:endParaRPr lang="en-US" sz="4600" dirty="0" smtClean="0">
              <a:latin typeface="Times New Roman" pitchFamily="18" charset="0"/>
              <a:cs typeface="Times New Roman" pitchFamily="18" charset="0"/>
            </a:endParaRPr>
          </a:p>
          <a:p>
            <a:pPr marL="514350" indent="-514350" algn="just">
              <a:buFont typeface="+mj-lt"/>
              <a:buAutoNum type="arabicPeriod"/>
            </a:pPr>
            <a:r>
              <a:rPr lang="en-US" sz="4600" dirty="0" smtClean="0">
                <a:latin typeface="Times New Roman" pitchFamily="18" charset="0"/>
                <a:cs typeface="Times New Roman" pitchFamily="18" charset="0"/>
              </a:rPr>
              <a:t>Agricultural </a:t>
            </a:r>
            <a:r>
              <a:rPr lang="en-US" sz="4600" dirty="0">
                <a:latin typeface="Times New Roman" pitchFamily="18" charset="0"/>
                <a:cs typeface="Times New Roman" pitchFamily="18" charset="0"/>
              </a:rPr>
              <a:t>use – As organic manure in the fields. </a:t>
            </a:r>
          </a:p>
          <a:p>
            <a:pPr marL="514350" indent="-514350" algn="just">
              <a:buFont typeface="+mj-lt"/>
              <a:buAutoNum type="arabicPeriod"/>
            </a:pPr>
            <a:endParaRPr lang="en-US" sz="4600" dirty="0" smtClean="0">
              <a:latin typeface="Times New Roman" pitchFamily="18" charset="0"/>
              <a:cs typeface="Times New Roman" pitchFamily="18" charset="0"/>
            </a:endParaRPr>
          </a:p>
          <a:p>
            <a:pPr marL="514350" indent="-514350" algn="just">
              <a:buFont typeface="+mj-lt"/>
              <a:buAutoNum type="arabicPeriod"/>
            </a:pPr>
            <a:r>
              <a:rPr lang="en-US" sz="4600" dirty="0" smtClean="0">
                <a:latin typeface="Times New Roman" pitchFamily="18" charset="0"/>
                <a:cs typeface="Times New Roman" pitchFamily="18" charset="0"/>
              </a:rPr>
              <a:t>Adhesive </a:t>
            </a:r>
            <a:r>
              <a:rPr lang="en-US" sz="4600" dirty="0">
                <a:latin typeface="Times New Roman" pitchFamily="18" charset="0"/>
                <a:cs typeface="Times New Roman" pitchFamily="18" charset="0"/>
              </a:rPr>
              <a:t>– Skins and bones </a:t>
            </a:r>
            <a:r>
              <a:rPr lang="en-US" sz="4600" dirty="0">
                <a:latin typeface="Times New Roman" pitchFamily="18" charset="0"/>
                <a:cs typeface="Times New Roman" pitchFamily="18" charset="0"/>
              </a:rPr>
              <a:t>used </a:t>
            </a:r>
            <a:r>
              <a:rPr lang="en-US" sz="4600" dirty="0">
                <a:latin typeface="Times New Roman" pitchFamily="18" charset="0"/>
                <a:cs typeface="Times New Roman" pitchFamily="18" charset="0"/>
              </a:rPr>
              <a:t>in making high quality glues and adhesives.</a:t>
            </a:r>
          </a:p>
          <a:p>
            <a:pPr marL="514350" indent="-514350" algn="just">
              <a:buFont typeface="+mj-lt"/>
              <a:buAutoNum type="arabicPeriod"/>
            </a:pPr>
            <a:endParaRPr lang="en-US" sz="4600" dirty="0" smtClean="0">
              <a:latin typeface="Times New Roman" pitchFamily="18" charset="0"/>
              <a:cs typeface="Times New Roman" pitchFamily="18" charset="0"/>
            </a:endParaRPr>
          </a:p>
          <a:p>
            <a:pPr marL="514350" indent="-514350" algn="just">
              <a:buFont typeface="+mj-lt"/>
              <a:buAutoNum type="arabicPeriod"/>
            </a:pPr>
            <a:r>
              <a:rPr lang="en-US" sz="4600" dirty="0" smtClean="0">
                <a:latin typeface="Times New Roman" pitchFamily="18" charset="0"/>
                <a:cs typeface="Times New Roman" pitchFamily="18" charset="0"/>
              </a:rPr>
              <a:t>Shark </a:t>
            </a:r>
            <a:r>
              <a:rPr lang="en-US" sz="4600" dirty="0">
                <a:latin typeface="Times New Roman" pitchFamily="18" charset="0"/>
                <a:cs typeface="Times New Roman" pitchFamily="18" charset="0"/>
              </a:rPr>
              <a:t>skin- </a:t>
            </a:r>
            <a:r>
              <a:rPr lang="en-US" sz="4600" dirty="0">
                <a:latin typeface="Times New Roman" pitchFamily="18" charset="0"/>
                <a:cs typeface="Times New Roman" pitchFamily="18" charset="0"/>
              </a:rPr>
              <a:t>in </a:t>
            </a:r>
            <a:r>
              <a:rPr lang="en-US" sz="4600" dirty="0">
                <a:latin typeface="Times New Roman" pitchFamily="18" charset="0"/>
                <a:cs typeface="Times New Roman" pitchFamily="18" charset="0"/>
              </a:rPr>
              <a:t>the manufacture of handbags, wallets, shoes </a:t>
            </a:r>
            <a:r>
              <a:rPr lang="en-US" sz="4600" dirty="0">
                <a:latin typeface="Times New Roman" pitchFamily="18" charset="0"/>
                <a:cs typeface="Times New Roman" pitchFamily="18" charset="0"/>
              </a:rPr>
              <a:t>after </a:t>
            </a:r>
            <a:r>
              <a:rPr lang="en-US" sz="4600" dirty="0">
                <a:latin typeface="Times New Roman" pitchFamily="18" charset="0"/>
                <a:cs typeface="Times New Roman" pitchFamily="18" charset="0"/>
              </a:rPr>
              <a:t>tanning. </a:t>
            </a:r>
            <a:r>
              <a:rPr lang="en-US" sz="4600" dirty="0">
                <a:latin typeface="Times New Roman" pitchFamily="18" charset="0"/>
                <a:cs typeface="Times New Roman" pitchFamily="18" charset="0"/>
              </a:rPr>
              <a:t>Hide (leather) </a:t>
            </a:r>
            <a:r>
              <a:rPr lang="en-US" sz="4600" dirty="0">
                <a:latin typeface="Times New Roman" pitchFamily="18" charset="0"/>
                <a:cs typeface="Times New Roman" pitchFamily="18" charset="0"/>
              </a:rPr>
              <a:t>used </a:t>
            </a:r>
            <a:r>
              <a:rPr lang="en-US" sz="4600" dirty="0">
                <a:latin typeface="Times New Roman" pitchFamily="18" charset="0"/>
                <a:cs typeface="Times New Roman" pitchFamily="18" charset="0"/>
              </a:rPr>
              <a:t>to make parchment sheets.</a:t>
            </a:r>
          </a:p>
          <a:p>
            <a:endParaRPr lang="en-US" dirty="0"/>
          </a:p>
        </p:txBody>
      </p:sp>
    </p:spTree>
    <p:extLst>
      <p:ext uri="{BB962C8B-B14F-4D97-AF65-F5344CB8AC3E}">
        <p14:creationId xmlns:p14="http://schemas.microsoft.com/office/powerpoint/2010/main" val="29675790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90600"/>
            <a:ext cx="11125200" cy="5715000"/>
          </a:xfrm>
        </p:spPr>
        <p:txBody>
          <a:bodyPr>
            <a:normAutofit fontScale="92500"/>
          </a:bodyPr>
          <a:lstStyle/>
          <a:p>
            <a:pPr algn="just"/>
            <a:r>
              <a:rPr lang="en-US" dirty="0" smtClean="0">
                <a:latin typeface="Times New Roman" pitchFamily="18" charset="0"/>
                <a:cs typeface="Times New Roman" pitchFamily="18" charset="0"/>
              </a:rPr>
              <a:t>Silver </a:t>
            </a:r>
            <a:r>
              <a:rPr lang="en-US" dirty="0">
                <a:latin typeface="Times New Roman" pitchFamily="18" charset="0"/>
                <a:cs typeface="Times New Roman" pitchFamily="18" charset="0"/>
              </a:rPr>
              <a:t>carp are unlikely to be confused with native </a:t>
            </a:r>
            <a:r>
              <a:rPr lang="en-US" dirty="0" smtClean="0">
                <a:latin typeface="Times New Roman" pitchFamily="18" charset="0"/>
                <a:cs typeface="Times New Roman" pitchFamily="18" charset="0"/>
              </a:rPr>
              <a:t>carps </a:t>
            </a:r>
            <a:r>
              <a:rPr lang="en-US" dirty="0">
                <a:latin typeface="Times New Roman" pitchFamily="18" charset="0"/>
                <a:cs typeface="Times New Roman" pitchFamily="18" charset="0"/>
              </a:rPr>
              <a:t>due to size and unusual position of the eye.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They </a:t>
            </a:r>
            <a:r>
              <a:rPr lang="en-US" dirty="0">
                <a:latin typeface="Times New Roman" pitchFamily="18" charset="0"/>
                <a:cs typeface="Times New Roman" pitchFamily="18" charset="0"/>
              </a:rPr>
              <a:t>are most similar to bighead carp (</a:t>
            </a:r>
            <a:r>
              <a:rPr lang="en-US" i="1" dirty="0">
                <a:latin typeface="Times New Roman" pitchFamily="18" charset="0"/>
                <a:cs typeface="Times New Roman" pitchFamily="18" charset="0"/>
              </a:rPr>
              <a:t>H. </a:t>
            </a:r>
            <a:r>
              <a:rPr lang="en-US" i="1" dirty="0" err="1">
                <a:latin typeface="Times New Roman" pitchFamily="18" charset="0"/>
                <a:cs typeface="Times New Roman" pitchFamily="18" charset="0"/>
              </a:rPr>
              <a:t>nobilis</a:t>
            </a:r>
            <a:r>
              <a:rPr lang="en-US" dirty="0">
                <a:latin typeface="Times New Roman" pitchFamily="18" charset="0"/>
                <a:cs typeface="Times New Roman" pitchFamily="18" charset="0"/>
              </a:rPr>
              <a:t>) but have a smaller </a:t>
            </a:r>
            <a:r>
              <a:rPr lang="en-US" dirty="0" smtClean="0">
                <a:latin typeface="Times New Roman" pitchFamily="18" charset="0"/>
                <a:cs typeface="Times New Roman" pitchFamily="18" charset="0"/>
              </a:rPr>
              <a:t>head </a:t>
            </a:r>
            <a:r>
              <a:rPr lang="en-US" dirty="0">
                <a:latin typeface="Times New Roman" pitchFamily="18" charset="0"/>
                <a:cs typeface="Times New Roman" pitchFamily="18" charset="0"/>
              </a:rPr>
              <a:t>and upturned mouth without teeth, a keel that extends forward past pelvic fin base, lack the dark blotches characteristic of bighead carp and have highly branched gill </a:t>
            </a:r>
            <a:r>
              <a:rPr lang="en-US" dirty="0" err="1">
                <a:latin typeface="Times New Roman" pitchFamily="18" charset="0"/>
                <a:cs typeface="Times New Roman" pitchFamily="18" charset="0"/>
              </a:rPr>
              <a:t>rakers</a:t>
            </a:r>
            <a:r>
              <a:rPr lang="en-US" dirty="0">
                <a:latin typeface="Times New Roman" pitchFamily="18" charset="0"/>
                <a:cs typeface="Times New Roman" pitchFamily="18" charset="0"/>
              </a:rPr>
              <a:t>.</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Juvenile </a:t>
            </a:r>
            <a:r>
              <a:rPr lang="en-US" dirty="0">
                <a:latin typeface="Times New Roman" pitchFamily="18" charset="0"/>
                <a:cs typeface="Times New Roman" pitchFamily="18" charset="0"/>
              </a:rPr>
              <a:t>fish lack spines in fins.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species is known for leaping out of the water when startled</a:t>
            </a:r>
          </a:p>
          <a:p>
            <a:pPr lvl="0"/>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060191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srgbClr val="C00000"/>
                </a:solidFill>
                <a:latin typeface="Times New Roman" pitchFamily="18" charset="0"/>
                <a:cs typeface="Times New Roman" pitchFamily="18" charset="0"/>
              </a:rPr>
              <a:t/>
            </a:r>
            <a:br>
              <a:rPr lang="en-US" sz="3600" b="1" dirty="0">
                <a:solidFill>
                  <a:srgbClr val="C00000"/>
                </a:solidFill>
                <a:latin typeface="Times New Roman" pitchFamily="18" charset="0"/>
                <a:cs typeface="Times New Roman" pitchFamily="18" charset="0"/>
              </a:rPr>
            </a:br>
            <a:r>
              <a:rPr lang="en-US" sz="3600" b="1" dirty="0">
                <a:solidFill>
                  <a:srgbClr val="C00000"/>
                </a:solidFill>
                <a:latin typeface="Times New Roman" pitchFamily="18" charset="0"/>
                <a:cs typeface="Times New Roman" pitchFamily="18" charset="0"/>
              </a:rPr>
              <a:t>Silver Carp </a:t>
            </a:r>
            <a:endParaRPr lang="en-US" sz="3600" b="1" dirty="0">
              <a:solidFill>
                <a:srgbClr val="C00000"/>
              </a:solidFill>
              <a:latin typeface="Times New Roman" pitchFamily="18" charset="0"/>
              <a:cs typeface="Times New Roman" pitchFamily="18" charset="0"/>
            </a:endParaRPr>
          </a:p>
        </p:txBody>
      </p:sp>
      <p:pic>
        <p:nvPicPr>
          <p:cNvPr id="4" name="Picture 5" descr="C:\Users\S P SAHU\Desktop\fish pics\SilverCarp.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2008" y="2133600"/>
            <a:ext cx="8621486"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111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81000"/>
            <a:ext cx="10058400" cy="6172200"/>
          </a:xfrm>
        </p:spPr>
        <p:txBody>
          <a:bodyPr>
            <a:normAutofit fontScale="77500" lnSpcReduction="20000"/>
          </a:bodyPr>
          <a:lstStyle/>
          <a:p>
            <a:pPr marL="0" indent="0" algn="just">
              <a:buNone/>
            </a:pPr>
            <a:r>
              <a:rPr lang="en-US" b="1" dirty="0" smtClean="0">
                <a:solidFill>
                  <a:srgbClr val="C00000"/>
                </a:solidFill>
                <a:latin typeface="Times New Roman" pitchFamily="18" charset="0"/>
                <a:cs typeface="Times New Roman" pitchFamily="18" charset="0"/>
              </a:rPr>
              <a:t>Bighead Carp </a:t>
            </a:r>
            <a:r>
              <a:rPr lang="en-US" dirty="0" smtClean="0">
                <a:latin typeface="Times New Roman" pitchFamily="18" charset="0"/>
                <a:cs typeface="Times New Roman" pitchFamily="18" charset="0"/>
              </a:rPr>
              <a:t>(</a:t>
            </a:r>
            <a:r>
              <a:rPr lang="en-US" i="1" dirty="0" err="1">
                <a:latin typeface="Times New Roman" pitchFamily="18" charset="0"/>
                <a:cs typeface="Times New Roman" pitchFamily="18" charset="0"/>
              </a:rPr>
              <a:t>Hypophthalmichthys</a:t>
            </a:r>
            <a:r>
              <a:rPr lang="en-US" i="1" dirty="0">
                <a:latin typeface="Times New Roman" pitchFamily="18" charset="0"/>
                <a:cs typeface="Times New Roman" pitchFamily="18" charset="0"/>
              </a:rPr>
              <a:t> </a:t>
            </a:r>
            <a:r>
              <a:rPr lang="en-US" i="1" dirty="0" err="1" smtClean="0">
                <a:latin typeface="Times New Roman" pitchFamily="18" charset="0"/>
                <a:cs typeface="Times New Roman" pitchFamily="18" charset="0"/>
              </a:rPr>
              <a:t>nobilis</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Large, </a:t>
            </a:r>
            <a:r>
              <a:rPr lang="en-US" dirty="0">
                <a:latin typeface="Times New Roman" pitchFamily="18" charset="0"/>
                <a:cs typeface="Times New Roman" pitchFamily="18" charset="0"/>
              </a:rPr>
              <a:t>narrow fish with eyes that project downward.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Dark </a:t>
            </a:r>
            <a:r>
              <a:rPr lang="en-US" dirty="0" smtClean="0">
                <a:latin typeface="Times New Roman" pitchFamily="18" charset="0"/>
                <a:cs typeface="Times New Roman" pitchFamily="18" charset="0"/>
              </a:rPr>
              <a:t>gray body colour, </a:t>
            </a:r>
            <a:r>
              <a:rPr lang="en-US" dirty="0">
                <a:latin typeface="Times New Roman" pitchFamily="18" charset="0"/>
                <a:cs typeface="Times New Roman" pitchFamily="18" charset="0"/>
              </a:rPr>
              <a:t>fading to white toward the </a:t>
            </a:r>
            <a:r>
              <a:rPr lang="en-US" dirty="0" smtClean="0">
                <a:latin typeface="Times New Roman" pitchFamily="18" charset="0"/>
                <a:cs typeface="Times New Roman" pitchFamily="18" charset="0"/>
              </a:rPr>
              <a:t>underside </a:t>
            </a:r>
            <a:r>
              <a:rPr lang="en-US" dirty="0">
                <a:latin typeface="Times New Roman" pitchFamily="18" charset="0"/>
                <a:cs typeface="Times New Roman" pitchFamily="18" charset="0"/>
              </a:rPr>
              <a:t>and with dark blotches on the sides.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Big head </a:t>
            </a:r>
            <a:r>
              <a:rPr lang="en-US" dirty="0">
                <a:latin typeface="Times New Roman" pitchFamily="18" charset="0"/>
                <a:cs typeface="Times New Roman" pitchFamily="18" charset="0"/>
              </a:rPr>
              <a:t>has no </a:t>
            </a:r>
            <a:r>
              <a:rPr lang="en-US" dirty="0" smtClean="0">
                <a:latin typeface="Times New Roman" pitchFamily="18" charset="0"/>
                <a:cs typeface="Times New Roman" pitchFamily="18" charset="0"/>
              </a:rPr>
              <a:t>scales.</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 </a:t>
            </a:r>
            <a:r>
              <a:rPr lang="en-US" dirty="0" smtClean="0">
                <a:latin typeface="Times New Roman" pitchFamily="18" charset="0"/>
                <a:cs typeface="Times New Roman" pitchFamily="18" charset="0"/>
              </a:rPr>
              <a:t>large </a:t>
            </a:r>
            <a:r>
              <a:rPr lang="en-US" dirty="0">
                <a:latin typeface="Times New Roman" pitchFamily="18" charset="0"/>
                <a:cs typeface="Times New Roman" pitchFamily="18" charset="0"/>
              </a:rPr>
              <a:t>mouth with no </a:t>
            </a:r>
            <a:r>
              <a:rPr lang="en-US" dirty="0" smtClean="0">
                <a:latin typeface="Times New Roman" pitchFamily="18" charset="0"/>
                <a:cs typeface="Times New Roman" pitchFamily="18" charset="0"/>
              </a:rPr>
              <a:t>teeth </a:t>
            </a:r>
            <a:r>
              <a:rPr lang="en-US" dirty="0">
                <a:latin typeface="Times New Roman" pitchFamily="18" charset="0"/>
                <a:cs typeface="Times New Roman" pitchFamily="18" charset="0"/>
              </a:rPr>
              <a:t>and a protruding lower jaw.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Eyes located </a:t>
            </a:r>
            <a:r>
              <a:rPr lang="en-US" dirty="0">
                <a:latin typeface="Times New Roman" pitchFamily="18" charset="0"/>
                <a:cs typeface="Times New Roman" pitchFamily="18" charset="0"/>
              </a:rPr>
              <a:t>far forward and low on its head.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Very </a:t>
            </a:r>
            <a:r>
              <a:rPr lang="en-US" dirty="0" smtClean="0">
                <a:latin typeface="Times New Roman" pitchFamily="18" charset="0"/>
                <a:cs typeface="Times New Roman" pitchFamily="18" charset="0"/>
              </a:rPr>
              <a:t>similar </a:t>
            </a:r>
            <a:r>
              <a:rPr lang="en-US" dirty="0">
                <a:latin typeface="Times New Roman" pitchFamily="18" charset="0"/>
                <a:cs typeface="Times New Roman" pitchFamily="18" charset="0"/>
              </a:rPr>
              <a:t>to the silver </a:t>
            </a:r>
            <a:r>
              <a:rPr lang="en-US" dirty="0" smtClean="0">
                <a:latin typeface="Times New Roman" pitchFamily="18" charset="0"/>
                <a:cs typeface="Times New Roman" pitchFamily="18" charset="0"/>
              </a:rPr>
              <a:t>carp </a:t>
            </a:r>
            <a:r>
              <a:rPr lang="en-US" dirty="0">
                <a:latin typeface="Times New Roman" pitchFamily="18" charset="0"/>
                <a:cs typeface="Times New Roman" pitchFamily="18" charset="0"/>
              </a:rPr>
              <a:t>and can be distinguished by the dark coloration on its sides.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Bighead </a:t>
            </a:r>
            <a:r>
              <a:rPr lang="en-US" dirty="0" smtClean="0">
                <a:latin typeface="Times New Roman" pitchFamily="18" charset="0"/>
                <a:cs typeface="Times New Roman" pitchFamily="18" charset="0"/>
              </a:rPr>
              <a:t>carp </a:t>
            </a:r>
            <a:r>
              <a:rPr lang="en-US" dirty="0">
                <a:latin typeface="Times New Roman" pitchFamily="18" charset="0"/>
                <a:cs typeface="Times New Roman" pitchFamily="18" charset="0"/>
              </a:rPr>
              <a:t>can be identified by a smooth keel between the anal and pelvic fins that does not extend anterior of the base of the pelvic fins.</a:t>
            </a:r>
          </a:p>
        </p:txBody>
      </p:sp>
    </p:spTree>
    <p:extLst>
      <p:ext uri="{BB962C8B-B14F-4D97-AF65-F5344CB8AC3E}">
        <p14:creationId xmlns:p14="http://schemas.microsoft.com/office/powerpoint/2010/main" val="1321769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Times New Roman" pitchFamily="18" charset="0"/>
                <a:cs typeface="Times New Roman" pitchFamily="18" charset="0"/>
              </a:rPr>
              <a:t>Bighead Carp</a:t>
            </a:r>
            <a:endParaRPr lang="en-US" b="1" dirty="0">
              <a:solidFill>
                <a:srgbClr val="C00000"/>
              </a:solidFill>
              <a:latin typeface="Times New Roman" pitchFamily="18" charset="0"/>
              <a:cs typeface="Times New Roman" pitchFamily="18" charset="0"/>
            </a:endParaRPr>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38401" y="1371600"/>
            <a:ext cx="6903509" cy="5177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4784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04801"/>
            <a:ext cx="9906000" cy="5821363"/>
          </a:xfrm>
        </p:spPr>
        <p:txBody>
          <a:bodyPr>
            <a:normAutofit fontScale="77500" lnSpcReduction="20000"/>
          </a:bodyPr>
          <a:lstStyle/>
          <a:p>
            <a:pPr marL="0" indent="0" algn="just">
              <a:buNone/>
            </a:pPr>
            <a:r>
              <a:rPr lang="en-US" b="1" dirty="0" smtClean="0">
                <a:solidFill>
                  <a:srgbClr val="C00000"/>
                </a:solidFill>
                <a:latin typeface="Times New Roman" pitchFamily="18" charset="0"/>
                <a:cs typeface="Times New Roman" pitchFamily="18" charset="0"/>
              </a:rPr>
              <a:t>Common Carp</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US" i="1" dirty="0" err="1">
                <a:latin typeface="Times New Roman" pitchFamily="18" charset="0"/>
                <a:cs typeface="Times New Roman" pitchFamily="18" charset="0"/>
              </a:rPr>
              <a:t>Cyprinus</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carpio</a:t>
            </a:r>
            <a:r>
              <a:rPr lang="en-US" dirty="0" smtClean="0">
                <a:latin typeface="Times New Roman" pitchFamily="18" charset="0"/>
                <a:cs typeface="Times New Roman" pitchFamily="18" charset="0"/>
              </a:rPr>
              <a:t>)</a:t>
            </a:r>
          </a:p>
          <a:p>
            <a:pPr lvl="0" algn="just"/>
            <a:r>
              <a:rPr lang="en-US" dirty="0">
                <a:latin typeface="Times New Roman" pitchFamily="18" charset="0"/>
                <a:cs typeface="Times New Roman" pitchFamily="18" charset="0"/>
              </a:rPr>
              <a:t>Deep body, elongated and somewhat </a:t>
            </a:r>
            <a:r>
              <a:rPr lang="en-US" dirty="0" smtClean="0">
                <a:latin typeface="Times New Roman" pitchFamily="18" charset="0"/>
                <a:cs typeface="Times New Roman" pitchFamily="18" charset="0"/>
              </a:rPr>
              <a:t>compressed.</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lvl="0" algn="just"/>
            <a:endParaRPr lang="en-US"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Colour </a:t>
            </a:r>
            <a:r>
              <a:rPr lang="en-US" dirty="0">
                <a:latin typeface="Times New Roman" pitchFamily="18" charset="0"/>
                <a:cs typeface="Times New Roman" pitchFamily="18" charset="0"/>
              </a:rPr>
              <a:t>variable, wild carp are brownish-green on the back and upper sides, shading to golden yellow ventrally. </a:t>
            </a:r>
            <a:endParaRPr lang="en-US" dirty="0" smtClean="0">
              <a:latin typeface="Times New Roman" pitchFamily="18" charset="0"/>
              <a:cs typeface="Times New Roman" pitchFamily="18" charset="0"/>
            </a:endParaRPr>
          </a:p>
          <a:p>
            <a:pPr lvl="0" algn="just"/>
            <a:endParaRPr lang="en-US"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fins are dusky, ventrally with a reddish tinge.</a:t>
            </a:r>
          </a:p>
          <a:p>
            <a:pPr lvl="0" algn="just"/>
            <a:endParaRPr lang="en-US"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Short </a:t>
            </a:r>
            <a:r>
              <a:rPr lang="en-US" dirty="0">
                <a:latin typeface="Times New Roman" pitchFamily="18" charset="0"/>
                <a:cs typeface="Times New Roman" pitchFamily="18" charset="0"/>
              </a:rPr>
              <a:t>head, </a:t>
            </a:r>
            <a:r>
              <a:rPr lang="en-US" dirty="0" smtClean="0">
                <a:latin typeface="Times New Roman" pitchFamily="18" charset="0"/>
                <a:cs typeface="Times New Roman" pitchFamily="18" charset="0"/>
              </a:rPr>
              <a:t>thick lips, </a:t>
            </a:r>
            <a:r>
              <a:rPr lang="en-US" dirty="0">
                <a:latin typeface="Times New Roman" pitchFamily="18" charset="0"/>
                <a:cs typeface="Times New Roman" pitchFamily="18" charset="0"/>
              </a:rPr>
              <a:t>two pairs of barbels at angle </a:t>
            </a:r>
            <a:r>
              <a:rPr lang="en-US" dirty="0" smtClean="0">
                <a:latin typeface="Times New Roman" pitchFamily="18" charset="0"/>
                <a:cs typeface="Times New Roman" pitchFamily="18" charset="0"/>
              </a:rPr>
              <a:t>of mouth, </a:t>
            </a:r>
            <a:r>
              <a:rPr lang="en-US" dirty="0">
                <a:latin typeface="Times New Roman" pitchFamily="18" charset="0"/>
                <a:cs typeface="Times New Roman" pitchFamily="18" charset="0"/>
              </a:rPr>
              <a:t>shorter ones on the upper lip.   </a:t>
            </a:r>
          </a:p>
          <a:p>
            <a:pPr lvl="0" algn="just"/>
            <a:endParaRPr lang="en-US"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With </a:t>
            </a:r>
            <a:r>
              <a:rPr lang="en-US" dirty="0">
                <a:latin typeface="Times New Roman" pitchFamily="18" charset="0"/>
                <a:cs typeface="Times New Roman" pitchFamily="18" charset="0"/>
              </a:rPr>
              <a:t>or without scales (depending on the </a:t>
            </a:r>
            <a:r>
              <a:rPr lang="en-US" dirty="0" smtClean="0">
                <a:latin typeface="Times New Roman" pitchFamily="18" charset="0"/>
                <a:cs typeface="Times New Roman" pitchFamily="18" charset="0"/>
              </a:rPr>
              <a:t>variety: </a:t>
            </a:r>
            <a:r>
              <a:rPr lang="en-US" dirty="0">
                <a:latin typeface="Times New Roman" pitchFamily="18" charset="0"/>
                <a:cs typeface="Times New Roman" pitchFamily="18" charset="0"/>
              </a:rPr>
              <a:t>leather carp, mirror carp, Israeli carp</a:t>
            </a:r>
            <a:r>
              <a:rPr lang="en-US" dirty="0" smtClean="0">
                <a:latin typeface="Times New Roman" pitchFamily="18" charset="0"/>
                <a:cs typeface="Times New Roman" pitchFamily="18" charset="0"/>
              </a:rPr>
              <a:t>).</a:t>
            </a:r>
          </a:p>
          <a:p>
            <a:pPr lvl="0" algn="just"/>
            <a:endParaRPr lang="en-US"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Body </a:t>
            </a:r>
            <a:r>
              <a:rPr lang="en-US" dirty="0" smtClean="0">
                <a:latin typeface="Times New Roman" pitchFamily="18" charset="0"/>
                <a:cs typeface="Times New Roman" pitchFamily="18" charset="0"/>
              </a:rPr>
              <a:t>length </a:t>
            </a:r>
            <a:r>
              <a:rPr lang="en-US" dirty="0">
                <a:latin typeface="Times New Roman" pitchFamily="18" charset="0"/>
                <a:cs typeface="Times New Roman" pitchFamily="18" charset="0"/>
              </a:rPr>
              <a:t>about four times body height, red flesh, and a forward-protruding mouth.</a:t>
            </a:r>
          </a:p>
          <a:p>
            <a:endParaRPr lang="en-US" dirty="0"/>
          </a:p>
        </p:txBody>
      </p:sp>
    </p:spTree>
    <p:extLst>
      <p:ext uri="{BB962C8B-B14F-4D97-AF65-F5344CB8AC3E}">
        <p14:creationId xmlns:p14="http://schemas.microsoft.com/office/powerpoint/2010/main" val="963112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C00000"/>
                </a:solidFill>
                <a:latin typeface="Times New Roman" pitchFamily="18" charset="0"/>
                <a:cs typeface="Times New Roman" pitchFamily="18" charset="0"/>
              </a:rPr>
              <a:t>Common Carp</a:t>
            </a:r>
            <a:endParaRPr lang="en-US" sz="3600" b="1" dirty="0">
              <a:solidFill>
                <a:srgbClr val="C00000"/>
              </a:solidFill>
              <a:latin typeface="Times New Roman" pitchFamily="18" charset="0"/>
              <a:cs typeface="Times New Roman" pitchFamily="18" charset="0"/>
            </a:endParaRPr>
          </a:p>
        </p:txBody>
      </p:sp>
      <p:pic>
        <p:nvPicPr>
          <p:cNvPr id="6146" name="Picture 2" descr="C:\Users\S P SAHU\Desktop\fish pics\common carp-bes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1" y="1295401"/>
            <a:ext cx="7168089" cy="5376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274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C00000"/>
                </a:solidFill>
                <a:latin typeface="Times New Roman" pitchFamily="18" charset="0"/>
                <a:cs typeface="Times New Roman" pitchFamily="18" charset="0"/>
              </a:rPr>
              <a:t>Mirror Carp and Leather Carp</a:t>
            </a:r>
            <a:endParaRPr lang="en-US" sz="3600" b="1" dirty="0">
              <a:solidFill>
                <a:srgbClr val="C00000"/>
              </a:solidFill>
              <a:latin typeface="Times New Roman" pitchFamily="18" charset="0"/>
              <a:cs typeface="Times New Roman" pitchFamily="18" charset="0"/>
            </a:endParaRPr>
          </a:p>
        </p:txBody>
      </p:sp>
      <p:sp>
        <p:nvSpPr>
          <p:cNvPr id="5" name="AutoShape 4" descr="Image result for mirror carp"/>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Content Placeholder 5"/>
          <p:cNvSpPr>
            <a:spLocks noGrp="1"/>
          </p:cNvSpPr>
          <p:nvPr>
            <p:ph idx="1"/>
          </p:nvPr>
        </p:nvSpPr>
        <p:spPr>
          <a:xfrm>
            <a:off x="1981200" y="1295400"/>
            <a:ext cx="9601200" cy="5410200"/>
          </a:xfrm>
        </p:spPr>
        <p:txBody>
          <a:bodyPr>
            <a:normAutofit fontScale="77500" lnSpcReduction="20000"/>
          </a:bodyPr>
          <a:lstStyle/>
          <a:p>
            <a:pPr algn="just"/>
            <a:r>
              <a:rPr lang="en-US" dirty="0" smtClean="0">
                <a:latin typeface="Times New Roman" pitchFamily="18" charset="0"/>
                <a:cs typeface="Times New Roman" pitchFamily="18" charset="0"/>
              </a:rPr>
              <a:t>Same as </a:t>
            </a:r>
            <a:r>
              <a:rPr lang="en-US" dirty="0">
                <a:latin typeface="Times New Roman" pitchFamily="18" charset="0"/>
                <a:cs typeface="Times New Roman" pitchFamily="18" charset="0"/>
              </a:rPr>
              <a:t>Common carp, but the scale patterns are completely different.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colouration is broader, with dark grey/brown backs giving way to flanks that range from brassy olive, deep bronze, pale yellow to pale grey on both Mirror Carp and Leather Carp, giving way to a white or cream/yellow belly</a:t>
            </a:r>
            <a:r>
              <a:rPr lang="en-US" dirty="0" smtClean="0">
                <a:latin typeface="Times New Roman" pitchFamily="18" charset="0"/>
                <a:cs typeface="Times New Roman" pitchFamily="18" charset="0"/>
              </a:rPr>
              <a:t>.</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Mirror </a:t>
            </a:r>
            <a:r>
              <a:rPr lang="en-US" dirty="0">
                <a:latin typeface="Times New Roman" pitchFamily="18" charset="0"/>
                <a:cs typeface="Times New Roman" pitchFamily="18" charset="0"/>
              </a:rPr>
              <a:t>Carp may be </a:t>
            </a:r>
            <a:r>
              <a:rPr lang="en-US" dirty="0" smtClean="0">
                <a:latin typeface="Times New Roman" pitchFamily="18" charset="0"/>
                <a:cs typeface="Times New Roman" pitchFamily="18" charset="0"/>
              </a:rPr>
              <a:t>fully/partially </a:t>
            </a:r>
            <a:r>
              <a:rPr lang="en-US" dirty="0">
                <a:latin typeface="Times New Roman" pitchFamily="18" charset="0"/>
                <a:cs typeface="Times New Roman" pitchFamily="18" charset="0"/>
              </a:rPr>
              <a:t>covered with scales </a:t>
            </a:r>
            <a:r>
              <a:rPr lang="en-US" dirty="0" smtClean="0">
                <a:latin typeface="Times New Roman" pitchFamily="18" charset="0"/>
                <a:cs typeface="Times New Roman" pitchFamily="18" charset="0"/>
              </a:rPr>
              <a:t>vary </a:t>
            </a:r>
            <a:r>
              <a:rPr lang="en-US" dirty="0">
                <a:latin typeface="Times New Roman" pitchFamily="18" charset="0"/>
                <a:cs typeface="Times New Roman" pitchFamily="18" charset="0"/>
              </a:rPr>
              <a:t>greatly in size and distribution and include </a:t>
            </a:r>
            <a:r>
              <a:rPr lang="en-US" dirty="0" err="1">
                <a:latin typeface="Times New Roman" pitchFamily="18" charset="0"/>
                <a:cs typeface="Times New Roman" pitchFamily="18" charset="0"/>
              </a:rPr>
              <a:t>Linear's</a:t>
            </a:r>
            <a:r>
              <a:rPr lang="en-US" dirty="0">
                <a:latin typeface="Times New Roman" pitchFamily="18" charset="0"/>
                <a:cs typeface="Times New Roman" pitchFamily="18" charset="0"/>
              </a:rPr>
              <a:t>, which have lines of scales along the dorsal or lateral line.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Leather </a:t>
            </a:r>
            <a:r>
              <a:rPr lang="en-US" dirty="0">
                <a:latin typeface="Times New Roman" pitchFamily="18" charset="0"/>
                <a:cs typeface="Times New Roman" pitchFamily="18" charset="0"/>
              </a:rPr>
              <a:t>Carp are devoid of any body scales, except for the dorsal line and the wrist of the tail and often have imperfect dorsal fins and anal fins that have fewer rays.</a:t>
            </a:r>
          </a:p>
        </p:txBody>
      </p:sp>
    </p:spTree>
    <p:extLst>
      <p:ext uri="{BB962C8B-B14F-4D97-AF65-F5344CB8AC3E}">
        <p14:creationId xmlns:p14="http://schemas.microsoft.com/office/powerpoint/2010/main" val="2107794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latin typeface="Times New Roman" pitchFamily="18" charset="0"/>
                <a:cs typeface="Times New Roman" pitchFamily="18" charset="0"/>
              </a:rPr>
              <a:t>Mirror Carp and Leather Carp</a:t>
            </a:r>
            <a:endParaRPr lang="en-US" dirty="0"/>
          </a:p>
        </p:txBody>
      </p:sp>
      <p:pic>
        <p:nvPicPr>
          <p:cNvPr id="9218" name="Picture 2" descr="C:\Users\S P SAHU\Desktop\fish pics\mirror carp.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1828800"/>
            <a:ext cx="5442857"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S P SAHU\Desktop\fish pics\leather car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114800"/>
            <a:ext cx="5238750" cy="23907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0" y="2590800"/>
            <a:ext cx="2495550" cy="523220"/>
          </a:xfrm>
          <a:prstGeom prst="rect">
            <a:avLst/>
          </a:prstGeom>
          <a:noFill/>
        </p:spPr>
        <p:txBody>
          <a:bodyPr wrap="square" rtlCol="0">
            <a:spAutoFit/>
          </a:bodyPr>
          <a:lstStyle/>
          <a:p>
            <a:r>
              <a:rPr lang="en-US" sz="2800" b="1" dirty="0">
                <a:solidFill>
                  <a:schemeClr val="accent6">
                    <a:lumMod val="50000"/>
                  </a:schemeClr>
                </a:solidFill>
                <a:latin typeface="Times New Roman" pitchFamily="18" charset="0"/>
                <a:cs typeface="Times New Roman" pitchFamily="18" charset="0"/>
              </a:rPr>
              <a:t>Mirror Carp</a:t>
            </a:r>
            <a:endParaRPr lang="en-US" sz="2800" b="1" dirty="0">
              <a:solidFill>
                <a:schemeClr val="accent6">
                  <a:lumMod val="50000"/>
                </a:schemeClr>
              </a:solidFill>
              <a:latin typeface="Times New Roman" pitchFamily="18" charset="0"/>
              <a:cs typeface="Times New Roman" pitchFamily="18" charset="0"/>
            </a:endParaRPr>
          </a:p>
        </p:txBody>
      </p:sp>
      <p:sp>
        <p:nvSpPr>
          <p:cNvPr id="5" name="TextBox 4"/>
          <p:cNvSpPr txBox="1"/>
          <p:nvPr/>
        </p:nvSpPr>
        <p:spPr>
          <a:xfrm>
            <a:off x="2057400" y="4572000"/>
            <a:ext cx="2590800" cy="523220"/>
          </a:xfrm>
          <a:prstGeom prst="rect">
            <a:avLst/>
          </a:prstGeom>
          <a:noFill/>
        </p:spPr>
        <p:txBody>
          <a:bodyPr wrap="square" rtlCol="0">
            <a:spAutoFit/>
          </a:bodyPr>
          <a:lstStyle/>
          <a:p>
            <a:r>
              <a:rPr lang="en-US" sz="2800" b="1" dirty="0">
                <a:solidFill>
                  <a:schemeClr val="accent6">
                    <a:lumMod val="50000"/>
                  </a:schemeClr>
                </a:solidFill>
                <a:latin typeface="Times New Roman" pitchFamily="18" charset="0"/>
                <a:cs typeface="Times New Roman" pitchFamily="18" charset="0"/>
              </a:rPr>
              <a:t>Leather Carp</a:t>
            </a:r>
            <a:endParaRPr lang="en-US" sz="2800" b="1" dirty="0">
              <a:solidFill>
                <a:schemeClr val="accent6">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001001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33401"/>
            <a:ext cx="9829800" cy="5943599"/>
          </a:xfrm>
        </p:spPr>
        <p:txBody>
          <a:bodyPr>
            <a:normAutofit lnSpcReduction="10000"/>
          </a:bodyPr>
          <a:lstStyle/>
          <a:p>
            <a:pPr marL="0" indent="0">
              <a:buNone/>
            </a:pPr>
            <a:r>
              <a:rPr lang="en-US" sz="2800" b="1" dirty="0">
                <a:solidFill>
                  <a:srgbClr val="C00000"/>
                </a:solidFill>
                <a:latin typeface="Times New Roman" pitchFamily="18" charset="0"/>
                <a:cs typeface="Times New Roman" pitchFamily="18" charset="0"/>
              </a:rPr>
              <a:t>Grass Carp </a:t>
            </a:r>
            <a:r>
              <a:rPr lang="en-US" sz="2800" b="1" dirty="0">
                <a:latin typeface="Times New Roman" pitchFamily="18" charset="0"/>
                <a:cs typeface="Times New Roman" pitchFamily="18" charset="0"/>
              </a:rPr>
              <a:t>(</a:t>
            </a:r>
            <a:r>
              <a:rPr lang="en-US" sz="2800" i="1" dirty="0" err="1">
                <a:latin typeface="Times New Roman" pitchFamily="18" charset="0"/>
                <a:cs typeface="Times New Roman" pitchFamily="18" charset="0"/>
              </a:rPr>
              <a:t>Ctenopahryngodon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idella</a:t>
            </a:r>
            <a:r>
              <a:rPr lang="en-US" sz="2800" dirty="0">
                <a:latin typeface="Times New Roman" pitchFamily="18" charset="0"/>
                <a:cs typeface="Times New Roman" pitchFamily="18" charset="0"/>
              </a:rPr>
              <a:t>)</a:t>
            </a:r>
            <a:r>
              <a:rPr lang="en-US" sz="2800" i="1" dirty="0">
                <a:latin typeface="Times New Roman" pitchFamily="18" charset="0"/>
                <a:cs typeface="Times New Roman" pitchFamily="18" charset="0"/>
              </a:rPr>
              <a:t> </a:t>
            </a:r>
            <a:r>
              <a:rPr lang="en-US" sz="2800" dirty="0">
                <a:latin typeface="Times New Roman" pitchFamily="18" charset="0"/>
                <a:cs typeface="Times New Roman" pitchFamily="18" charset="0"/>
              </a:rPr>
              <a:t>  </a:t>
            </a:r>
          </a:p>
          <a:p>
            <a:pPr lvl="0" algn="just"/>
            <a:r>
              <a:rPr lang="en-US" sz="2800" dirty="0">
                <a:latin typeface="Times New Roman" pitchFamily="18" charset="0"/>
                <a:cs typeface="Times New Roman" pitchFamily="18" charset="0"/>
              </a:rPr>
              <a:t>Body </a:t>
            </a:r>
            <a:r>
              <a:rPr lang="en-US" sz="2800" dirty="0">
                <a:latin typeface="Times New Roman" pitchFamily="18" charset="0"/>
                <a:cs typeface="Times New Roman" pitchFamily="18" charset="0"/>
              </a:rPr>
              <a:t>elongated and cylindrical, round abdomen, compressed at the rear. </a:t>
            </a:r>
            <a:r>
              <a:rPr lang="en-US" sz="2800" dirty="0">
                <a:latin typeface="Times New Roman" pitchFamily="18" charset="0"/>
                <a:cs typeface="Times New Roman" pitchFamily="18" charset="0"/>
              </a:rPr>
              <a:t>Torpedo shaped body.</a:t>
            </a:r>
          </a:p>
          <a:p>
            <a:pPr lvl="0" algn="just"/>
            <a:endParaRPr lang="en-US" sz="2800" dirty="0" smtClean="0">
              <a:latin typeface="Times New Roman" pitchFamily="18" charset="0"/>
              <a:cs typeface="Times New Roman" pitchFamily="18" charset="0"/>
            </a:endParaRPr>
          </a:p>
          <a:p>
            <a:pPr lvl="0" algn="just"/>
            <a:r>
              <a:rPr lang="en-US" sz="2800" dirty="0" smtClean="0">
                <a:latin typeface="Times New Roman" pitchFamily="18" charset="0"/>
                <a:cs typeface="Times New Roman" pitchFamily="18" charset="0"/>
              </a:rPr>
              <a:t>Body </a:t>
            </a:r>
            <a:r>
              <a:rPr lang="en-US" sz="2800" dirty="0">
                <a:latin typeface="Times New Roman" pitchFamily="18" charset="0"/>
                <a:cs typeface="Times New Roman" pitchFamily="18" charset="0"/>
              </a:rPr>
              <a:t>is greenish yellow laterally, dorsal portion dark brown; greyish white in abdomen.</a:t>
            </a:r>
          </a:p>
          <a:p>
            <a:pPr lvl="0" algn="just"/>
            <a:endParaRPr lang="en-US" sz="2800" dirty="0" smtClean="0">
              <a:latin typeface="Times New Roman" pitchFamily="18" charset="0"/>
              <a:cs typeface="Times New Roman" pitchFamily="18" charset="0"/>
            </a:endParaRPr>
          </a:p>
          <a:p>
            <a:pPr lvl="0" algn="just"/>
            <a:r>
              <a:rPr lang="en-US" sz="2800" dirty="0" smtClean="0">
                <a:latin typeface="Times New Roman" pitchFamily="18" charset="0"/>
                <a:cs typeface="Times New Roman" pitchFamily="18" charset="0"/>
              </a:rPr>
              <a:t>Broad </a:t>
            </a:r>
            <a:r>
              <a:rPr lang="en-US" sz="2800" dirty="0">
                <a:latin typeface="Times New Roman" pitchFamily="18" charset="0"/>
                <a:cs typeface="Times New Roman" pitchFamily="18" charset="0"/>
              </a:rPr>
              <a:t>head with </a:t>
            </a:r>
            <a:r>
              <a:rPr lang="en-US" sz="2800" dirty="0">
                <a:latin typeface="Times New Roman" pitchFamily="18" charset="0"/>
                <a:cs typeface="Times New Roman" pitchFamily="18" charset="0"/>
              </a:rPr>
              <a:t>terminal mouth and </a:t>
            </a:r>
            <a:r>
              <a:rPr lang="en-US" sz="2800" dirty="0">
                <a:latin typeface="Times New Roman" pitchFamily="18" charset="0"/>
                <a:cs typeface="Times New Roman" pitchFamily="18" charset="0"/>
              </a:rPr>
              <a:t>arch-shaped; </a:t>
            </a:r>
            <a:r>
              <a:rPr lang="en-US" sz="2800" dirty="0">
                <a:latin typeface="Times New Roman" pitchFamily="18" charset="0"/>
                <a:cs typeface="Times New Roman" pitchFamily="18" charset="0"/>
              </a:rPr>
              <a:t>upper jaw extends </a:t>
            </a:r>
            <a:r>
              <a:rPr lang="en-US" sz="2800" dirty="0">
                <a:latin typeface="Times New Roman" pitchFamily="18" charset="0"/>
                <a:cs typeface="Times New Roman" pitchFamily="18" charset="0"/>
              </a:rPr>
              <a:t>slightly over </a:t>
            </a:r>
            <a:r>
              <a:rPr lang="en-US" sz="2800" dirty="0">
                <a:latin typeface="Times New Roman" pitchFamily="18" charset="0"/>
                <a:cs typeface="Times New Roman" pitchFamily="18" charset="0"/>
              </a:rPr>
              <a:t>lower jaw, </a:t>
            </a:r>
            <a:r>
              <a:rPr lang="en-US" sz="2800" dirty="0">
                <a:latin typeface="Times New Roman" pitchFamily="18" charset="0"/>
                <a:cs typeface="Times New Roman" pitchFamily="18" charset="0"/>
              </a:rPr>
              <a:t>its rear can reach below </a:t>
            </a:r>
            <a:r>
              <a:rPr lang="en-US" sz="2800" dirty="0">
                <a:latin typeface="Times New Roman" pitchFamily="18" charset="0"/>
                <a:cs typeface="Times New Roman" pitchFamily="18" charset="0"/>
              </a:rPr>
              <a:t>eye.</a:t>
            </a:r>
            <a:endParaRPr lang="en-US" sz="2800" dirty="0">
              <a:latin typeface="Times New Roman" pitchFamily="18" charset="0"/>
              <a:cs typeface="Times New Roman" pitchFamily="18" charset="0"/>
            </a:endParaRPr>
          </a:p>
          <a:p>
            <a:pPr lvl="0" algn="just"/>
            <a:endParaRPr lang="en-US" sz="2800" dirty="0" smtClean="0">
              <a:latin typeface="Times New Roman" pitchFamily="18" charset="0"/>
              <a:cs typeface="Times New Roman" pitchFamily="18" charset="0"/>
            </a:endParaRPr>
          </a:p>
          <a:p>
            <a:pPr lvl="0" algn="just"/>
            <a:r>
              <a:rPr lang="en-US" sz="2800" dirty="0" smtClean="0">
                <a:latin typeface="Times New Roman" pitchFamily="18" charset="0"/>
                <a:cs typeface="Times New Roman" pitchFamily="18" charset="0"/>
              </a:rPr>
              <a:t>Broad </a:t>
            </a:r>
            <a:r>
              <a:rPr lang="en-US" sz="2800" dirty="0">
                <a:latin typeface="Times New Roman" pitchFamily="18" charset="0"/>
                <a:cs typeface="Times New Roman" pitchFamily="18" charset="0"/>
              </a:rPr>
              <a:t>head with rounded </a:t>
            </a:r>
            <a:r>
              <a:rPr lang="en-US" sz="2800" dirty="0">
                <a:latin typeface="Times New Roman" pitchFamily="18" charset="0"/>
                <a:cs typeface="Times New Roman" pitchFamily="18" charset="0"/>
              </a:rPr>
              <a:t>snout, </a:t>
            </a:r>
            <a:r>
              <a:rPr lang="en-US" sz="2800" dirty="0"/>
              <a:t>lacks barbels</a:t>
            </a:r>
            <a:r>
              <a:rPr lang="en-US" sz="28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lvl="0" algn="just"/>
            <a:endParaRPr lang="en-US" sz="2800" dirty="0" smtClean="0">
              <a:latin typeface="Times New Roman" pitchFamily="18" charset="0"/>
              <a:cs typeface="Times New Roman" pitchFamily="18" charset="0"/>
            </a:endParaRPr>
          </a:p>
          <a:p>
            <a:pPr lvl="0" algn="just"/>
            <a:r>
              <a:rPr lang="en-US" sz="2800" dirty="0" smtClean="0">
                <a:latin typeface="Times New Roman" pitchFamily="18" charset="0"/>
                <a:cs typeface="Times New Roman" pitchFamily="18" charset="0"/>
              </a:rPr>
              <a:t>Herbivorous</a:t>
            </a:r>
            <a:r>
              <a:rPr lang="en-US" sz="2800" dirty="0">
                <a:latin typeface="Times New Roman" pitchFamily="18" charset="0"/>
                <a:cs typeface="Times New Roman" pitchFamily="18" charset="0"/>
              </a:rPr>
              <a:t>.</a:t>
            </a:r>
          </a:p>
          <a:p>
            <a:pPr lvl="0" algn="just"/>
            <a:endParaRPr lang="en-US" sz="28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821720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latin typeface="Times New Roman" pitchFamily="18" charset="0"/>
                <a:cs typeface="Times New Roman" pitchFamily="18" charset="0"/>
              </a:rPr>
              <a:t>Grass Carp</a:t>
            </a:r>
            <a:endParaRPr lang="en-US" dirty="0"/>
          </a:p>
        </p:txBody>
      </p:sp>
      <p:pic>
        <p:nvPicPr>
          <p:cNvPr id="13314" name="Picture 2" descr="C:\Users\S P SAHU\Desktop\fish pics\grass carp.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1" y="1676400"/>
            <a:ext cx="8488017"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280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rmAutofit/>
          </a:bodyPr>
          <a:lstStyle/>
          <a:p>
            <a:r>
              <a:rPr lang="en-US" sz="3100" b="1" dirty="0">
                <a:solidFill>
                  <a:srgbClr val="C00000"/>
                </a:solidFill>
                <a:latin typeface="Times New Roman" pitchFamily="18" charset="0"/>
                <a:cs typeface="Times New Roman" pitchFamily="18" charset="0"/>
              </a:rPr>
              <a:t>COMMON EDIBLE FISH FOUND IN </a:t>
            </a:r>
            <a:r>
              <a:rPr lang="en-US" sz="3100" b="1" dirty="0">
                <a:solidFill>
                  <a:srgbClr val="C00000"/>
                </a:solidFill>
                <a:latin typeface="Times New Roman" pitchFamily="18" charset="0"/>
                <a:cs typeface="Times New Roman" pitchFamily="18" charset="0"/>
              </a:rPr>
              <a:t>INDIA</a:t>
            </a:r>
            <a:endParaRPr lang="en-US" dirty="0"/>
          </a:p>
        </p:txBody>
      </p:sp>
      <p:sp>
        <p:nvSpPr>
          <p:cNvPr id="3" name="Content Placeholder 2"/>
          <p:cNvSpPr>
            <a:spLocks noGrp="1"/>
          </p:cNvSpPr>
          <p:nvPr>
            <p:ph idx="1"/>
          </p:nvPr>
        </p:nvSpPr>
        <p:spPr>
          <a:xfrm>
            <a:off x="1905000" y="1066800"/>
            <a:ext cx="9753600" cy="5486400"/>
          </a:xfrm>
        </p:spPr>
        <p:txBody>
          <a:bodyPr>
            <a:normAutofit lnSpcReduction="10000"/>
          </a:bodyPr>
          <a:lstStyle/>
          <a:p>
            <a:pPr marL="0" indent="0" algn="just">
              <a:buNone/>
            </a:pPr>
            <a:r>
              <a:rPr lang="en-US" sz="2800" b="1" dirty="0">
                <a:solidFill>
                  <a:srgbClr val="FF0000"/>
                </a:solidFill>
                <a:latin typeface="Times New Roman" pitchFamily="18" charset="0"/>
                <a:cs typeface="Times New Roman" pitchFamily="18" charset="0"/>
              </a:rPr>
              <a:t>1. Marine </a:t>
            </a:r>
            <a:r>
              <a:rPr lang="en-US" sz="2800" b="1" dirty="0">
                <a:solidFill>
                  <a:srgbClr val="FF0000"/>
                </a:solidFill>
                <a:latin typeface="Times New Roman" pitchFamily="18" charset="0"/>
                <a:cs typeface="Times New Roman" pitchFamily="18" charset="0"/>
              </a:rPr>
              <a:t>Fisheries:</a:t>
            </a:r>
            <a:r>
              <a:rPr lang="en-US" sz="2800" dirty="0">
                <a:solidFill>
                  <a:srgbClr val="FF0000"/>
                </a:solidFill>
                <a:latin typeface="Times New Roman" pitchFamily="18" charset="0"/>
                <a:cs typeface="Times New Roman" pitchFamily="18" charset="0"/>
              </a:rPr>
              <a:t> </a:t>
            </a:r>
            <a:r>
              <a:rPr lang="en-US" sz="2800" dirty="0">
                <a:latin typeface="Times New Roman" pitchFamily="18" charset="0"/>
                <a:cs typeface="Times New Roman" pitchFamily="18" charset="0"/>
              </a:rPr>
              <a:t>Fishing operations along seacoasts. The Indian subcontinent approximately has a 5600 </a:t>
            </a:r>
            <a:r>
              <a:rPr lang="en-US" sz="2800" dirty="0">
                <a:latin typeface="Times New Roman" pitchFamily="18" charset="0"/>
                <a:cs typeface="Times New Roman" pitchFamily="18" charset="0"/>
              </a:rPr>
              <a:t>km </a:t>
            </a:r>
            <a:r>
              <a:rPr lang="en-US" sz="2800" dirty="0">
                <a:latin typeface="Times New Roman" pitchFamily="18" charset="0"/>
                <a:cs typeface="Times New Roman" pitchFamily="18" charset="0"/>
              </a:rPr>
              <a:t>long coastline. </a:t>
            </a:r>
            <a:endParaRPr lang="en-US"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About </a:t>
            </a:r>
            <a:r>
              <a:rPr lang="en-US" sz="2800" dirty="0">
                <a:latin typeface="Times New Roman" pitchFamily="18" charset="0"/>
                <a:cs typeface="Times New Roman" pitchFamily="18" charset="0"/>
              </a:rPr>
              <a:t>80% of India’s marine fish are supplied by the west coast and the remaining 20% by the east coast. </a:t>
            </a:r>
            <a:r>
              <a:rPr lang="en-US" sz="2800" dirty="0">
                <a:latin typeface="Times New Roman" pitchFamily="18" charset="0"/>
                <a:cs typeface="Times New Roman" pitchFamily="18" charset="0"/>
              </a:rPr>
              <a:t>Example: Mackerels, </a:t>
            </a:r>
            <a:r>
              <a:rPr lang="en-US" sz="2800" dirty="0">
                <a:latin typeface="Times New Roman" pitchFamily="18" charset="0"/>
                <a:cs typeface="Times New Roman" pitchFamily="18" charset="0"/>
              </a:rPr>
              <a:t>pomfrets, salmons, sardines, sharks and catfish.</a:t>
            </a:r>
          </a:p>
          <a:p>
            <a:pPr algn="just"/>
            <a:r>
              <a:rPr lang="en-US" sz="2800" dirty="0">
                <a:latin typeface="Times New Roman" pitchFamily="18" charset="0"/>
                <a:cs typeface="Times New Roman" pitchFamily="18" charset="0"/>
              </a:rPr>
              <a:t>Catfishes: Carnivorous </a:t>
            </a:r>
            <a:endParaRPr lang="en-US" sz="2800" dirty="0" smtClean="0">
              <a:latin typeface="Times New Roman" pitchFamily="18" charset="0"/>
              <a:cs typeface="Times New Roman" pitchFamily="18" charset="0"/>
            </a:endParaRPr>
          </a:p>
          <a:p>
            <a:pPr marL="0" indent="0" algn="just">
              <a:buNone/>
            </a:pPr>
            <a:endParaRPr lang="en-US" sz="2800" dirty="0">
              <a:latin typeface="Times New Roman" pitchFamily="18" charset="0"/>
              <a:cs typeface="Times New Roman" pitchFamily="18" charset="0"/>
            </a:endParaRPr>
          </a:p>
          <a:p>
            <a:pPr marL="0" indent="0" algn="just">
              <a:buNone/>
            </a:pPr>
            <a:r>
              <a:rPr lang="en-US" sz="2800" b="1" dirty="0">
                <a:solidFill>
                  <a:srgbClr val="FF0000"/>
                </a:solidFill>
                <a:latin typeface="Times New Roman" pitchFamily="18" charset="0"/>
                <a:cs typeface="Times New Roman" pitchFamily="18" charset="0"/>
              </a:rPr>
              <a:t>2. Fresh Water Fisheries or inland Fisheries</a:t>
            </a:r>
            <a:r>
              <a:rPr lang="en-US" sz="2800" dirty="0">
                <a:solidFill>
                  <a:srgbClr val="FF0000"/>
                </a:solidFill>
                <a:latin typeface="Times New Roman" pitchFamily="18" charset="0"/>
                <a:cs typeface="Times New Roman" pitchFamily="18" charset="0"/>
              </a:rPr>
              <a:t> : </a:t>
            </a:r>
            <a:r>
              <a:rPr lang="en-US" sz="2800" dirty="0">
                <a:latin typeface="Times New Roman" pitchFamily="18" charset="0"/>
                <a:cs typeface="Times New Roman" pitchFamily="18" charset="0"/>
              </a:rPr>
              <a:t>Fish found </a:t>
            </a:r>
            <a:r>
              <a:rPr lang="en-US" sz="2800" dirty="0">
                <a:latin typeface="Times New Roman" pitchFamily="18" charset="0"/>
                <a:cs typeface="Times New Roman" pitchFamily="18" charset="0"/>
              </a:rPr>
              <a:t>in rivers, irrigation canals, reservoirs, lakes, tanks and ponds</a:t>
            </a:r>
            <a:r>
              <a:rPr lang="en-US" sz="2800" dirty="0">
                <a:latin typeface="Times New Roman" pitchFamily="18" charset="0"/>
                <a:cs typeface="Times New Roman" pitchFamily="18" charset="0"/>
              </a:rPr>
              <a:t>. Ex.: Rohu</a:t>
            </a:r>
            <a:r>
              <a:rPr lang="en-US" sz="2800" dirty="0">
                <a:latin typeface="Times New Roman" pitchFamily="18" charset="0"/>
                <a:cs typeface="Times New Roman" pitchFamily="18" charset="0"/>
              </a:rPr>
              <a:t>, Catla, </a:t>
            </a:r>
            <a:r>
              <a:rPr lang="en-US" sz="2800" dirty="0">
                <a:latin typeface="Times New Roman" pitchFamily="18" charset="0"/>
                <a:cs typeface="Times New Roman" pitchFamily="18" charset="0"/>
              </a:rPr>
              <a:t>Mrigal, Exotic carps, Gourami</a:t>
            </a:r>
            <a:r>
              <a:rPr lang="en-US" sz="2800" dirty="0">
                <a:latin typeface="Times New Roman" pitchFamily="18" charset="0"/>
                <a:cs typeface="Times New Roman" pitchFamily="18" charset="0"/>
              </a:rPr>
              <a:t>, </a:t>
            </a:r>
            <a:r>
              <a:rPr lang="en-US" sz="2800" dirty="0">
                <a:latin typeface="Times New Roman" pitchFamily="18" charset="0"/>
                <a:cs typeface="Times New Roman" pitchFamily="18" charset="0"/>
              </a:rPr>
              <a:t>Bombay </a:t>
            </a:r>
            <a:r>
              <a:rPr lang="en-US" sz="2800" dirty="0">
                <a:latin typeface="Times New Roman" pitchFamily="18" charset="0"/>
                <a:cs typeface="Times New Roman" pitchFamily="18" charset="0"/>
              </a:rPr>
              <a:t>duck and </a:t>
            </a:r>
            <a:r>
              <a:rPr lang="en-US" sz="2800" dirty="0" err="1">
                <a:latin typeface="Times New Roman" pitchFamily="18" charset="0"/>
                <a:cs typeface="Times New Roman" pitchFamily="18" charset="0"/>
              </a:rPr>
              <a:t>Gambusia</a:t>
            </a:r>
            <a:r>
              <a:rPr lang="en-US" sz="280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Carps: Herbivorous</a:t>
            </a:r>
          </a:p>
          <a:p>
            <a:endParaRPr lang="en-US" sz="2800" dirty="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4799705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a:bodyPr>
          <a:lstStyle/>
          <a:p>
            <a:r>
              <a:rPr lang="en-US" sz="3600" b="1" dirty="0">
                <a:solidFill>
                  <a:srgbClr val="C00000"/>
                </a:solidFill>
                <a:latin typeface="Times New Roman" pitchFamily="18" charset="0"/>
                <a:cs typeface="Times New Roman" pitchFamily="18" charset="0"/>
              </a:rPr>
              <a:t>CATFISHES</a:t>
            </a:r>
            <a:endParaRPr lang="en-US" dirty="0"/>
          </a:p>
        </p:txBody>
      </p:sp>
      <p:sp>
        <p:nvSpPr>
          <p:cNvPr id="3" name="Content Placeholder 2"/>
          <p:cNvSpPr>
            <a:spLocks noGrp="1"/>
          </p:cNvSpPr>
          <p:nvPr>
            <p:ph idx="1"/>
          </p:nvPr>
        </p:nvSpPr>
        <p:spPr>
          <a:xfrm>
            <a:off x="1447800" y="1066800"/>
            <a:ext cx="10134600" cy="5562600"/>
          </a:xfrm>
        </p:spPr>
        <p:txBody>
          <a:bodyPr>
            <a:normAutofit fontScale="77500" lnSpcReduction="20000"/>
          </a:bodyPr>
          <a:lstStyle/>
          <a:p>
            <a:pPr algn="just"/>
            <a:r>
              <a:rPr lang="en-US" dirty="0">
                <a:latin typeface="Times New Roman" pitchFamily="18" charset="0"/>
                <a:cs typeface="Times New Roman" pitchFamily="18" charset="0"/>
              </a:rPr>
              <a:t>They are air breathing, i.e., capable of breathing directly from the atmospheric </a:t>
            </a:r>
            <a:r>
              <a:rPr lang="en-US" dirty="0" smtClean="0">
                <a:latin typeface="Times New Roman" pitchFamily="18" charset="0"/>
                <a:cs typeface="Times New Roman" pitchFamily="18" charset="0"/>
              </a:rPr>
              <a:t>air.</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Characterized </a:t>
            </a:r>
            <a:r>
              <a:rPr lang="en-US" dirty="0" smtClean="0">
                <a:latin typeface="Times New Roman" pitchFamily="18" charset="0"/>
                <a:cs typeface="Times New Roman" pitchFamily="18" charset="0"/>
              </a:rPr>
              <a:t>by </a:t>
            </a:r>
            <a:r>
              <a:rPr lang="en-US" dirty="0">
                <a:latin typeface="Times New Roman" pitchFamily="18" charset="0"/>
                <a:cs typeface="Times New Roman" pitchFamily="18" charset="0"/>
              </a:rPr>
              <a:t>the absence of scales, presence of two pairs of long barbels in the upper and the </a:t>
            </a:r>
            <a:r>
              <a:rPr lang="en-US" dirty="0" smtClean="0">
                <a:latin typeface="Times New Roman" pitchFamily="18" charset="0"/>
                <a:cs typeface="Times New Roman" pitchFamily="18" charset="0"/>
              </a:rPr>
              <a:t>lower jaw, </a:t>
            </a:r>
            <a:r>
              <a:rPr lang="en-US" dirty="0">
                <a:latin typeface="Times New Roman" pitchFamily="18" charset="0"/>
                <a:cs typeface="Times New Roman" pitchFamily="18" charset="0"/>
              </a:rPr>
              <a:t>presence or absence of adipose fin</a:t>
            </a:r>
            <a:r>
              <a:rPr lang="en-US" dirty="0" smtClean="0">
                <a:latin typeface="Times New Roman" pitchFamily="18" charset="0"/>
                <a:cs typeface="Times New Roman" pitchFamily="18" charset="0"/>
              </a:rPr>
              <a:t>.</a:t>
            </a:r>
          </a:p>
          <a:p>
            <a:pPr marL="0" indent="0">
              <a:buNone/>
            </a:pPr>
            <a:endParaRPr lang="en-US" dirty="0" smtClean="0">
              <a:latin typeface="Times New Roman" pitchFamily="18" charset="0"/>
              <a:cs typeface="Times New Roman" pitchFamily="18" charset="0"/>
            </a:endParaRPr>
          </a:p>
          <a:p>
            <a:pPr marL="0" indent="0">
              <a:buNone/>
            </a:pPr>
            <a:r>
              <a:rPr lang="en-US" sz="3500" b="1" dirty="0" err="1">
                <a:solidFill>
                  <a:srgbClr val="C00000"/>
                </a:solidFill>
                <a:latin typeface="Times New Roman" pitchFamily="18" charset="0"/>
                <a:cs typeface="Times New Roman" pitchFamily="18" charset="0"/>
              </a:rPr>
              <a:t>Pangash</a:t>
            </a:r>
            <a:r>
              <a:rPr lang="en-US"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Pangasius</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pangasius</a:t>
            </a:r>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Adipose </a:t>
            </a:r>
            <a:r>
              <a:rPr lang="en-US" dirty="0">
                <a:latin typeface="Times New Roman" pitchFamily="18" charset="0"/>
                <a:cs typeface="Times New Roman" pitchFamily="18" charset="0"/>
              </a:rPr>
              <a:t>fin is </a:t>
            </a:r>
            <a:r>
              <a:rPr lang="en-US" dirty="0" smtClean="0">
                <a:latin typeface="Times New Roman" pitchFamily="18" charset="0"/>
                <a:cs typeface="Times New Roman" pitchFamily="18" charset="0"/>
              </a:rPr>
              <a:t>present.</a:t>
            </a:r>
            <a:endParaRPr lang="en-US" dirty="0">
              <a:latin typeface="Times New Roman" pitchFamily="18" charset="0"/>
              <a:cs typeface="Times New Roman" pitchFamily="18" charset="0"/>
            </a:endParaRPr>
          </a:p>
          <a:p>
            <a:pPr lvl="0"/>
            <a:endParaRPr lang="en-US"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Forked </a:t>
            </a:r>
            <a:r>
              <a:rPr lang="en-US" dirty="0">
                <a:latin typeface="Times New Roman" pitchFamily="18" charset="0"/>
                <a:cs typeface="Times New Roman" pitchFamily="18" charset="0"/>
              </a:rPr>
              <a:t>caudal </a:t>
            </a:r>
            <a:r>
              <a:rPr lang="en-US" dirty="0" smtClean="0">
                <a:latin typeface="Times New Roman" pitchFamily="18" charset="0"/>
                <a:cs typeface="Times New Roman" pitchFamily="18" charset="0"/>
              </a:rPr>
              <a:t>fin.</a:t>
            </a:r>
            <a:endParaRPr lang="en-US" dirty="0">
              <a:latin typeface="Times New Roman" pitchFamily="18" charset="0"/>
              <a:cs typeface="Times New Roman" pitchFamily="18" charset="0"/>
            </a:endParaRPr>
          </a:p>
          <a:p>
            <a:pPr lvl="0"/>
            <a:endParaRPr lang="en-US" dirty="0" smtClean="0">
              <a:latin typeface="Times New Roman" pitchFamily="18" charset="0"/>
              <a:cs typeface="Times New Roman" pitchFamily="18" charset="0"/>
            </a:endParaRPr>
          </a:p>
          <a:p>
            <a:pPr lvl="0"/>
            <a:r>
              <a:rPr lang="en-US" dirty="0" err="1" smtClean="0">
                <a:latin typeface="Times New Roman" pitchFamily="18" charset="0"/>
                <a:cs typeface="Times New Roman" pitchFamily="18" charset="0"/>
              </a:rPr>
              <a:t>Maxillery</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barbels (thread like protrusions around </a:t>
            </a:r>
            <a:r>
              <a:rPr lang="en-US" dirty="0" smtClean="0">
                <a:latin typeface="Times New Roman" pitchFamily="18" charset="0"/>
                <a:cs typeface="Times New Roman" pitchFamily="18" charset="0"/>
              </a:rPr>
              <a:t>the mouth) </a:t>
            </a:r>
            <a:r>
              <a:rPr lang="en-US" dirty="0">
                <a:latin typeface="Times New Roman" pitchFamily="18" charset="0"/>
                <a:cs typeface="Times New Roman" pitchFamily="18" charset="0"/>
              </a:rPr>
              <a:t>reach the base of the pectoral </a:t>
            </a:r>
            <a:r>
              <a:rPr lang="en-US" dirty="0" smtClean="0">
                <a:latin typeface="Times New Roman" pitchFamily="18" charset="0"/>
                <a:cs typeface="Times New Roman" pitchFamily="18" charset="0"/>
              </a:rPr>
              <a:t>fin.</a:t>
            </a:r>
            <a:endParaRPr lang="en-US" dirty="0">
              <a:latin typeface="Times New Roman" pitchFamily="18" charset="0"/>
              <a:cs typeface="Times New Roman" pitchFamily="18" charset="0"/>
            </a:endParaRPr>
          </a:p>
          <a:p>
            <a:pPr marL="0" indent="0">
              <a:buNone/>
            </a:pPr>
            <a:r>
              <a:rPr lang="en-US" dirty="0"/>
              <a:t>   </a:t>
            </a:r>
          </a:p>
        </p:txBody>
      </p:sp>
    </p:spTree>
    <p:extLst>
      <p:ext uri="{BB962C8B-B14F-4D97-AF65-F5344CB8AC3E}">
        <p14:creationId xmlns:p14="http://schemas.microsoft.com/office/powerpoint/2010/main" val="3029591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C00000"/>
                </a:solidFill>
                <a:latin typeface="Times New Roman" pitchFamily="18" charset="0"/>
                <a:cs typeface="Times New Roman" pitchFamily="18" charset="0"/>
              </a:rPr>
              <a:t>Pangash</a:t>
            </a:r>
            <a:r>
              <a:rPr lang="en-US" b="1" dirty="0" smtClean="0">
                <a:solidFill>
                  <a:srgbClr val="C00000"/>
                </a:solidFill>
                <a:latin typeface="Times New Roman" pitchFamily="18" charset="0"/>
                <a:cs typeface="Times New Roman" pitchFamily="18" charset="0"/>
              </a:rPr>
              <a:t> Fish</a:t>
            </a:r>
            <a:endParaRPr lang="en-US" dirty="0"/>
          </a:p>
        </p:txBody>
      </p:sp>
      <p:pic>
        <p:nvPicPr>
          <p:cNvPr id="10242" name="Picture 2" descr="C:\Users\S P SAHU\Desktop\fish pics\pangash fish.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3655" y="2133600"/>
            <a:ext cx="7392378"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359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33400"/>
            <a:ext cx="9906000" cy="6019800"/>
          </a:xfrm>
        </p:spPr>
        <p:txBody>
          <a:bodyPr>
            <a:normAutofit fontScale="77500" lnSpcReduction="20000"/>
          </a:bodyPr>
          <a:lstStyle/>
          <a:p>
            <a:pPr marL="0" indent="0">
              <a:buNone/>
            </a:pPr>
            <a:r>
              <a:rPr lang="en-US" sz="4000" b="1" dirty="0">
                <a:solidFill>
                  <a:srgbClr val="C00000"/>
                </a:solidFill>
                <a:latin typeface="Times New Roman" pitchFamily="18" charset="0"/>
                <a:cs typeface="Times New Roman" pitchFamily="18" charset="0"/>
              </a:rPr>
              <a:t>Magur</a:t>
            </a:r>
            <a:r>
              <a:rPr lang="en-US"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Clarias</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batrachus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Adipose </a:t>
            </a:r>
            <a:r>
              <a:rPr lang="en-US" dirty="0">
                <a:latin typeface="Times New Roman" pitchFamily="18" charset="0"/>
                <a:cs typeface="Times New Roman" pitchFamily="18" charset="0"/>
              </a:rPr>
              <a:t>fin is </a:t>
            </a:r>
            <a:r>
              <a:rPr lang="en-US" dirty="0" smtClean="0">
                <a:latin typeface="Times New Roman" pitchFamily="18" charset="0"/>
                <a:cs typeface="Times New Roman" pitchFamily="18" charset="0"/>
              </a:rPr>
              <a:t>absent.</a:t>
            </a:r>
            <a:endParaRPr lang="en-US" dirty="0">
              <a:latin typeface="Times New Roman" pitchFamily="18" charset="0"/>
              <a:cs typeface="Times New Roman" pitchFamily="18" charset="0"/>
            </a:endParaRPr>
          </a:p>
          <a:p>
            <a:pPr lvl="0" algn="just"/>
            <a:r>
              <a:rPr lang="en-US" dirty="0">
                <a:latin typeface="Times New Roman" pitchFamily="18" charset="0"/>
                <a:cs typeface="Times New Roman" pitchFamily="18" charset="0"/>
              </a:rPr>
              <a:t>Elongated first dorsal, long anal </a:t>
            </a:r>
            <a:r>
              <a:rPr lang="en-US" dirty="0" smtClean="0">
                <a:latin typeface="Times New Roman" pitchFamily="18" charset="0"/>
                <a:cs typeface="Times New Roman" pitchFamily="18" charset="0"/>
              </a:rPr>
              <a:t>fin.</a:t>
            </a:r>
          </a:p>
          <a:p>
            <a:pPr lvl="0" algn="just"/>
            <a:endParaRPr lang="en-US"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Elongated </a:t>
            </a:r>
            <a:r>
              <a:rPr lang="en-US" dirty="0" smtClean="0">
                <a:latin typeface="Times New Roman" pitchFamily="18" charset="0"/>
                <a:cs typeface="Times New Roman" pitchFamily="18" charset="0"/>
              </a:rPr>
              <a:t>body shape </a:t>
            </a:r>
            <a:r>
              <a:rPr lang="en-US" dirty="0">
                <a:latin typeface="Times New Roman" pitchFamily="18" charset="0"/>
                <a:cs typeface="Times New Roman" pitchFamily="18" charset="0"/>
              </a:rPr>
              <a:t> covered laterally in small white </a:t>
            </a:r>
            <a:r>
              <a:rPr lang="en-US" dirty="0" smtClean="0">
                <a:latin typeface="Times New Roman" pitchFamily="18" charset="0"/>
                <a:cs typeface="Times New Roman" pitchFamily="18" charset="0"/>
              </a:rPr>
              <a:t>spots.</a:t>
            </a:r>
          </a:p>
          <a:p>
            <a:pPr lvl="0" algn="just"/>
            <a:r>
              <a:rPr lang="en-US" dirty="0" smtClean="0">
                <a:latin typeface="Times New Roman" pitchFamily="18" charset="0"/>
                <a:cs typeface="Times New Roman" pitchFamily="18" charset="0"/>
              </a:rPr>
              <a:t>Body colour: Mainly gray </a:t>
            </a:r>
            <a:r>
              <a:rPr lang="en-US" dirty="0">
                <a:latin typeface="Times New Roman" pitchFamily="18" charset="0"/>
                <a:cs typeface="Times New Roman" pitchFamily="18" charset="0"/>
              </a:rPr>
              <a:t>or grayish brown</a:t>
            </a:r>
            <a:r>
              <a:rPr lang="en-US" dirty="0" smtClean="0">
                <a:latin typeface="Times New Roman" pitchFamily="18" charset="0"/>
                <a:cs typeface="Times New Roman" pitchFamily="18" charset="0"/>
              </a:rPr>
              <a:t>.</a:t>
            </a:r>
          </a:p>
          <a:p>
            <a:pPr lvl="0" algn="just"/>
            <a:r>
              <a:rPr lang="en-US" dirty="0" smtClean="0">
                <a:latin typeface="Times New Roman" pitchFamily="18" charset="0"/>
                <a:cs typeface="Times New Roman" pitchFamily="18" charset="0"/>
              </a:rPr>
              <a:t>Long-based based dorsal and anal fins.</a:t>
            </a:r>
          </a:p>
          <a:p>
            <a:pPr lvl="0" algn="just"/>
            <a:r>
              <a:rPr lang="en-US" dirty="0" smtClean="0">
                <a:latin typeface="Times New Roman" pitchFamily="18" charset="0"/>
                <a:cs typeface="Times New Roman" pitchFamily="18" charset="0"/>
              </a:rPr>
              <a:t>Several pairs </a:t>
            </a:r>
            <a:r>
              <a:rPr lang="en-US" dirty="0">
                <a:latin typeface="Times New Roman" pitchFamily="18" charset="0"/>
                <a:cs typeface="Times New Roman" pitchFamily="18" charset="0"/>
              </a:rPr>
              <a:t>of </a:t>
            </a:r>
            <a:r>
              <a:rPr lang="en-US" dirty="0" smtClean="0">
                <a:latin typeface="Times New Roman" pitchFamily="18" charset="0"/>
                <a:cs typeface="Times New Roman" pitchFamily="18" charset="0"/>
              </a:rPr>
              <a:t>sensory barbels. </a:t>
            </a:r>
          </a:p>
          <a:p>
            <a:pPr lvl="0" algn="just"/>
            <a:endParaRPr lang="en-US"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skin is scaleless, but covered </a:t>
            </a:r>
            <a:r>
              <a:rPr lang="en-US" dirty="0" smtClean="0">
                <a:latin typeface="Times New Roman" pitchFamily="18" charset="0"/>
                <a:cs typeface="Times New Roman" pitchFamily="18" charset="0"/>
              </a:rPr>
              <a:t>with mucus </a:t>
            </a:r>
            <a:r>
              <a:rPr lang="en-US" dirty="0">
                <a:latin typeface="Times New Roman" pitchFamily="18" charset="0"/>
                <a:cs typeface="Times New Roman" pitchFamily="18" charset="0"/>
              </a:rPr>
              <a:t>which protects the fish when it is out of water.</a:t>
            </a:r>
            <a:endParaRPr lang="en-US"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Ability to walk </a:t>
            </a:r>
            <a:r>
              <a:rPr lang="en-US" dirty="0">
                <a:latin typeface="Times New Roman" pitchFamily="18" charset="0"/>
                <a:cs typeface="Times New Roman" pitchFamily="18" charset="0"/>
              </a:rPr>
              <a:t>and wiggle across dry </a:t>
            </a:r>
            <a:r>
              <a:rPr lang="en-US" dirty="0" smtClean="0">
                <a:latin typeface="Times New Roman" pitchFamily="18" charset="0"/>
                <a:cs typeface="Times New Roman" pitchFamily="18" charset="0"/>
              </a:rPr>
              <a:t>land </a:t>
            </a:r>
            <a:r>
              <a:rPr lang="en-US" dirty="0">
                <a:latin typeface="Times New Roman" pitchFamily="18" charset="0"/>
                <a:cs typeface="Times New Roman" pitchFamily="18" charset="0"/>
              </a:rPr>
              <a:t>to find food or suitable environments</a:t>
            </a:r>
            <a:r>
              <a:rPr lang="en-US" dirty="0" smtClean="0">
                <a:latin typeface="Times New Roman" pitchFamily="18" charset="0"/>
                <a:cs typeface="Times New Roman" pitchFamily="18" charset="0"/>
              </a:rPr>
              <a:t>.</a:t>
            </a:r>
          </a:p>
          <a:p>
            <a:pPr lvl="0" algn="just"/>
            <a:endParaRPr lang="en-US"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Lives </a:t>
            </a:r>
            <a:r>
              <a:rPr lang="en-US" dirty="0">
                <a:latin typeface="Times New Roman" pitchFamily="18" charset="0"/>
                <a:cs typeface="Times New Roman" pitchFamily="18" charset="0"/>
              </a:rPr>
              <a:t>in slow-moving and </a:t>
            </a:r>
            <a:r>
              <a:rPr lang="en-US" dirty="0" smtClean="0">
                <a:latin typeface="Times New Roman" pitchFamily="18" charset="0"/>
                <a:cs typeface="Times New Roman" pitchFamily="18" charset="0"/>
              </a:rPr>
              <a:t>often stagnant waters </a:t>
            </a:r>
            <a:r>
              <a:rPr lang="en-US" dirty="0">
                <a:latin typeface="Times New Roman" pitchFamily="18" charset="0"/>
                <a:cs typeface="Times New Roman" pitchFamily="18" charset="0"/>
              </a:rPr>
              <a:t>in ponds, swamps, streams and rivers, </a:t>
            </a:r>
            <a:r>
              <a:rPr lang="en-US" dirty="0" smtClean="0">
                <a:latin typeface="Times New Roman" pitchFamily="18" charset="0"/>
                <a:cs typeface="Times New Roman" pitchFamily="18" charset="0"/>
              </a:rPr>
              <a:t>flooded fields</a:t>
            </a:r>
            <a:r>
              <a:rPr lang="en-US" dirty="0">
                <a:latin typeface="Times New Roman" pitchFamily="18" charset="0"/>
                <a:cs typeface="Times New Roman" pitchFamily="18" charset="0"/>
              </a:rPr>
              <a:t> or temporary pools which may dry up.</a:t>
            </a:r>
          </a:p>
          <a:p>
            <a:pPr algn="just"/>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955319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fontScale="90000"/>
          </a:bodyPr>
          <a:lstStyle/>
          <a:p>
            <a:r>
              <a:rPr lang="en-US" b="1" dirty="0">
                <a:solidFill>
                  <a:srgbClr val="C00000"/>
                </a:solidFill>
                <a:latin typeface="Times New Roman" pitchFamily="18" charset="0"/>
                <a:cs typeface="Times New Roman" pitchFamily="18" charset="0"/>
              </a:rPr>
              <a:t>Magur</a:t>
            </a:r>
            <a:endParaRPr lang="en-US" dirty="0"/>
          </a:p>
        </p:txBody>
      </p:sp>
      <p:pic>
        <p:nvPicPr>
          <p:cNvPr id="11266" name="Picture 2" descr="C:\Users\S P SAHU\Desktop\fish pics\mangur-fish.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0" y="990600"/>
            <a:ext cx="7543800" cy="565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853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304800"/>
            <a:ext cx="9753600" cy="6172200"/>
          </a:xfrm>
        </p:spPr>
        <p:txBody>
          <a:bodyPr>
            <a:normAutofit fontScale="77500" lnSpcReduction="20000"/>
          </a:bodyPr>
          <a:lstStyle/>
          <a:p>
            <a:pPr marL="0" indent="0" algn="just">
              <a:buNone/>
            </a:pPr>
            <a:r>
              <a:rPr lang="en-US" sz="3900" b="1" dirty="0" err="1">
                <a:solidFill>
                  <a:srgbClr val="C00000"/>
                </a:solidFill>
                <a:latin typeface="Times New Roman" pitchFamily="18" charset="0"/>
                <a:cs typeface="Times New Roman" pitchFamily="18" charset="0"/>
              </a:rPr>
              <a:t>Singhi</a:t>
            </a:r>
            <a:r>
              <a:rPr lang="en-US"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Heteropneustes</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fossilis</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Compressed and elongated body.</a:t>
            </a:r>
          </a:p>
          <a:p>
            <a:pPr algn="just"/>
            <a:r>
              <a:rPr lang="en-US" dirty="0" smtClean="0">
                <a:latin typeface="Times New Roman" pitchFamily="18" charset="0"/>
                <a:cs typeface="Times New Roman" pitchFamily="18" charset="0"/>
              </a:rPr>
              <a:t>Depressed head, very long four pairs of maxillary barbels. </a:t>
            </a:r>
          </a:p>
          <a:p>
            <a:pPr algn="just"/>
            <a:r>
              <a:rPr lang="en-US" dirty="0" smtClean="0">
                <a:latin typeface="Times New Roman" pitchFamily="18" charset="0"/>
                <a:cs typeface="Times New Roman" pitchFamily="18" charset="0"/>
              </a:rPr>
              <a:t>Body colour: Brown to purplish brown.</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Found </a:t>
            </a:r>
            <a:r>
              <a:rPr lang="en-US" dirty="0" smtClean="0">
                <a:latin typeface="Times New Roman" pitchFamily="18" charset="0"/>
                <a:cs typeface="Times New Roman" pitchFamily="18" charset="0"/>
              </a:rPr>
              <a:t>mainly </a:t>
            </a:r>
            <a:r>
              <a:rPr lang="en-US" dirty="0">
                <a:latin typeface="Times New Roman" pitchFamily="18" charset="0"/>
                <a:cs typeface="Times New Roman" pitchFamily="18" charset="0"/>
              </a:rPr>
              <a:t>in ponds, ditches, swamps, </a:t>
            </a:r>
            <a:r>
              <a:rPr lang="en-US" dirty="0" smtClean="0">
                <a:latin typeface="Times New Roman" pitchFamily="18" charset="0"/>
                <a:cs typeface="Times New Roman" pitchFamily="18" charset="0"/>
              </a:rPr>
              <a:t>marshes and muddy </a:t>
            </a:r>
            <a:r>
              <a:rPr lang="en-US" dirty="0">
                <a:latin typeface="Times New Roman" pitchFamily="18" charset="0"/>
                <a:cs typeface="Times New Roman" pitchFamily="18" charset="0"/>
              </a:rPr>
              <a:t>rivers.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Tolerate </a:t>
            </a:r>
            <a:r>
              <a:rPr lang="en-US" dirty="0">
                <a:latin typeface="Times New Roman" pitchFamily="18" charset="0"/>
                <a:cs typeface="Times New Roman" pitchFamily="18" charset="0"/>
              </a:rPr>
              <a:t>slightly brackish </a:t>
            </a:r>
            <a:r>
              <a:rPr lang="en-US" dirty="0" smtClean="0">
                <a:latin typeface="Times New Roman" pitchFamily="18" charset="0"/>
                <a:cs typeface="Times New Roman" pitchFamily="18" charset="0"/>
              </a:rPr>
              <a:t>water and omnivorous</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Breeds </a:t>
            </a:r>
            <a:r>
              <a:rPr lang="en-US" dirty="0" smtClean="0">
                <a:latin typeface="Times New Roman" pitchFamily="18" charset="0"/>
                <a:cs typeface="Times New Roman" pitchFamily="18" charset="0"/>
              </a:rPr>
              <a:t>in </a:t>
            </a:r>
            <a:r>
              <a:rPr lang="en-US" dirty="0">
                <a:latin typeface="Times New Roman" pitchFamily="18" charset="0"/>
                <a:cs typeface="Times New Roman" pitchFamily="18" charset="0"/>
              </a:rPr>
              <a:t>confined waters during </a:t>
            </a:r>
            <a:r>
              <a:rPr lang="en-US" dirty="0" smtClean="0">
                <a:latin typeface="Times New Roman" pitchFamily="18" charset="0"/>
                <a:cs typeface="Times New Roman" pitchFamily="18" charset="0"/>
              </a:rPr>
              <a:t>the monsoon</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months</a:t>
            </a:r>
          </a:p>
          <a:p>
            <a:pPr algn="just"/>
            <a:r>
              <a:rPr lang="en-US" dirty="0" smtClean="0">
                <a:latin typeface="Times New Roman" pitchFamily="18" charset="0"/>
                <a:cs typeface="Times New Roman" pitchFamily="18" charset="0"/>
              </a:rPr>
              <a:t>Great demand </a:t>
            </a:r>
            <a:r>
              <a:rPr lang="en-US" dirty="0">
                <a:latin typeface="Times New Roman" pitchFamily="18" charset="0"/>
                <a:cs typeface="Times New Roman" pitchFamily="18" charset="0"/>
              </a:rPr>
              <a:t>due to its medicinal value</a:t>
            </a:r>
            <a:r>
              <a:rPr lang="en-US" dirty="0" smtClean="0">
                <a:latin typeface="Times New Roman" pitchFamily="18" charset="0"/>
                <a:cs typeface="Times New Roman" pitchFamily="18" charset="0"/>
              </a:rPr>
              <a:t>.</a:t>
            </a:r>
            <a:endParaRPr lang="en-US" baseline="30000" dirty="0">
              <a:latin typeface="Times New Roman" pitchFamily="18" charset="0"/>
              <a:cs typeface="Times New Roman" pitchFamily="18" charset="0"/>
            </a:endParaRPr>
          </a:p>
          <a:p>
            <a:pPr lvl="0" algn="just"/>
            <a:r>
              <a:rPr lang="en-US" dirty="0">
                <a:latin typeface="Times New Roman" pitchFamily="18" charset="0"/>
                <a:cs typeface="Times New Roman" pitchFamily="18" charset="0"/>
              </a:rPr>
              <a:t>Adipose fin is </a:t>
            </a:r>
            <a:r>
              <a:rPr lang="en-US" dirty="0" smtClean="0">
                <a:latin typeface="Times New Roman" pitchFamily="18" charset="0"/>
                <a:cs typeface="Times New Roman" pitchFamily="18" charset="0"/>
              </a:rPr>
              <a:t>absent, Rounded </a:t>
            </a:r>
            <a:r>
              <a:rPr lang="en-US" dirty="0">
                <a:latin typeface="Times New Roman" pitchFamily="18" charset="0"/>
                <a:cs typeface="Times New Roman" pitchFamily="18" charset="0"/>
              </a:rPr>
              <a:t>caudal </a:t>
            </a:r>
            <a:r>
              <a:rPr lang="en-US" dirty="0" smtClean="0">
                <a:latin typeface="Times New Roman" pitchFamily="18" charset="0"/>
                <a:cs typeface="Times New Roman" pitchFamily="18" charset="0"/>
              </a:rPr>
              <a:t>fin.</a:t>
            </a:r>
            <a:endParaRPr lang="en-US" dirty="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Able </a:t>
            </a:r>
            <a:r>
              <a:rPr lang="en-US" dirty="0" smtClean="0">
                <a:latin typeface="Times New Roman" pitchFamily="18" charset="0"/>
                <a:cs typeface="Times New Roman" pitchFamily="18" charset="0"/>
              </a:rPr>
              <a:t>to </a:t>
            </a:r>
            <a:r>
              <a:rPr lang="en-US" dirty="0">
                <a:latin typeface="Times New Roman" pitchFamily="18" charset="0"/>
                <a:cs typeface="Times New Roman" pitchFamily="18" charset="0"/>
              </a:rPr>
              <a:t>deliver a painful sting to humans.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Poison </a:t>
            </a:r>
            <a:r>
              <a:rPr lang="en-US" dirty="0">
                <a:latin typeface="Times New Roman" pitchFamily="18" charset="0"/>
                <a:cs typeface="Times New Roman" pitchFamily="18" charset="0"/>
              </a:rPr>
              <a:t>from a gland on its pectoral fin spine has been known to be extremely painful.</a:t>
            </a:r>
          </a:p>
          <a:p>
            <a:endParaRPr lang="en-US" dirty="0"/>
          </a:p>
        </p:txBody>
      </p:sp>
    </p:spTree>
    <p:extLst>
      <p:ext uri="{BB962C8B-B14F-4D97-AF65-F5344CB8AC3E}">
        <p14:creationId xmlns:p14="http://schemas.microsoft.com/office/powerpoint/2010/main" val="464211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C00000"/>
                </a:solidFill>
                <a:latin typeface="Times New Roman" pitchFamily="18" charset="0"/>
                <a:cs typeface="Times New Roman" pitchFamily="18" charset="0"/>
              </a:rPr>
              <a:t>Singhi</a:t>
            </a:r>
            <a:endParaRPr lang="en-US" dirty="0"/>
          </a:p>
        </p:txBody>
      </p:sp>
      <p:pic>
        <p:nvPicPr>
          <p:cNvPr id="12290" name="Picture 2" descr="C:\Users\S P SAHU\Desktop\fish pics\singi fish.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6680" y="1371600"/>
            <a:ext cx="8708572"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16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rmAutofit/>
          </a:bodyPr>
          <a:lstStyle/>
          <a:p>
            <a:r>
              <a:rPr lang="en-US" sz="3600" b="1" dirty="0">
                <a:solidFill>
                  <a:srgbClr val="C00000"/>
                </a:solidFill>
                <a:latin typeface="Times New Roman" pitchFamily="18" charset="0"/>
                <a:cs typeface="Times New Roman" pitchFamily="18" charset="0"/>
              </a:rPr>
              <a:t>MURRELS OR SNAKE </a:t>
            </a:r>
            <a:r>
              <a:rPr lang="en-US" sz="3600" b="1" dirty="0">
                <a:solidFill>
                  <a:srgbClr val="C00000"/>
                </a:solidFill>
                <a:latin typeface="Times New Roman" pitchFamily="18" charset="0"/>
                <a:cs typeface="Times New Roman" pitchFamily="18" charset="0"/>
              </a:rPr>
              <a:t>HEADS</a:t>
            </a:r>
            <a:endParaRPr lang="en-US" dirty="0"/>
          </a:p>
        </p:txBody>
      </p:sp>
      <p:sp>
        <p:nvSpPr>
          <p:cNvPr id="3" name="Content Placeholder 2"/>
          <p:cNvSpPr>
            <a:spLocks noGrp="1"/>
          </p:cNvSpPr>
          <p:nvPr>
            <p:ph idx="1"/>
          </p:nvPr>
        </p:nvSpPr>
        <p:spPr>
          <a:xfrm>
            <a:off x="1905000" y="990600"/>
            <a:ext cx="9601200" cy="5638800"/>
          </a:xfrm>
        </p:spPr>
        <p:txBody>
          <a:bodyPr>
            <a:normAutofit fontScale="92500"/>
          </a:bodyPr>
          <a:lstStyle/>
          <a:p>
            <a:pPr marL="0" indent="0" algn="just">
              <a:buNone/>
            </a:pPr>
            <a:r>
              <a:rPr lang="en-US" dirty="0" smtClean="0">
                <a:latin typeface="Times New Roman" pitchFamily="18" charset="0"/>
                <a:cs typeface="Times New Roman" pitchFamily="18" charset="0"/>
              </a:rPr>
              <a:t>Elongated and </a:t>
            </a:r>
            <a:r>
              <a:rPr lang="en-US" dirty="0">
                <a:latin typeface="Times New Roman" pitchFamily="18" charset="0"/>
                <a:cs typeface="Times New Roman" pitchFamily="18" charset="0"/>
              </a:rPr>
              <a:t>cylindrical body, large and </a:t>
            </a:r>
            <a:r>
              <a:rPr lang="en-US" dirty="0" smtClean="0">
                <a:latin typeface="Times New Roman" pitchFamily="18" charset="0"/>
                <a:cs typeface="Times New Roman" pitchFamily="18" charset="0"/>
              </a:rPr>
              <a:t>protractile mouth.</a:t>
            </a:r>
            <a:endParaRPr lang="en-US" sz="2400" dirty="0">
              <a:latin typeface="Times New Roman" pitchFamily="18" charset="0"/>
              <a:cs typeface="Times New Roman" pitchFamily="18" charset="0"/>
            </a:endParaRPr>
          </a:p>
          <a:p>
            <a:pPr marL="0" indent="0" algn="just">
              <a:buNone/>
            </a:pPr>
            <a:endParaRPr lang="en-US" b="1" dirty="0" smtClean="0">
              <a:solidFill>
                <a:srgbClr val="C00000"/>
              </a:solidFill>
              <a:latin typeface="Times New Roman" pitchFamily="18" charset="0"/>
              <a:cs typeface="Times New Roman" pitchFamily="18" charset="0"/>
            </a:endParaRPr>
          </a:p>
          <a:p>
            <a:pPr marL="0" indent="0" algn="just">
              <a:buNone/>
            </a:pPr>
            <a:r>
              <a:rPr lang="en-US" b="1" dirty="0" smtClean="0">
                <a:solidFill>
                  <a:srgbClr val="C00000"/>
                </a:solidFill>
                <a:latin typeface="Times New Roman" pitchFamily="18" charset="0"/>
                <a:cs typeface="Times New Roman" pitchFamily="18" charset="0"/>
              </a:rPr>
              <a:t>Giant </a:t>
            </a:r>
            <a:r>
              <a:rPr lang="en-US" b="1" dirty="0" smtClean="0">
                <a:solidFill>
                  <a:srgbClr val="C00000"/>
                </a:solidFill>
                <a:latin typeface="Times New Roman" pitchFamily="18" charset="0"/>
                <a:cs typeface="Times New Roman" pitchFamily="18" charset="0"/>
              </a:rPr>
              <a:t>Snake Head </a:t>
            </a:r>
            <a:r>
              <a:rPr lang="en-US" dirty="0" smtClean="0">
                <a:latin typeface="Times New Roman" pitchFamily="18" charset="0"/>
                <a:cs typeface="Times New Roman" pitchFamily="18" charset="0"/>
              </a:rPr>
              <a:t>(</a:t>
            </a:r>
            <a:r>
              <a:rPr lang="en-US" i="1" dirty="0" err="1">
                <a:latin typeface="Times New Roman" pitchFamily="18" charset="0"/>
                <a:cs typeface="Times New Roman" pitchFamily="18" charset="0"/>
              </a:rPr>
              <a:t>Channa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marulius</a:t>
            </a:r>
            <a:r>
              <a:rPr lang="en-US"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lvl="1" algn="just"/>
            <a:r>
              <a:rPr lang="en-US" dirty="0">
                <a:latin typeface="Times New Roman" pitchFamily="18" charset="0"/>
                <a:cs typeface="Times New Roman" pitchFamily="18" charset="0"/>
              </a:rPr>
              <a:t>Long and spineless dorsal and anal </a:t>
            </a:r>
            <a:r>
              <a:rPr lang="en-US" dirty="0" smtClean="0">
                <a:latin typeface="Times New Roman" pitchFamily="18" charset="0"/>
                <a:cs typeface="Times New Roman" pitchFamily="18" charset="0"/>
              </a:rPr>
              <a:t>fin.</a:t>
            </a:r>
            <a:endParaRPr lang="en-US" sz="2000" dirty="0">
              <a:latin typeface="Times New Roman" pitchFamily="18" charset="0"/>
              <a:cs typeface="Times New Roman" pitchFamily="18" charset="0"/>
            </a:endParaRPr>
          </a:p>
          <a:p>
            <a:pPr lvl="1" algn="just"/>
            <a:r>
              <a:rPr lang="en-US" dirty="0">
                <a:latin typeface="Times New Roman" pitchFamily="18" charset="0"/>
                <a:cs typeface="Times New Roman" pitchFamily="18" charset="0"/>
              </a:rPr>
              <a:t>Dark coloured </a:t>
            </a:r>
            <a:r>
              <a:rPr lang="en-US" dirty="0" smtClean="0">
                <a:latin typeface="Times New Roman" pitchFamily="18" charset="0"/>
                <a:cs typeface="Times New Roman" pitchFamily="18" charset="0"/>
              </a:rPr>
              <a:t>body.</a:t>
            </a:r>
          </a:p>
          <a:p>
            <a:pPr lvl="1" algn="just"/>
            <a:r>
              <a:rPr lang="en-US" dirty="0" smtClean="0">
                <a:latin typeface="Times New Roman" pitchFamily="18" charset="0"/>
                <a:cs typeface="Times New Roman" pitchFamily="18" charset="0"/>
              </a:rPr>
              <a:t>Large mouths </a:t>
            </a:r>
            <a:r>
              <a:rPr lang="en-US" dirty="0">
                <a:latin typeface="Times New Roman" pitchFamily="18" charset="0"/>
                <a:cs typeface="Times New Roman" pitchFamily="18" charset="0"/>
              </a:rPr>
              <a:t>and shiny teeth</a:t>
            </a:r>
          </a:p>
          <a:p>
            <a:pPr marL="0" indent="0" algn="just">
              <a:buNone/>
            </a:pPr>
            <a:endParaRPr lang="en-US" b="1" dirty="0" smtClean="0">
              <a:solidFill>
                <a:srgbClr val="C00000"/>
              </a:solidFill>
              <a:latin typeface="Times New Roman" pitchFamily="18" charset="0"/>
              <a:cs typeface="Times New Roman" pitchFamily="18" charset="0"/>
            </a:endParaRPr>
          </a:p>
          <a:p>
            <a:pPr marL="0" indent="0" algn="just">
              <a:buNone/>
            </a:pPr>
            <a:r>
              <a:rPr lang="en-US" b="1" dirty="0" smtClean="0">
                <a:solidFill>
                  <a:srgbClr val="C00000"/>
                </a:solidFill>
                <a:latin typeface="Times New Roman" pitchFamily="18" charset="0"/>
                <a:cs typeface="Times New Roman" pitchFamily="18" charset="0"/>
              </a:rPr>
              <a:t>Common/Striped </a:t>
            </a:r>
            <a:r>
              <a:rPr lang="en-US" b="1" dirty="0" smtClean="0">
                <a:solidFill>
                  <a:srgbClr val="C00000"/>
                </a:solidFill>
                <a:latin typeface="Times New Roman" pitchFamily="18" charset="0"/>
                <a:cs typeface="Times New Roman" pitchFamily="18" charset="0"/>
              </a:rPr>
              <a:t>Murrel </a:t>
            </a:r>
            <a:r>
              <a:rPr lang="en-US" dirty="0" smtClean="0">
                <a:latin typeface="Times New Roman" pitchFamily="18" charset="0"/>
                <a:cs typeface="Times New Roman" pitchFamily="18" charset="0"/>
              </a:rPr>
              <a:t>(</a:t>
            </a:r>
            <a:r>
              <a:rPr lang="en-US" i="1" dirty="0" err="1">
                <a:latin typeface="Times New Roman" pitchFamily="18" charset="0"/>
                <a:cs typeface="Times New Roman" pitchFamily="18" charset="0"/>
              </a:rPr>
              <a:t>Channa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striatus</a:t>
            </a:r>
            <a:r>
              <a:rPr lang="en-US"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lvl="1" algn="just"/>
            <a:r>
              <a:rPr lang="en-US" dirty="0">
                <a:latin typeface="Times New Roman" pitchFamily="18" charset="0"/>
                <a:cs typeface="Times New Roman" pitchFamily="18" charset="0"/>
              </a:rPr>
              <a:t>Long and spineless dorsal and anal </a:t>
            </a:r>
            <a:r>
              <a:rPr lang="en-US" dirty="0" smtClean="0">
                <a:latin typeface="Times New Roman" pitchFamily="18" charset="0"/>
                <a:cs typeface="Times New Roman" pitchFamily="18" charset="0"/>
              </a:rPr>
              <a:t>fin.</a:t>
            </a:r>
            <a:endParaRPr lang="en-US" sz="2000" dirty="0">
              <a:latin typeface="Times New Roman" pitchFamily="18" charset="0"/>
              <a:cs typeface="Times New Roman" pitchFamily="18" charset="0"/>
            </a:endParaRPr>
          </a:p>
          <a:p>
            <a:pPr lvl="1" algn="just"/>
            <a:r>
              <a:rPr lang="en-US" dirty="0">
                <a:latin typeface="Times New Roman" pitchFamily="18" charset="0"/>
                <a:cs typeface="Times New Roman" pitchFamily="18" charset="0"/>
              </a:rPr>
              <a:t>Dark coloured body with stripes all over the </a:t>
            </a:r>
            <a:r>
              <a:rPr lang="en-US" dirty="0" smtClean="0">
                <a:latin typeface="Times New Roman" pitchFamily="18" charset="0"/>
                <a:cs typeface="Times New Roman" pitchFamily="18" charset="0"/>
              </a:rPr>
              <a:t>body.</a:t>
            </a:r>
          </a:p>
          <a:p>
            <a:pPr lvl="1" algn="just"/>
            <a:r>
              <a:rPr lang="en-US" sz="2000" dirty="0">
                <a:latin typeface="Times New Roman" pitchFamily="18" charset="0"/>
                <a:cs typeface="Times New Roman" pitchFamily="18" charset="0"/>
              </a:rPr>
              <a:t>Excellent source of omega-3 fatty acids.</a:t>
            </a:r>
            <a:endParaRPr lang="en-US" sz="20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4134369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C00000"/>
                </a:solidFill>
                <a:latin typeface="Times New Roman" pitchFamily="18" charset="0"/>
                <a:cs typeface="Times New Roman" pitchFamily="18" charset="0"/>
              </a:rPr>
              <a:t>MURRELS OR SNAKE HEADS</a:t>
            </a:r>
            <a:endParaRPr lang="en-US" sz="3600" dirty="0"/>
          </a:p>
        </p:txBody>
      </p:sp>
      <p:pic>
        <p:nvPicPr>
          <p:cNvPr id="14338" name="Picture 2" descr="C:\Users\S P SAHU\Desktop\fish pics\snakehead+fish+fish+food+online-620x300w.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4560" y="3810000"/>
            <a:ext cx="47244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S P SAHU\Desktop\fish pics\murrel-fish-farming-500x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4970" y="1527810"/>
            <a:ext cx="4762500" cy="24955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09800" y="1905001"/>
            <a:ext cx="3200400" cy="584775"/>
          </a:xfrm>
          <a:prstGeom prst="rect">
            <a:avLst/>
          </a:prstGeom>
          <a:noFill/>
        </p:spPr>
        <p:txBody>
          <a:bodyPr wrap="square" rtlCol="0">
            <a:spAutoFit/>
          </a:bodyPr>
          <a:lstStyle/>
          <a:p>
            <a:r>
              <a:rPr lang="en-US" sz="3200" b="1" dirty="0">
                <a:solidFill>
                  <a:schemeClr val="accent6">
                    <a:lumMod val="50000"/>
                  </a:schemeClr>
                </a:solidFill>
                <a:latin typeface="Times New Roman" pitchFamily="18" charset="0"/>
                <a:cs typeface="Times New Roman" pitchFamily="18" charset="0"/>
              </a:rPr>
              <a:t>Snake Head fish</a:t>
            </a:r>
            <a:endParaRPr lang="en-US" sz="3200" b="1" dirty="0">
              <a:solidFill>
                <a:schemeClr val="accent6">
                  <a:lumMod val="50000"/>
                </a:schemeClr>
              </a:solidFill>
              <a:latin typeface="Times New Roman" pitchFamily="18" charset="0"/>
              <a:cs typeface="Times New Roman" pitchFamily="18" charset="0"/>
            </a:endParaRPr>
          </a:p>
        </p:txBody>
      </p:sp>
      <p:sp>
        <p:nvSpPr>
          <p:cNvPr id="5" name="TextBox 4"/>
          <p:cNvSpPr txBox="1"/>
          <p:nvPr/>
        </p:nvSpPr>
        <p:spPr>
          <a:xfrm>
            <a:off x="6858000" y="4800600"/>
            <a:ext cx="3657600" cy="523220"/>
          </a:xfrm>
          <a:prstGeom prst="rect">
            <a:avLst/>
          </a:prstGeom>
          <a:noFill/>
        </p:spPr>
        <p:txBody>
          <a:bodyPr wrap="square" rtlCol="0">
            <a:spAutoFit/>
          </a:bodyPr>
          <a:lstStyle/>
          <a:p>
            <a:r>
              <a:rPr lang="en-US" sz="2800" b="1" dirty="0">
                <a:solidFill>
                  <a:schemeClr val="accent6">
                    <a:lumMod val="50000"/>
                  </a:schemeClr>
                </a:solidFill>
                <a:latin typeface="Times New Roman" pitchFamily="18" charset="0"/>
                <a:cs typeface="Times New Roman" pitchFamily="18" charset="0"/>
              </a:rPr>
              <a:t>Stripped Murrel fish</a:t>
            </a:r>
            <a:endParaRPr lang="en-US" sz="2800" b="1" dirty="0">
              <a:solidFill>
                <a:schemeClr val="accent6">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401326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C00000"/>
                </a:solidFill>
                <a:latin typeface="Times New Roman" pitchFamily="18" charset="0"/>
                <a:cs typeface="Times New Roman" pitchFamily="18" charset="0"/>
              </a:rPr>
              <a:t>TILAPIA</a:t>
            </a:r>
            <a:endParaRPr lang="en-US" sz="36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600200" y="1600201"/>
            <a:ext cx="9982200" cy="4876799"/>
          </a:xfrm>
        </p:spPr>
        <p:txBody>
          <a:bodyPr>
            <a:normAutofit lnSpcReduction="10000"/>
          </a:bodyPr>
          <a:lstStyle/>
          <a:p>
            <a:pPr algn="just"/>
            <a:r>
              <a:rPr lang="en-US" i="1" dirty="0" err="1" smtClean="0">
                <a:latin typeface="Times New Roman" pitchFamily="18" charset="0"/>
                <a:cs typeface="Times New Roman" pitchFamily="18" charset="0"/>
              </a:rPr>
              <a:t>Oreochromis</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niloticus</a:t>
            </a:r>
            <a:endParaRPr lang="en-US" i="1"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Exotic </a:t>
            </a:r>
            <a:r>
              <a:rPr lang="en-US" dirty="0" smtClean="0">
                <a:latin typeface="Times New Roman" pitchFamily="18" charset="0"/>
                <a:cs typeface="Times New Roman" pitchFamily="18" charset="0"/>
              </a:rPr>
              <a:t>fish characterized </a:t>
            </a:r>
            <a:r>
              <a:rPr lang="en-US" dirty="0">
                <a:latin typeface="Times New Roman" pitchFamily="18" charset="0"/>
                <a:cs typeface="Times New Roman" pitchFamily="18" charset="0"/>
              </a:rPr>
              <a:t>by an anterior spinous dorsal fin and posterior soft dorsal </a:t>
            </a:r>
            <a:r>
              <a:rPr lang="en-US" dirty="0" smtClean="0">
                <a:latin typeface="Times New Roman" pitchFamily="18" charset="0"/>
                <a:cs typeface="Times New Roman" pitchFamily="18" charset="0"/>
              </a:rPr>
              <a:t>fin.</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Laterally </a:t>
            </a:r>
            <a:r>
              <a:rPr lang="en-US" dirty="0" smtClean="0">
                <a:latin typeface="Times New Roman" pitchFamily="18" charset="0"/>
                <a:cs typeface="Times New Roman" pitchFamily="18" charset="0"/>
              </a:rPr>
              <a:t>compressed deep body </a:t>
            </a:r>
            <a:r>
              <a:rPr lang="en-US" dirty="0">
                <a:latin typeface="Times New Roman" pitchFamily="18" charset="0"/>
                <a:cs typeface="Times New Roman" pitchFamily="18" charset="0"/>
              </a:rPr>
              <a:t>and thick scales.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 </a:t>
            </a:r>
            <a:r>
              <a:rPr lang="en-US" dirty="0">
                <a:latin typeface="Times New Roman" pitchFamily="18" charset="0"/>
                <a:cs typeface="Times New Roman" pitchFamily="18" charset="0"/>
              </a:rPr>
              <a:t>male is identified from a female by its enlarged </a:t>
            </a:r>
            <a:r>
              <a:rPr lang="en-US" dirty="0" smtClean="0">
                <a:latin typeface="Times New Roman" pitchFamily="18" charset="0"/>
                <a:cs typeface="Times New Roman" pitchFamily="18" charset="0"/>
              </a:rPr>
              <a:t>upper jaw.</a:t>
            </a:r>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559139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Times New Roman" pitchFamily="18" charset="0"/>
                <a:cs typeface="Times New Roman" pitchFamily="18" charset="0"/>
              </a:rPr>
              <a:t>Tilapia Fish</a:t>
            </a:r>
            <a:endParaRPr lang="en-US" dirty="0"/>
          </a:p>
        </p:txBody>
      </p:sp>
      <p:pic>
        <p:nvPicPr>
          <p:cNvPr id="15362" name="Picture 2" descr="C:\Users\S P SAHU\Desktop\fish pics\tilapia-fish-500x50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0" y="1219200"/>
            <a:ext cx="8077200" cy="5169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911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762001"/>
            <a:ext cx="9220200" cy="5364163"/>
          </a:xfrm>
        </p:spPr>
        <p:txBody>
          <a:bodyPr>
            <a:normAutofit lnSpcReduction="10000"/>
          </a:bodyPr>
          <a:lstStyle/>
          <a:p>
            <a:pPr marL="0" indent="0" algn="just">
              <a:buNone/>
            </a:pPr>
            <a:r>
              <a:rPr lang="en-US" b="1" dirty="0">
                <a:solidFill>
                  <a:srgbClr val="FF0000"/>
                </a:solidFill>
                <a:latin typeface="Times New Roman" pitchFamily="18" charset="0"/>
                <a:cs typeface="Times New Roman" pitchFamily="18" charset="0"/>
              </a:rPr>
              <a:t>3. Estuarine or Brackish Water Fisheries:</a:t>
            </a:r>
            <a:r>
              <a:rPr lang="en-US" dirty="0">
                <a:solidFill>
                  <a:srgbClr val="FF0000"/>
                </a:solidFill>
                <a:latin typeface="Times New Roman" pitchFamily="18" charset="0"/>
                <a:cs typeface="Times New Roman" pitchFamily="18" charset="0"/>
              </a:rPr>
              <a:t> </a:t>
            </a:r>
            <a:r>
              <a:rPr lang="en-US" dirty="0">
                <a:latin typeface="Times New Roman" pitchFamily="18" charset="0"/>
                <a:cs typeface="Times New Roman" pitchFamily="18" charset="0"/>
              </a:rPr>
              <a:t>They operate in estuaries (where river water and sea water get mixed), delta channels, backwaters, lagoons and coastal lakes.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Estuarine </a:t>
            </a:r>
            <a:r>
              <a:rPr lang="en-US" dirty="0">
                <a:latin typeface="Times New Roman" pitchFamily="18" charset="0"/>
                <a:cs typeface="Times New Roman" pitchFamily="18" charset="0"/>
              </a:rPr>
              <a:t>fish are more common in Bengal and Kerala. The tidal water collects the fish in the enclosures.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main varieties are Pearl spot, Milkfish and Mullet.</a:t>
            </a:r>
          </a:p>
          <a:p>
            <a:endParaRPr lang="en-US" dirty="0"/>
          </a:p>
        </p:txBody>
      </p:sp>
    </p:spTree>
    <p:extLst>
      <p:ext uri="{BB962C8B-B14F-4D97-AF65-F5344CB8AC3E}">
        <p14:creationId xmlns:p14="http://schemas.microsoft.com/office/powerpoint/2010/main" val="30191641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153400" cy="792162"/>
          </a:xfrm>
        </p:spPr>
        <p:txBody>
          <a:bodyPr>
            <a:normAutofit/>
          </a:bodyPr>
          <a:lstStyle/>
          <a:p>
            <a:r>
              <a:rPr lang="en-US" sz="3200" b="1" dirty="0">
                <a:solidFill>
                  <a:srgbClr val="C00000"/>
                </a:solidFill>
                <a:latin typeface="Times New Roman" pitchFamily="18" charset="0"/>
                <a:cs typeface="Times New Roman" pitchFamily="18" charset="0"/>
              </a:rPr>
              <a:t>SHELL FISHES</a:t>
            </a:r>
            <a:endParaRPr lang="en-US" sz="3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981200" y="990600"/>
            <a:ext cx="9906000" cy="5638800"/>
          </a:xfrm>
        </p:spPr>
        <p:txBody>
          <a:bodyPr>
            <a:normAutofit fontScale="85000" lnSpcReduction="10000"/>
          </a:bodyPr>
          <a:lstStyle/>
          <a:p>
            <a:pPr lvl="0"/>
            <a:r>
              <a:rPr lang="en-US" dirty="0">
                <a:latin typeface="Times New Roman" pitchFamily="18" charset="0"/>
                <a:cs typeface="Times New Roman" pitchFamily="18" charset="0"/>
              </a:rPr>
              <a:t>Freshwater prawn is a shell fish species </a:t>
            </a:r>
            <a:r>
              <a:rPr lang="en-US" dirty="0" smtClean="0">
                <a:latin typeface="Times New Roman" pitchFamily="18" charset="0"/>
                <a:cs typeface="Times New Roman" pitchFamily="18" charset="0"/>
              </a:rPr>
              <a:t>widely </a:t>
            </a:r>
            <a:r>
              <a:rPr lang="en-US" dirty="0">
                <a:latin typeface="Times New Roman" pitchFamily="18" charset="0"/>
                <a:cs typeface="Times New Roman" pitchFamily="18" charset="0"/>
              </a:rPr>
              <a:t>cultured in India.</a:t>
            </a:r>
          </a:p>
          <a:p>
            <a:pPr marL="0" indent="0" algn="just">
              <a:buNone/>
            </a:pPr>
            <a:endParaRPr lang="en-US" b="1" dirty="0" smtClean="0">
              <a:solidFill>
                <a:srgbClr val="C00000"/>
              </a:solidFill>
              <a:latin typeface="Times New Roman" pitchFamily="18" charset="0"/>
              <a:cs typeface="Times New Roman" pitchFamily="18" charset="0"/>
            </a:endParaRPr>
          </a:p>
          <a:p>
            <a:pPr marL="0" indent="0" algn="just">
              <a:buNone/>
            </a:pPr>
            <a:r>
              <a:rPr lang="en-US" b="1" dirty="0" smtClean="0">
                <a:solidFill>
                  <a:srgbClr val="C00000"/>
                </a:solidFill>
                <a:latin typeface="Times New Roman" pitchFamily="18" charset="0"/>
                <a:cs typeface="Times New Roman" pitchFamily="18" charset="0"/>
              </a:rPr>
              <a:t>Giant </a:t>
            </a:r>
            <a:r>
              <a:rPr lang="en-US" b="1" dirty="0" smtClean="0">
                <a:solidFill>
                  <a:srgbClr val="C00000"/>
                </a:solidFill>
                <a:latin typeface="Times New Roman" pitchFamily="18" charset="0"/>
                <a:cs typeface="Times New Roman" pitchFamily="18" charset="0"/>
              </a:rPr>
              <a:t>River Prawn</a:t>
            </a:r>
            <a:r>
              <a:rPr lang="en-US" b="1" i="1" dirty="0" smtClean="0">
                <a:solidFill>
                  <a:srgbClr val="C00000"/>
                </a:solidFill>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US" i="1" dirty="0" err="1">
                <a:latin typeface="Times New Roman" pitchFamily="18" charset="0"/>
                <a:cs typeface="Times New Roman" pitchFamily="18" charset="0"/>
              </a:rPr>
              <a:t>Macrobrachium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rosenbergii</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Also k/a </a:t>
            </a:r>
            <a:r>
              <a:rPr lang="en-US" dirty="0">
                <a:latin typeface="Times New Roman" pitchFamily="18" charset="0"/>
                <a:cs typeface="Times New Roman" pitchFamily="18" charset="0"/>
              </a:rPr>
              <a:t>Malaysian prawn</a:t>
            </a:r>
          </a:p>
          <a:p>
            <a:pPr lvl="0" algn="just"/>
            <a:r>
              <a:rPr lang="en-US" dirty="0">
                <a:latin typeface="Times New Roman" pitchFamily="18" charset="0"/>
                <a:cs typeface="Times New Roman" pitchFamily="18" charset="0"/>
              </a:rPr>
              <a:t>Long sword –shaped rostrum with equal number </a:t>
            </a:r>
            <a:r>
              <a:rPr lang="en-US" dirty="0" smtClean="0">
                <a:latin typeface="Times New Roman" pitchFamily="18" charset="0"/>
                <a:cs typeface="Times New Roman" pitchFamily="18" charset="0"/>
              </a:rPr>
              <a:t>of teeth</a:t>
            </a:r>
            <a:r>
              <a:rPr lang="en-US" dirty="0">
                <a:latin typeface="Times New Roman" pitchFamily="18" charset="0"/>
                <a:cs typeface="Times New Roman" pitchFamily="18" charset="0"/>
              </a:rPr>
              <a:t> on both upper and lower </a:t>
            </a:r>
            <a:r>
              <a:rPr lang="en-US" dirty="0" smtClean="0">
                <a:latin typeface="Times New Roman" pitchFamily="18" charset="0"/>
                <a:cs typeface="Times New Roman" pitchFamily="18" charset="0"/>
              </a:rPr>
              <a:t>side.</a:t>
            </a:r>
            <a:endParaRPr lang="en-US" dirty="0">
              <a:latin typeface="Times New Roman" pitchFamily="18" charset="0"/>
              <a:cs typeface="Times New Roman" pitchFamily="18" charset="0"/>
            </a:endParaRPr>
          </a:p>
          <a:p>
            <a:pPr lvl="0" algn="just"/>
            <a:endParaRPr lang="en-US"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Greenish </a:t>
            </a:r>
            <a:r>
              <a:rPr lang="en-US" dirty="0">
                <a:latin typeface="Times New Roman" pitchFamily="18" charset="0"/>
                <a:cs typeface="Times New Roman" pitchFamily="18" charset="0"/>
              </a:rPr>
              <a:t>to brownish gray </a:t>
            </a:r>
            <a:r>
              <a:rPr lang="en-US" dirty="0" smtClean="0">
                <a:latin typeface="Times New Roman" pitchFamily="18" charset="0"/>
                <a:cs typeface="Times New Roman" pitchFamily="18" charset="0"/>
              </a:rPr>
              <a:t>body.</a:t>
            </a:r>
            <a:endParaRPr lang="en-US" dirty="0">
              <a:latin typeface="Times New Roman" pitchFamily="18" charset="0"/>
              <a:cs typeface="Times New Roman" pitchFamily="18" charset="0"/>
            </a:endParaRPr>
          </a:p>
          <a:p>
            <a:pPr lvl="0" algn="just"/>
            <a:r>
              <a:rPr lang="en-US" dirty="0">
                <a:latin typeface="Times New Roman" pitchFamily="18" charset="0"/>
                <a:cs typeface="Times New Roman" pitchFamily="18" charset="0"/>
              </a:rPr>
              <a:t>Antennae blue in colour. </a:t>
            </a:r>
            <a:r>
              <a:rPr lang="en-US" dirty="0" err="1">
                <a:latin typeface="Times New Roman" pitchFamily="18" charset="0"/>
                <a:cs typeface="Times New Roman" pitchFamily="18" charset="0"/>
              </a:rPr>
              <a:t>Chelipeds</a:t>
            </a:r>
            <a:r>
              <a:rPr lang="en-US" dirty="0">
                <a:latin typeface="Times New Roman" pitchFamily="18" charset="0"/>
                <a:cs typeface="Times New Roman" pitchFamily="18" charset="0"/>
              </a:rPr>
              <a:t> blue or orange</a:t>
            </a:r>
            <a:r>
              <a:rPr lang="en-US" dirty="0" smtClean="0">
                <a:latin typeface="Times New Roman" pitchFamily="18" charset="0"/>
                <a:cs typeface="Times New Roman" pitchFamily="18" charset="0"/>
              </a:rPr>
              <a:t>.</a:t>
            </a:r>
          </a:p>
          <a:p>
            <a:pPr lvl="0" algn="just"/>
            <a:endParaRPr lang="en-US"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Omnivorous </a:t>
            </a:r>
            <a:r>
              <a:rPr lang="en-US" dirty="0" smtClean="0">
                <a:latin typeface="Times New Roman" pitchFamily="18" charset="0"/>
                <a:cs typeface="Times New Roman" pitchFamily="18" charset="0"/>
              </a:rPr>
              <a:t>feeding habit.</a:t>
            </a:r>
          </a:p>
          <a:p>
            <a:pPr lvl="0" algn="just"/>
            <a:r>
              <a:rPr lang="en-US" dirty="0" smtClean="0">
                <a:latin typeface="Times New Roman" pitchFamily="18" charset="0"/>
                <a:cs typeface="Times New Roman" pitchFamily="18" charset="0"/>
              </a:rPr>
              <a:t>Commercial aquaculture </a:t>
            </a:r>
            <a:r>
              <a:rPr lang="en-US" dirty="0">
                <a:latin typeface="Times New Roman" pitchFamily="18" charset="0"/>
                <a:cs typeface="Times New Roman" pitchFamily="18" charset="0"/>
              </a:rPr>
              <a:t>species</a:t>
            </a:r>
            <a:r>
              <a:rPr lang="en-US" dirty="0"/>
              <a:t> </a:t>
            </a:r>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570854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latin typeface="Times New Roman" pitchFamily="18" charset="0"/>
                <a:cs typeface="Times New Roman" pitchFamily="18" charset="0"/>
              </a:rPr>
              <a:t>Giant River Prawn</a:t>
            </a:r>
            <a:endParaRPr lang="en-US" dirty="0"/>
          </a:p>
        </p:txBody>
      </p:sp>
      <p:pic>
        <p:nvPicPr>
          <p:cNvPr id="1026" name="Picture 2" descr="C:\Users\S P SAHU\Desktop\fish pics\giant river prawn.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1219200"/>
            <a:ext cx="8229600" cy="5274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177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latin typeface="Times New Roman" pitchFamily="18" charset="0"/>
                <a:cs typeface="Times New Roman" pitchFamily="18" charset="0"/>
              </a:rPr>
              <a:t>Giant River Prawn</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676401"/>
            <a:ext cx="8763000" cy="4700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43465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rmAutofit/>
          </a:bodyPr>
          <a:lstStyle/>
          <a:p>
            <a:r>
              <a:rPr lang="en-US" sz="3200" b="1" dirty="0">
                <a:solidFill>
                  <a:srgbClr val="C00000"/>
                </a:solidFill>
                <a:latin typeface="Times New Roman" pitchFamily="18" charset="0"/>
                <a:cs typeface="Times New Roman" pitchFamily="18" charset="0"/>
              </a:rPr>
              <a:t>MAHASEER </a:t>
            </a:r>
            <a:endParaRPr lang="en-US" sz="32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828800" y="1066800"/>
            <a:ext cx="9906000" cy="5562600"/>
          </a:xfrm>
        </p:spPr>
        <p:txBody>
          <a:bodyPr>
            <a:normAutofit fontScale="77500" lnSpcReduction="20000"/>
          </a:bodyPr>
          <a:lstStyle/>
          <a:p>
            <a:r>
              <a:rPr lang="en-US" i="1" dirty="0" smtClean="0">
                <a:latin typeface="Times New Roman" pitchFamily="18" charset="0"/>
                <a:cs typeface="Times New Roman" pitchFamily="18" charset="0"/>
              </a:rPr>
              <a:t>Tor </a:t>
            </a:r>
            <a:r>
              <a:rPr lang="en-US" i="1" dirty="0" err="1" smtClean="0">
                <a:latin typeface="Times New Roman" pitchFamily="18" charset="0"/>
                <a:cs typeface="Times New Roman" pitchFamily="18" charset="0"/>
              </a:rPr>
              <a:t>tor</a:t>
            </a:r>
            <a:endParaRPr lang="en-US" i="1"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Referred as </a:t>
            </a:r>
            <a:r>
              <a:rPr lang="en-US" dirty="0">
                <a:latin typeface="Times New Roman" pitchFamily="18" charset="0"/>
                <a:cs typeface="Times New Roman" pitchFamily="18" charset="0"/>
              </a:rPr>
              <a:t>tiger among </a:t>
            </a:r>
            <a:r>
              <a:rPr lang="en-US" dirty="0" smtClean="0">
                <a:latin typeface="Times New Roman" pitchFamily="18" charset="0"/>
                <a:cs typeface="Times New Roman" pitchFamily="18" charset="0"/>
              </a:rPr>
              <a:t>fish</a:t>
            </a:r>
          </a:p>
          <a:p>
            <a:r>
              <a:rPr lang="en-US" dirty="0"/>
              <a:t>World-famous game </a:t>
            </a:r>
            <a:r>
              <a:rPr lang="en-US" dirty="0" smtClean="0"/>
              <a:t>fish</a:t>
            </a:r>
          </a:p>
          <a:p>
            <a:r>
              <a:rPr lang="en-US" dirty="0" smtClean="0">
                <a:latin typeface="Times New Roman" pitchFamily="18" charset="0"/>
                <a:cs typeface="Times New Roman" pitchFamily="18" charset="0"/>
              </a:rPr>
              <a:t>Cold water carp</a:t>
            </a:r>
          </a:p>
          <a:p>
            <a:r>
              <a:rPr lang="en-US" dirty="0" smtClean="0">
                <a:latin typeface="Times New Roman" pitchFamily="18" charset="0"/>
                <a:cs typeface="Times New Roman" pitchFamily="18" charset="0"/>
              </a:rPr>
              <a:t>Omnivorous feeding habits.</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body colours </a:t>
            </a:r>
            <a:r>
              <a:rPr lang="en-US" dirty="0" smtClean="0">
                <a:latin typeface="Times New Roman" pitchFamily="18" charset="0"/>
                <a:cs typeface="Times New Roman" pitchFamily="18" charset="0"/>
              </a:rPr>
              <a:t>vary from </a:t>
            </a:r>
            <a:r>
              <a:rPr lang="en-US" dirty="0">
                <a:latin typeface="Times New Roman" pitchFamily="18" charset="0"/>
                <a:cs typeface="Times New Roman" pitchFamily="18" charset="0"/>
              </a:rPr>
              <a:t>deep burnt copper, through gold, silver, dark </a:t>
            </a:r>
            <a:r>
              <a:rPr lang="en-US" dirty="0" smtClean="0">
                <a:latin typeface="Times New Roman" pitchFamily="18" charset="0"/>
                <a:cs typeface="Times New Roman" pitchFamily="18" charset="0"/>
              </a:rPr>
              <a:t>black on </a:t>
            </a:r>
            <a:r>
              <a:rPr lang="en-US" dirty="0">
                <a:latin typeface="Times New Roman" pitchFamily="18" charset="0"/>
                <a:cs typeface="Times New Roman" pitchFamily="18" charset="0"/>
              </a:rPr>
              <a:t>dorsal side and fins are reddish-yellow.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Characterized </a:t>
            </a:r>
            <a:r>
              <a:rPr lang="en-US" dirty="0" smtClean="0">
                <a:latin typeface="Times New Roman" pitchFamily="18" charset="0"/>
                <a:cs typeface="Times New Roman" pitchFamily="18" charset="0"/>
              </a:rPr>
              <a:t>by </a:t>
            </a:r>
            <a:r>
              <a:rPr lang="en-US" dirty="0">
                <a:latin typeface="Times New Roman" pitchFamily="18" charset="0"/>
                <a:cs typeface="Times New Roman" pitchFamily="18" charset="0"/>
              </a:rPr>
              <a:t>their large scales and thick powerful lips with relatively longer </a:t>
            </a:r>
            <a:r>
              <a:rPr lang="en-US" dirty="0" smtClean="0">
                <a:latin typeface="Times New Roman" pitchFamily="18" charset="0"/>
                <a:cs typeface="Times New Roman" pitchFamily="18" charset="0"/>
              </a:rPr>
              <a:t>barbels.</a:t>
            </a:r>
          </a:p>
          <a:p>
            <a:pPr algn="just"/>
            <a:r>
              <a:rPr lang="en-US" i="1" dirty="0">
                <a:solidFill>
                  <a:srgbClr val="FF0000"/>
                </a:solidFill>
                <a:latin typeface="Times New Roman" pitchFamily="18" charset="0"/>
                <a:cs typeface="Times New Roman" pitchFamily="18" charset="0"/>
              </a:rPr>
              <a:t>Tor </a:t>
            </a:r>
            <a:r>
              <a:rPr lang="en-US" i="1" dirty="0" err="1">
                <a:solidFill>
                  <a:srgbClr val="FF0000"/>
                </a:solidFill>
                <a:latin typeface="Times New Roman" pitchFamily="18" charset="0"/>
                <a:cs typeface="Times New Roman" pitchFamily="18" charset="0"/>
              </a:rPr>
              <a:t>putitora</a:t>
            </a:r>
            <a:r>
              <a:rPr lang="en-US" i="1" dirty="0">
                <a:solidFill>
                  <a:srgbClr val="FF0000"/>
                </a:solidFill>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or </a:t>
            </a:r>
            <a:r>
              <a:rPr lang="en-US" dirty="0" smtClean="0">
                <a:solidFill>
                  <a:srgbClr val="FF0000"/>
                </a:solidFill>
                <a:latin typeface="Times New Roman" pitchFamily="18" charset="0"/>
                <a:cs typeface="Times New Roman" pitchFamily="18" charset="0"/>
              </a:rPr>
              <a:t>Golden </a:t>
            </a:r>
            <a:r>
              <a:rPr lang="en-US" dirty="0" err="1" smtClean="0">
                <a:solidFill>
                  <a:srgbClr val="FF0000"/>
                </a:solidFill>
                <a:latin typeface="Times New Roman" pitchFamily="18" charset="0"/>
                <a:cs typeface="Times New Roman" pitchFamily="18" charset="0"/>
              </a:rPr>
              <a:t>Mahseer</a:t>
            </a:r>
            <a:r>
              <a:rPr lang="en-US" dirty="0" smtClean="0">
                <a:solidFill>
                  <a:srgbClr val="FF0000"/>
                </a:solidFill>
                <a:latin typeface="Times New Roman" pitchFamily="18" charset="0"/>
                <a:cs typeface="Times New Roman" pitchFamily="18" charset="0"/>
              </a:rPr>
              <a:t>: Greyhound</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Considered </a:t>
            </a:r>
            <a:r>
              <a:rPr lang="en-US" dirty="0" smtClean="0">
                <a:latin typeface="Times New Roman" pitchFamily="18" charset="0"/>
                <a:cs typeface="Times New Roman" pitchFamily="18" charset="0"/>
              </a:rPr>
              <a:t>threatened </a:t>
            </a:r>
            <a:r>
              <a:rPr lang="en-US" dirty="0">
                <a:latin typeface="Times New Roman" pitchFamily="18" charset="0"/>
                <a:cs typeface="Times New Roman" pitchFamily="18" charset="0"/>
              </a:rPr>
              <a:t>due to pollution, habitat loss and over-fishing.</a:t>
            </a:r>
            <a:r>
              <a:rPr lang="en-US" dirty="0"/>
              <a:t> </a:t>
            </a:r>
            <a:endParaRPr lang="en-US"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40106333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latin typeface="Times New Roman" pitchFamily="18" charset="0"/>
                <a:cs typeface="Times New Roman" pitchFamily="18" charset="0"/>
              </a:rPr>
              <a:t>MAHASEER</a:t>
            </a:r>
            <a:endParaRPr lang="en-US" dirty="0"/>
          </a:p>
        </p:txBody>
      </p:sp>
      <p:pic>
        <p:nvPicPr>
          <p:cNvPr id="3074" name="Picture 2" descr="C:\Users\S P SAHU\Desktop\fish pics\Mahaseer-Tor_tambroid_160811-61602_ffi.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1" y="1676401"/>
            <a:ext cx="8500403" cy="4636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495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C00000"/>
                </a:solidFill>
                <a:latin typeface="Times New Roman" pitchFamily="18" charset="0"/>
                <a:cs typeface="Times New Roman" pitchFamily="18" charset="0"/>
              </a:rPr>
              <a:t>FEEDING HABITS OF CARPS</a:t>
            </a:r>
            <a:endParaRPr lang="en-US" sz="3200" b="1" dirty="0">
              <a:solidFill>
                <a:srgbClr val="C0000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3762479"/>
              </p:ext>
            </p:extLst>
          </p:nvPr>
        </p:nvGraphicFramePr>
        <p:xfrm>
          <a:off x="1981200" y="1143003"/>
          <a:ext cx="9753600" cy="5486400"/>
        </p:xfrm>
        <a:graphic>
          <a:graphicData uri="http://schemas.openxmlformats.org/drawingml/2006/table">
            <a:tbl>
              <a:tblPr firstRow="1" firstCol="1" bandRow="1">
                <a:tableStyleId>{5C22544A-7EE6-4342-B048-85BDC9FD1C3A}</a:tableStyleId>
              </a:tblPr>
              <a:tblGrid>
                <a:gridCol w="1787829">
                  <a:extLst>
                    <a:ext uri="{9D8B030D-6E8A-4147-A177-3AD203B41FA5}">
                      <a16:colId xmlns:a16="http://schemas.microsoft.com/office/drawing/2014/main" val="20000"/>
                    </a:ext>
                  </a:extLst>
                </a:gridCol>
                <a:gridCol w="7965771">
                  <a:extLst>
                    <a:ext uri="{9D8B030D-6E8A-4147-A177-3AD203B41FA5}">
                      <a16:colId xmlns:a16="http://schemas.microsoft.com/office/drawing/2014/main" val="20001"/>
                    </a:ext>
                  </a:extLst>
                </a:gridCol>
              </a:tblGrid>
              <a:tr h="778694">
                <a:tc>
                  <a:txBody>
                    <a:bodyPr/>
                    <a:lstStyle/>
                    <a:p>
                      <a:pPr marL="0" marR="0" algn="just">
                        <a:lnSpc>
                          <a:spcPct val="115000"/>
                        </a:lnSpc>
                        <a:spcBef>
                          <a:spcPts val="0"/>
                        </a:spcBef>
                        <a:spcAft>
                          <a:spcPts val="1000"/>
                        </a:spcAft>
                      </a:pPr>
                      <a:r>
                        <a:rPr lang="en-US" sz="2000" dirty="0">
                          <a:effectLst/>
                          <a:latin typeface="Times New Roman" pitchFamily="18" charset="0"/>
                          <a:cs typeface="Times New Roman" pitchFamily="18" charset="0"/>
                        </a:rPr>
                        <a:t>Species</a:t>
                      </a:r>
                      <a:endParaRPr lang="en-US" sz="2000" dirty="0">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1000"/>
                        </a:spcAft>
                      </a:pPr>
                      <a:r>
                        <a:rPr lang="en-US" sz="2000" dirty="0">
                          <a:effectLst/>
                          <a:latin typeface="Times New Roman" pitchFamily="18" charset="0"/>
                          <a:cs typeface="Times New Roman" pitchFamily="18" charset="0"/>
                        </a:rPr>
                        <a:t>Feeding habit</a:t>
                      </a:r>
                      <a:endParaRPr lang="en-US" sz="2000" dirty="0">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0"/>
                  </a:ext>
                </a:extLst>
              </a:tr>
              <a:tr h="814236">
                <a:tc>
                  <a:txBody>
                    <a:bodyPr/>
                    <a:lstStyle/>
                    <a:p>
                      <a:pPr marL="0" marR="0" algn="just">
                        <a:lnSpc>
                          <a:spcPct val="115000"/>
                        </a:lnSpc>
                        <a:spcBef>
                          <a:spcPts val="0"/>
                        </a:spcBef>
                        <a:spcAft>
                          <a:spcPts val="1000"/>
                        </a:spcAft>
                      </a:pPr>
                      <a:r>
                        <a:rPr lang="en-US" sz="2000">
                          <a:effectLst/>
                          <a:latin typeface="Times New Roman" pitchFamily="18" charset="0"/>
                          <a:cs typeface="Times New Roman" pitchFamily="18" charset="0"/>
                        </a:rPr>
                        <a:t>Silver carp</a:t>
                      </a:r>
                      <a:endParaRPr lang="en-US" sz="2000">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1000"/>
                        </a:spcAft>
                      </a:pPr>
                      <a:r>
                        <a:rPr lang="en-US" sz="2000" dirty="0">
                          <a:effectLst/>
                          <a:latin typeface="Times New Roman" pitchFamily="18" charset="0"/>
                          <a:cs typeface="Times New Roman" pitchFamily="18" charset="0"/>
                        </a:rPr>
                        <a:t>Zoo- and phytoplankton, filter feeder, prefers phytoplankton, </a:t>
                      </a:r>
                      <a:r>
                        <a:rPr lang="en-US" sz="2000" dirty="0">
                          <a:solidFill>
                            <a:srgbClr val="C00000"/>
                          </a:solidFill>
                          <a:effectLst/>
                          <a:latin typeface="Times New Roman" pitchFamily="18" charset="0"/>
                          <a:cs typeface="Times New Roman" pitchFamily="18" charset="0"/>
                        </a:rPr>
                        <a:t>surface feeder.</a:t>
                      </a:r>
                      <a:endParaRPr lang="en-US" sz="2000" dirty="0">
                        <a:solidFill>
                          <a:srgbClr val="C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1"/>
                  </a:ext>
                </a:extLst>
              </a:tr>
              <a:tr h="778694">
                <a:tc>
                  <a:txBody>
                    <a:bodyPr/>
                    <a:lstStyle/>
                    <a:p>
                      <a:pPr marL="0" marR="0" algn="just">
                        <a:lnSpc>
                          <a:spcPct val="115000"/>
                        </a:lnSpc>
                        <a:spcBef>
                          <a:spcPts val="0"/>
                        </a:spcBef>
                        <a:spcAft>
                          <a:spcPts val="1000"/>
                        </a:spcAft>
                      </a:pPr>
                      <a:r>
                        <a:rPr lang="en-US" sz="2000">
                          <a:effectLst/>
                          <a:latin typeface="Times New Roman" pitchFamily="18" charset="0"/>
                          <a:cs typeface="Times New Roman" pitchFamily="18" charset="0"/>
                        </a:rPr>
                        <a:t>Grass carp</a:t>
                      </a:r>
                      <a:endParaRPr lang="en-US" sz="2000">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1000"/>
                        </a:spcAft>
                      </a:pPr>
                      <a:r>
                        <a:rPr lang="en-US" sz="2000" dirty="0">
                          <a:effectLst/>
                          <a:latin typeface="Times New Roman" pitchFamily="18" charset="0"/>
                          <a:cs typeface="Times New Roman" pitchFamily="18" charset="0"/>
                        </a:rPr>
                        <a:t>Omnivorous, prefers higher aquatic plants and submerged grasses</a:t>
                      </a:r>
                      <a:endParaRPr lang="en-US" sz="2000" dirty="0">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2"/>
                  </a:ext>
                </a:extLst>
              </a:tr>
              <a:tr h="778694">
                <a:tc>
                  <a:txBody>
                    <a:bodyPr/>
                    <a:lstStyle/>
                    <a:p>
                      <a:pPr marL="0" marR="0" algn="just">
                        <a:lnSpc>
                          <a:spcPct val="115000"/>
                        </a:lnSpc>
                        <a:spcBef>
                          <a:spcPts val="0"/>
                        </a:spcBef>
                        <a:spcAft>
                          <a:spcPts val="1000"/>
                        </a:spcAft>
                      </a:pPr>
                      <a:r>
                        <a:rPr lang="en-US" sz="2000">
                          <a:effectLst/>
                          <a:latin typeface="Times New Roman" pitchFamily="18" charset="0"/>
                          <a:cs typeface="Times New Roman" pitchFamily="18" charset="0"/>
                        </a:rPr>
                        <a:t>Catla</a:t>
                      </a:r>
                      <a:endParaRPr lang="en-US" sz="2000">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1000"/>
                        </a:spcAft>
                      </a:pPr>
                      <a:r>
                        <a:rPr lang="en-US" sz="2000" dirty="0">
                          <a:effectLst/>
                          <a:latin typeface="Times New Roman" pitchFamily="18" charset="0"/>
                          <a:cs typeface="Times New Roman" pitchFamily="18" charset="0"/>
                        </a:rPr>
                        <a:t>Plankton feeder, prefers zooplankton and </a:t>
                      </a:r>
                      <a:r>
                        <a:rPr lang="en-US" sz="2000" dirty="0">
                          <a:solidFill>
                            <a:srgbClr val="C00000"/>
                          </a:solidFill>
                          <a:effectLst/>
                          <a:latin typeface="Times New Roman" pitchFamily="18" charset="0"/>
                          <a:cs typeface="Times New Roman" pitchFamily="18" charset="0"/>
                        </a:rPr>
                        <a:t>surface feeder</a:t>
                      </a:r>
                      <a:endParaRPr lang="en-US" sz="2000" dirty="0">
                        <a:solidFill>
                          <a:srgbClr val="C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3"/>
                  </a:ext>
                </a:extLst>
              </a:tr>
              <a:tr h="778694">
                <a:tc>
                  <a:txBody>
                    <a:bodyPr/>
                    <a:lstStyle/>
                    <a:p>
                      <a:pPr marL="0" marR="0" algn="just">
                        <a:lnSpc>
                          <a:spcPct val="115000"/>
                        </a:lnSpc>
                        <a:spcBef>
                          <a:spcPts val="0"/>
                        </a:spcBef>
                        <a:spcAft>
                          <a:spcPts val="1000"/>
                        </a:spcAft>
                      </a:pPr>
                      <a:r>
                        <a:rPr lang="en-US" sz="2000">
                          <a:effectLst/>
                          <a:latin typeface="Times New Roman" pitchFamily="18" charset="0"/>
                          <a:cs typeface="Times New Roman" pitchFamily="18" charset="0"/>
                        </a:rPr>
                        <a:t>Rohu</a:t>
                      </a:r>
                      <a:endParaRPr lang="en-US" sz="2000">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1000"/>
                        </a:spcAft>
                      </a:pPr>
                      <a:r>
                        <a:rPr lang="en-US" sz="2000" dirty="0" smtClean="0">
                          <a:effectLst/>
                          <a:latin typeface="Times New Roman" pitchFamily="18" charset="0"/>
                          <a:cs typeface="Times New Roman" pitchFamily="18" charset="0"/>
                        </a:rPr>
                        <a:t>Omnivorous, </a:t>
                      </a:r>
                      <a:r>
                        <a:rPr lang="en-US" sz="2000" dirty="0" err="1">
                          <a:effectLst/>
                          <a:latin typeface="Times New Roman" pitchFamily="18" charset="0"/>
                          <a:cs typeface="Times New Roman" pitchFamily="18" charset="0"/>
                        </a:rPr>
                        <a:t>planktophage</a:t>
                      </a:r>
                      <a:r>
                        <a:rPr lang="en-US" sz="2000" dirty="0">
                          <a:effectLst/>
                          <a:latin typeface="Times New Roman" pitchFamily="18" charset="0"/>
                          <a:cs typeface="Times New Roman" pitchFamily="18" charset="0"/>
                        </a:rPr>
                        <a:t>; predominantly a </a:t>
                      </a:r>
                      <a:r>
                        <a:rPr lang="en-US" sz="2000" dirty="0">
                          <a:solidFill>
                            <a:srgbClr val="C00000"/>
                          </a:solidFill>
                          <a:effectLst/>
                          <a:latin typeface="Times New Roman" pitchFamily="18" charset="0"/>
                          <a:cs typeface="Times New Roman" pitchFamily="18" charset="0"/>
                        </a:rPr>
                        <a:t>column feeder</a:t>
                      </a:r>
                      <a:endParaRPr lang="en-US" sz="2000" dirty="0">
                        <a:solidFill>
                          <a:srgbClr val="C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4"/>
                  </a:ext>
                </a:extLst>
              </a:tr>
              <a:tr h="778694">
                <a:tc>
                  <a:txBody>
                    <a:bodyPr/>
                    <a:lstStyle/>
                    <a:p>
                      <a:pPr marL="0" marR="0" algn="just">
                        <a:lnSpc>
                          <a:spcPct val="115000"/>
                        </a:lnSpc>
                        <a:spcBef>
                          <a:spcPts val="0"/>
                        </a:spcBef>
                        <a:spcAft>
                          <a:spcPts val="1000"/>
                        </a:spcAft>
                      </a:pPr>
                      <a:r>
                        <a:rPr lang="en-US" sz="2000">
                          <a:effectLst/>
                          <a:latin typeface="Times New Roman" pitchFamily="18" charset="0"/>
                          <a:cs typeface="Times New Roman" pitchFamily="18" charset="0"/>
                        </a:rPr>
                        <a:t>Mrigal</a:t>
                      </a:r>
                      <a:endParaRPr lang="en-US" sz="2000">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1000"/>
                        </a:spcAft>
                      </a:pPr>
                      <a:r>
                        <a:rPr lang="en-US" sz="2000" dirty="0">
                          <a:effectLst/>
                          <a:latin typeface="Times New Roman" pitchFamily="18" charset="0"/>
                          <a:cs typeface="Times New Roman" pitchFamily="18" charset="0"/>
                        </a:rPr>
                        <a:t>Omnivorous, prefers detritus, predominantly a </a:t>
                      </a:r>
                      <a:r>
                        <a:rPr lang="en-US" sz="2000" dirty="0">
                          <a:solidFill>
                            <a:srgbClr val="C00000"/>
                          </a:solidFill>
                          <a:effectLst/>
                          <a:latin typeface="Times New Roman" pitchFamily="18" charset="0"/>
                          <a:cs typeface="Times New Roman" pitchFamily="18" charset="0"/>
                        </a:rPr>
                        <a:t>bottom feeder</a:t>
                      </a:r>
                      <a:endParaRPr lang="en-US" sz="2000" dirty="0">
                        <a:solidFill>
                          <a:srgbClr val="C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5"/>
                  </a:ext>
                </a:extLst>
              </a:tr>
              <a:tr h="778694">
                <a:tc>
                  <a:txBody>
                    <a:bodyPr/>
                    <a:lstStyle/>
                    <a:p>
                      <a:pPr marL="0" marR="0" algn="just">
                        <a:lnSpc>
                          <a:spcPct val="115000"/>
                        </a:lnSpc>
                        <a:spcBef>
                          <a:spcPts val="0"/>
                        </a:spcBef>
                        <a:spcAft>
                          <a:spcPts val="1000"/>
                        </a:spcAft>
                      </a:pPr>
                      <a:r>
                        <a:rPr lang="en-US" sz="2000">
                          <a:effectLst/>
                          <a:latin typeface="Times New Roman" pitchFamily="18" charset="0"/>
                          <a:cs typeface="Times New Roman" pitchFamily="18" charset="0"/>
                        </a:rPr>
                        <a:t>Common carp</a:t>
                      </a:r>
                      <a:endParaRPr lang="en-US" sz="2000">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1000"/>
                        </a:spcAft>
                      </a:pPr>
                      <a:r>
                        <a:rPr lang="en-US" sz="2000" dirty="0">
                          <a:effectLst/>
                          <a:latin typeface="Times New Roman" pitchFamily="18" charset="0"/>
                          <a:cs typeface="Times New Roman" pitchFamily="18" charset="0"/>
                        </a:rPr>
                        <a:t>Omnivorous, predominantly feeds on benthic worms; a </a:t>
                      </a:r>
                      <a:r>
                        <a:rPr lang="en-US" sz="2000" dirty="0">
                          <a:solidFill>
                            <a:srgbClr val="C00000"/>
                          </a:solidFill>
                          <a:effectLst/>
                          <a:latin typeface="Times New Roman" pitchFamily="18" charset="0"/>
                          <a:cs typeface="Times New Roman" pitchFamily="18" charset="0"/>
                        </a:rPr>
                        <a:t>bottom feeder</a:t>
                      </a:r>
                      <a:endParaRPr lang="en-US" sz="2000" dirty="0">
                        <a:solidFill>
                          <a:srgbClr val="C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403778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rgbClr val="FF0000"/>
                </a:solidFill>
                <a:latin typeface="Times New Roman" pitchFamily="18" charset="0"/>
                <a:cs typeface="Times New Roman" pitchFamily="18" charset="0"/>
              </a:rPr>
              <a:t>IMPORTANT FISHERY INSTITUTES OF INDIA</a:t>
            </a:r>
            <a:endParaRPr lang="en-US" sz="28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981200" y="1371600"/>
            <a:ext cx="9372600" cy="5181600"/>
          </a:xfrm>
        </p:spPr>
        <p:txBody>
          <a:bodyPr>
            <a:normAutofit fontScale="85000" lnSpcReduction="20000"/>
          </a:bodyPr>
          <a:lstStyle/>
          <a:p>
            <a:pPr marL="514350" indent="-514350" algn="just">
              <a:buFont typeface="+mj-lt"/>
              <a:buAutoNum type="arabicPeriod"/>
            </a:pPr>
            <a:r>
              <a:rPr lang="en-US" dirty="0" smtClean="0">
                <a:latin typeface="Times New Roman" pitchFamily="18" charset="0"/>
                <a:cs typeface="Times New Roman" pitchFamily="18" charset="0"/>
              </a:rPr>
              <a:t>Central Institute of Fisheries Education (CIFE), Mumbai</a:t>
            </a:r>
          </a:p>
          <a:p>
            <a:pPr marL="514350" indent="-514350" algn="just">
              <a:buFont typeface="+mj-lt"/>
              <a:buAutoNum type="arabicPeriod"/>
            </a:pPr>
            <a:r>
              <a:rPr lang="en-US" dirty="0" smtClean="0">
                <a:latin typeface="Times New Roman" pitchFamily="18" charset="0"/>
                <a:cs typeface="Times New Roman" pitchFamily="18" charset="0"/>
              </a:rPr>
              <a:t>Central Inland Fisheries Research Institute (CIFRI), Barrackpore</a:t>
            </a:r>
          </a:p>
          <a:p>
            <a:pPr marL="514350" indent="-514350" algn="just">
              <a:buFont typeface="+mj-lt"/>
              <a:buAutoNum type="arabicPeriod"/>
            </a:pPr>
            <a:r>
              <a:rPr lang="en-US" dirty="0">
                <a:latin typeface="Times New Roman" pitchFamily="18" charset="0"/>
                <a:cs typeface="Times New Roman" pitchFamily="18" charset="0"/>
              </a:rPr>
              <a:t>Central Institute of Fisheries </a:t>
            </a:r>
            <a:r>
              <a:rPr lang="en-US" dirty="0" smtClean="0">
                <a:latin typeface="Times New Roman" pitchFamily="18" charset="0"/>
                <a:cs typeface="Times New Roman" pitchFamily="18" charset="0"/>
              </a:rPr>
              <a:t>Technology (CIFT), </a:t>
            </a:r>
            <a:r>
              <a:rPr lang="en-US" dirty="0">
                <a:latin typeface="Times New Roman" pitchFamily="18" charset="0"/>
                <a:cs typeface="Times New Roman" pitchFamily="18" charset="0"/>
              </a:rPr>
              <a:t>Cochin</a:t>
            </a:r>
          </a:p>
          <a:p>
            <a:pPr marL="514350" indent="-514350" algn="just">
              <a:buFont typeface="+mj-lt"/>
              <a:buAutoNum type="arabicPeriod"/>
            </a:pPr>
            <a:r>
              <a:rPr lang="en-US" dirty="0" smtClean="0">
                <a:latin typeface="Times New Roman" pitchFamily="18" charset="0"/>
                <a:cs typeface="Times New Roman" pitchFamily="18" charset="0"/>
              </a:rPr>
              <a:t>Central Institute of Brackishwater Aquaculture (CIBA), Chennai</a:t>
            </a:r>
          </a:p>
          <a:p>
            <a:pPr marL="514350" indent="-514350" algn="just">
              <a:buFont typeface="+mj-lt"/>
              <a:buAutoNum type="arabicPeriod"/>
            </a:pPr>
            <a:r>
              <a:rPr lang="en-US" dirty="0" smtClean="0">
                <a:latin typeface="Times New Roman" pitchFamily="18" charset="0"/>
                <a:cs typeface="Times New Roman" pitchFamily="18" charset="0"/>
              </a:rPr>
              <a:t>Central Institute of Freshwater Aquaculture (CIFA), Bhubneshwar </a:t>
            </a:r>
          </a:p>
          <a:p>
            <a:pPr marL="514350" indent="-514350" algn="just">
              <a:buFont typeface="+mj-lt"/>
              <a:buAutoNum type="arabicPeriod"/>
            </a:pPr>
            <a:r>
              <a:rPr lang="en-US" dirty="0" smtClean="0">
                <a:latin typeface="Times New Roman" pitchFamily="18" charset="0"/>
                <a:cs typeface="Times New Roman" pitchFamily="18" charset="0"/>
              </a:rPr>
              <a:t>Central Marine Fisheries Research Institute (CMFRI), Kochi</a:t>
            </a:r>
          </a:p>
          <a:p>
            <a:pPr marL="514350" indent="-514350" algn="just">
              <a:buFont typeface="+mj-lt"/>
              <a:buAutoNum type="arabicPeriod"/>
            </a:pPr>
            <a:r>
              <a:rPr lang="en-US" dirty="0" smtClean="0">
                <a:latin typeface="Times New Roman" pitchFamily="18" charset="0"/>
                <a:cs typeface="Times New Roman" pitchFamily="18" charset="0"/>
              </a:rPr>
              <a:t>National Bureau of Fish Genetic Resources (NBFGR), Lucknow</a:t>
            </a:r>
          </a:p>
          <a:p>
            <a:pPr marL="514350" indent="-514350" algn="just">
              <a:buFont typeface="+mj-lt"/>
              <a:buAutoNum type="arabicPeriod"/>
            </a:pPr>
            <a:r>
              <a:rPr lang="en-US" dirty="0" smtClean="0">
                <a:latin typeface="Times New Roman" pitchFamily="18" charset="0"/>
                <a:cs typeface="Times New Roman" pitchFamily="18" charset="0"/>
              </a:rPr>
              <a:t>Directorate of Coldwater Fisheries Research (DCFR), Bhimtal, Nainital</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5681984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0" y="2133601"/>
            <a:ext cx="5334000" cy="2133601"/>
          </a:xfrm>
          <a:scene3d>
            <a:camera prst="orthographicFront"/>
            <a:lightRig rig="threePt" dir="t"/>
          </a:scene3d>
          <a:sp3d>
            <a:bevelT w="165100" prst="coolSlant"/>
          </a:sp3d>
        </p:spPr>
        <p:style>
          <a:lnRef idx="2">
            <a:schemeClr val="accent3">
              <a:shade val="50000"/>
            </a:schemeClr>
          </a:lnRef>
          <a:fillRef idx="1">
            <a:schemeClr val="accent3"/>
          </a:fillRef>
          <a:effectRef idx="0">
            <a:schemeClr val="accent3"/>
          </a:effectRef>
          <a:fontRef idx="minor">
            <a:schemeClr val="lt1"/>
          </a:fontRef>
        </p:style>
        <p:txBody>
          <a:bodyPr anchor="ctr">
            <a:noAutofit/>
          </a:bodyPr>
          <a:lstStyle/>
          <a:p>
            <a:pPr marL="0" indent="0" algn="ctr">
              <a:buNone/>
            </a:pPr>
            <a:r>
              <a:rPr lang="en-US" sz="8000" b="1" dirty="0">
                <a:solidFill>
                  <a:srgbClr val="C00000"/>
                </a:solidFill>
                <a:latin typeface="Times New Roman" pitchFamily="18" charset="0"/>
                <a:cs typeface="Times New Roman" pitchFamily="18" charset="0"/>
              </a:rPr>
              <a:t>THANKS</a:t>
            </a:r>
            <a:endParaRPr lang="en-US" sz="80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78499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153400" cy="868362"/>
          </a:xfrm>
        </p:spPr>
        <p:txBody>
          <a:bodyPr>
            <a:normAutofit/>
          </a:bodyPr>
          <a:lstStyle/>
          <a:p>
            <a:r>
              <a:rPr lang="en-US" sz="3200" b="1" dirty="0">
                <a:solidFill>
                  <a:srgbClr val="C00000"/>
                </a:solidFill>
                <a:latin typeface="Times New Roman" pitchFamily="18" charset="0"/>
                <a:cs typeface="Times New Roman" pitchFamily="18" charset="0"/>
              </a:rPr>
              <a:t>FISH MIGRATION</a:t>
            </a:r>
            <a:r>
              <a:rPr lang="en-US" sz="3200" dirty="0">
                <a:solidFill>
                  <a:srgbClr val="C00000"/>
                </a:solidFill>
                <a:latin typeface="Times New Roman" pitchFamily="18" charset="0"/>
                <a:cs typeface="Times New Roman" pitchFamily="18" charset="0"/>
              </a:rPr>
              <a:t> </a:t>
            </a:r>
          </a:p>
        </p:txBody>
      </p:sp>
      <p:sp>
        <p:nvSpPr>
          <p:cNvPr id="3" name="Content Placeholder 2"/>
          <p:cNvSpPr>
            <a:spLocks noGrp="1"/>
          </p:cNvSpPr>
          <p:nvPr>
            <p:ph idx="1"/>
          </p:nvPr>
        </p:nvSpPr>
        <p:spPr>
          <a:xfrm>
            <a:off x="1981200" y="1143000"/>
            <a:ext cx="9753600" cy="5562600"/>
          </a:xfrm>
        </p:spPr>
        <p:txBody>
          <a:bodyPr>
            <a:normAutofit fontScale="85000" lnSpcReduction="20000"/>
          </a:bodyPr>
          <a:lstStyle/>
          <a:p>
            <a:pPr algn="just"/>
            <a:r>
              <a:rPr lang="en-US" sz="3000" dirty="0">
                <a:latin typeface="Times New Roman" pitchFamily="18" charset="0"/>
                <a:cs typeface="Times New Roman" pitchFamily="18" charset="0"/>
              </a:rPr>
              <a:t>A number of fish show a periodic movement form one dwelling place to </a:t>
            </a:r>
            <a:r>
              <a:rPr lang="en-US" sz="3000" dirty="0">
                <a:latin typeface="Times New Roman" pitchFamily="18" charset="0"/>
                <a:cs typeface="Times New Roman" pitchFamily="18" charset="0"/>
              </a:rPr>
              <a:t>another is called migration</a:t>
            </a:r>
            <a:r>
              <a:rPr lang="en-US" sz="3000" dirty="0">
                <a:latin typeface="Times New Roman" pitchFamily="18" charset="0"/>
                <a:cs typeface="Times New Roman" pitchFamily="18" charset="0"/>
              </a:rPr>
              <a:t>. </a:t>
            </a:r>
            <a:endParaRPr lang="en-US" sz="3000" dirty="0">
              <a:latin typeface="Times New Roman" pitchFamily="18" charset="0"/>
              <a:cs typeface="Times New Roman" pitchFamily="18" charset="0"/>
            </a:endParaRPr>
          </a:p>
          <a:p>
            <a:pPr algn="just"/>
            <a:endParaRPr lang="en-US" sz="3000" dirty="0" smtClean="0">
              <a:latin typeface="Times New Roman" pitchFamily="18" charset="0"/>
              <a:cs typeface="Times New Roman" pitchFamily="18" charset="0"/>
            </a:endParaRPr>
          </a:p>
          <a:p>
            <a:pPr algn="just"/>
            <a:r>
              <a:rPr lang="en-US" sz="3000" dirty="0" smtClean="0">
                <a:latin typeface="Times New Roman" pitchFamily="18" charset="0"/>
                <a:cs typeface="Times New Roman" pitchFamily="18" charset="0"/>
              </a:rPr>
              <a:t>Fish </a:t>
            </a:r>
            <a:r>
              <a:rPr lang="en-US" sz="3000" dirty="0">
                <a:latin typeface="Times New Roman" pitchFamily="18" charset="0"/>
                <a:cs typeface="Times New Roman" pitchFamily="18" charset="0"/>
              </a:rPr>
              <a:t>migrate to other places for spawning (egg laying) or to avoid unfavourable climatic conditions. </a:t>
            </a:r>
            <a:endParaRPr lang="en-US" sz="3000" dirty="0">
              <a:latin typeface="Times New Roman" pitchFamily="18" charset="0"/>
              <a:cs typeface="Times New Roman" pitchFamily="18" charset="0"/>
            </a:endParaRPr>
          </a:p>
          <a:p>
            <a:pPr algn="just"/>
            <a:endParaRPr lang="en-US" sz="3000" dirty="0" smtClean="0">
              <a:latin typeface="Times New Roman" pitchFamily="18" charset="0"/>
              <a:cs typeface="Times New Roman" pitchFamily="18" charset="0"/>
            </a:endParaRPr>
          </a:p>
          <a:p>
            <a:pPr algn="just"/>
            <a:r>
              <a:rPr lang="en-US" sz="3000" dirty="0" smtClean="0">
                <a:latin typeface="Times New Roman" pitchFamily="18" charset="0"/>
                <a:cs typeface="Times New Roman" pitchFamily="18" charset="0"/>
              </a:rPr>
              <a:t>Many </a:t>
            </a:r>
            <a:r>
              <a:rPr lang="en-US" sz="3000" dirty="0">
                <a:latin typeface="Times New Roman" pitchFamily="18" charset="0"/>
                <a:cs typeface="Times New Roman" pitchFamily="18" charset="0"/>
              </a:rPr>
              <a:t>fish migrate from one part of the ocean to another at times. </a:t>
            </a:r>
            <a:r>
              <a:rPr lang="en-US" sz="3000" dirty="0">
                <a:latin typeface="Times New Roman" pitchFamily="18" charset="0"/>
                <a:cs typeface="Times New Roman" pitchFamily="18" charset="0"/>
              </a:rPr>
              <a:t>Marine fish like </a:t>
            </a:r>
            <a:r>
              <a:rPr lang="en-US" sz="3000" dirty="0" err="1">
                <a:latin typeface="Times New Roman" pitchFamily="18" charset="0"/>
                <a:cs typeface="Times New Roman" pitchFamily="18" charset="0"/>
              </a:rPr>
              <a:t>Hilsa</a:t>
            </a:r>
            <a:r>
              <a:rPr lang="en-US" sz="3000" dirty="0">
                <a:latin typeface="Times New Roman" pitchFamily="18" charset="0"/>
                <a:cs typeface="Times New Roman" pitchFamily="18" charset="0"/>
              </a:rPr>
              <a:t> swim up from sea to fresh water for spawning. </a:t>
            </a:r>
            <a:endParaRPr lang="en-US" sz="3000" dirty="0">
              <a:latin typeface="Times New Roman" pitchFamily="18" charset="0"/>
              <a:cs typeface="Times New Roman" pitchFamily="18" charset="0"/>
            </a:endParaRPr>
          </a:p>
          <a:p>
            <a:pPr algn="just"/>
            <a:endParaRPr lang="en-US" sz="3000" dirty="0" smtClean="0">
              <a:latin typeface="Times New Roman" pitchFamily="18" charset="0"/>
              <a:cs typeface="Times New Roman" pitchFamily="18" charset="0"/>
            </a:endParaRPr>
          </a:p>
          <a:p>
            <a:pPr algn="just"/>
            <a:r>
              <a:rPr lang="en-US" sz="3000" dirty="0" smtClean="0">
                <a:latin typeface="Times New Roman" pitchFamily="18" charset="0"/>
                <a:cs typeface="Times New Roman" pitchFamily="18" charset="0"/>
              </a:rPr>
              <a:t>Some </a:t>
            </a:r>
            <a:r>
              <a:rPr lang="en-US" sz="3000" dirty="0">
                <a:latin typeface="Times New Roman" pitchFamily="18" charset="0"/>
                <a:cs typeface="Times New Roman" pitchFamily="18" charset="0"/>
              </a:rPr>
              <a:t>fresh water fish migrate from lakes to sea for spawning. </a:t>
            </a:r>
            <a:endParaRPr lang="en-US" sz="3000" dirty="0">
              <a:latin typeface="Times New Roman" pitchFamily="18" charset="0"/>
              <a:cs typeface="Times New Roman" pitchFamily="18" charset="0"/>
            </a:endParaRPr>
          </a:p>
          <a:p>
            <a:pPr algn="just"/>
            <a:endParaRPr lang="en-US" sz="3000" dirty="0" smtClean="0">
              <a:latin typeface="Times New Roman" pitchFamily="18" charset="0"/>
              <a:cs typeface="Times New Roman" pitchFamily="18" charset="0"/>
            </a:endParaRPr>
          </a:p>
          <a:p>
            <a:pPr algn="just"/>
            <a:r>
              <a:rPr lang="en-US" sz="3000" dirty="0" smtClean="0">
                <a:latin typeface="Times New Roman" pitchFamily="18" charset="0"/>
                <a:cs typeface="Times New Roman" pitchFamily="18" charset="0"/>
              </a:rPr>
              <a:t>During </a:t>
            </a:r>
            <a:r>
              <a:rPr lang="en-US" sz="3000" dirty="0">
                <a:latin typeface="Times New Roman" pitchFamily="18" charset="0"/>
                <a:cs typeface="Times New Roman" pitchFamily="18" charset="0"/>
              </a:rPr>
              <a:t>winters in the cold part of the globe, water at the surface freezes. </a:t>
            </a:r>
            <a:r>
              <a:rPr lang="en-US" sz="3000" dirty="0">
                <a:latin typeface="Times New Roman" pitchFamily="18" charset="0"/>
                <a:cs typeface="Times New Roman" pitchFamily="18" charset="0"/>
              </a:rPr>
              <a:t>The fish migrate to the bottom and remain there till the end of the cold season.</a:t>
            </a:r>
          </a:p>
          <a:p>
            <a:endParaRPr lang="en-US" dirty="0"/>
          </a:p>
        </p:txBody>
      </p:sp>
    </p:spTree>
    <p:extLst>
      <p:ext uri="{BB962C8B-B14F-4D97-AF65-F5344CB8AC3E}">
        <p14:creationId xmlns:p14="http://schemas.microsoft.com/office/powerpoint/2010/main" val="1099079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a:bodyPr>
          <a:lstStyle/>
          <a:p>
            <a:r>
              <a:rPr lang="en-US" sz="3200" b="1" dirty="0">
                <a:solidFill>
                  <a:srgbClr val="C00000"/>
                </a:solidFill>
                <a:latin typeface="Times New Roman" pitchFamily="18" charset="0"/>
                <a:cs typeface="Times New Roman" pitchFamily="18" charset="0"/>
              </a:rPr>
              <a:t>FISH RECRUITMENT</a:t>
            </a:r>
            <a:endParaRPr lang="en-US" sz="32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371600" y="1066800"/>
            <a:ext cx="10439400" cy="5638800"/>
          </a:xfrm>
        </p:spPr>
        <p:txBody>
          <a:bodyPr>
            <a:normAutofit fontScale="55000" lnSpcReduction="20000"/>
          </a:bodyPr>
          <a:lstStyle/>
          <a:p>
            <a:pPr algn="just"/>
            <a:r>
              <a:rPr lang="en-US" sz="4500" b="1" dirty="0">
                <a:latin typeface="Times New Roman" pitchFamily="18" charset="0"/>
                <a:cs typeface="Times New Roman" pitchFamily="18" charset="0"/>
              </a:rPr>
              <a:t>Recruitment</a:t>
            </a:r>
            <a:r>
              <a:rPr lang="en-US" sz="4500" dirty="0">
                <a:latin typeface="Times New Roman" pitchFamily="18" charset="0"/>
                <a:cs typeface="Times New Roman" pitchFamily="18" charset="0"/>
              </a:rPr>
              <a:t> </a:t>
            </a:r>
            <a:r>
              <a:rPr lang="en-US" sz="4500" dirty="0">
                <a:latin typeface="Times New Roman" pitchFamily="18" charset="0"/>
                <a:cs typeface="Times New Roman" pitchFamily="18" charset="0"/>
              </a:rPr>
              <a:t>can be defined as the number of fish surviving to enter the fishery or to some life history stage such as settlement or maturity. </a:t>
            </a:r>
            <a:endParaRPr lang="en-US" sz="4500" dirty="0">
              <a:latin typeface="Times New Roman" pitchFamily="18" charset="0"/>
              <a:cs typeface="Times New Roman" pitchFamily="18" charset="0"/>
            </a:endParaRPr>
          </a:p>
          <a:p>
            <a:pPr algn="just"/>
            <a:endParaRPr lang="en-US" sz="4500" b="1" dirty="0" smtClean="0">
              <a:latin typeface="Times New Roman" pitchFamily="18" charset="0"/>
              <a:cs typeface="Times New Roman" pitchFamily="18" charset="0"/>
            </a:endParaRPr>
          </a:p>
          <a:p>
            <a:pPr algn="just"/>
            <a:r>
              <a:rPr lang="en-US" sz="4500" b="1" dirty="0" smtClean="0">
                <a:latin typeface="Times New Roman" pitchFamily="18" charset="0"/>
                <a:cs typeface="Times New Roman" pitchFamily="18" charset="0"/>
              </a:rPr>
              <a:t>Recruitment</a:t>
            </a:r>
            <a:r>
              <a:rPr lang="en-US" sz="4500" dirty="0">
                <a:latin typeface="Times New Roman" pitchFamily="18" charset="0"/>
                <a:cs typeface="Times New Roman" pitchFamily="18" charset="0"/>
              </a:rPr>
              <a:t> occurs when juvenile organisms survive to be added to </a:t>
            </a:r>
            <a:r>
              <a:rPr lang="en-US" sz="4500" dirty="0">
                <a:latin typeface="Times New Roman" pitchFamily="18" charset="0"/>
                <a:cs typeface="Times New Roman" pitchFamily="18" charset="0"/>
              </a:rPr>
              <a:t>a population </a:t>
            </a:r>
            <a:r>
              <a:rPr lang="en-US" sz="4500" dirty="0">
                <a:latin typeface="Times New Roman" pitchFamily="18" charset="0"/>
                <a:cs typeface="Times New Roman" pitchFamily="18" charset="0"/>
              </a:rPr>
              <a:t>by birth or immigration, usually a stage </a:t>
            </a:r>
            <a:r>
              <a:rPr lang="en-US" sz="4500" dirty="0">
                <a:latin typeface="Times New Roman" pitchFamily="18" charset="0"/>
                <a:cs typeface="Times New Roman" pitchFamily="18" charset="0"/>
              </a:rPr>
              <a:t>where </a:t>
            </a:r>
            <a:r>
              <a:rPr lang="en-US" sz="4500" dirty="0">
                <a:latin typeface="Times New Roman" pitchFamily="18" charset="0"/>
                <a:cs typeface="Times New Roman" pitchFamily="18" charset="0"/>
              </a:rPr>
              <a:t>the organisms are settled and able to be detected by an </a:t>
            </a:r>
            <a:r>
              <a:rPr lang="en-US" sz="4500" dirty="0">
                <a:latin typeface="Times New Roman" pitchFamily="18" charset="0"/>
                <a:cs typeface="Times New Roman" pitchFamily="18" charset="0"/>
              </a:rPr>
              <a:t>observer.</a:t>
            </a:r>
          </a:p>
          <a:p>
            <a:pPr algn="just"/>
            <a:endParaRPr lang="en-US" sz="4500" dirty="0" smtClean="0">
              <a:latin typeface="Times New Roman" pitchFamily="18" charset="0"/>
              <a:cs typeface="Times New Roman" pitchFamily="18" charset="0"/>
            </a:endParaRPr>
          </a:p>
          <a:p>
            <a:pPr algn="just"/>
            <a:r>
              <a:rPr lang="en-US" sz="4500" dirty="0" smtClean="0">
                <a:latin typeface="Times New Roman" pitchFamily="18" charset="0"/>
                <a:cs typeface="Times New Roman" pitchFamily="18" charset="0"/>
              </a:rPr>
              <a:t>The </a:t>
            </a:r>
            <a:r>
              <a:rPr lang="en-US" sz="4500" dirty="0">
                <a:latin typeface="Times New Roman" pitchFamily="18" charset="0"/>
                <a:cs typeface="Times New Roman" pitchFamily="18" charset="0"/>
              </a:rPr>
              <a:t>inability to predict recruitment </a:t>
            </a:r>
            <a:r>
              <a:rPr lang="en-US" sz="4500" dirty="0">
                <a:latin typeface="Times New Roman" pitchFamily="18" charset="0"/>
                <a:cs typeface="Times New Roman" pitchFamily="18" charset="0"/>
              </a:rPr>
              <a:t>is </a:t>
            </a:r>
            <a:r>
              <a:rPr lang="en-US" sz="4500" dirty="0">
                <a:latin typeface="Times New Roman" pitchFamily="18" charset="0"/>
                <a:cs typeface="Times New Roman" pitchFamily="18" charset="0"/>
              </a:rPr>
              <a:t>hindered the development of both single and multi-species fish assessment forecast models. </a:t>
            </a:r>
            <a:r>
              <a:rPr lang="en-US" sz="4500" dirty="0">
                <a:latin typeface="Times New Roman" pitchFamily="18" charset="0"/>
                <a:cs typeface="Times New Roman" pitchFamily="18" charset="0"/>
              </a:rPr>
              <a:t>This inability </a:t>
            </a:r>
            <a:r>
              <a:rPr lang="en-US" sz="4500" dirty="0">
                <a:latin typeface="Times New Roman" pitchFamily="18" charset="0"/>
                <a:cs typeface="Times New Roman" pitchFamily="18" charset="0"/>
              </a:rPr>
              <a:t>depends on:</a:t>
            </a:r>
            <a:endParaRPr lang="en-US" sz="4500" dirty="0">
              <a:latin typeface="Times New Roman" pitchFamily="18" charset="0"/>
              <a:cs typeface="Times New Roman" pitchFamily="18" charset="0"/>
            </a:endParaRPr>
          </a:p>
          <a:p>
            <a:pPr algn="just"/>
            <a:endParaRPr lang="en-US" sz="4500" dirty="0" smtClean="0">
              <a:latin typeface="Times New Roman" pitchFamily="18" charset="0"/>
              <a:cs typeface="Times New Roman" pitchFamily="18" charset="0"/>
            </a:endParaRPr>
          </a:p>
          <a:p>
            <a:pPr algn="just"/>
            <a:r>
              <a:rPr lang="en-US" sz="4500" dirty="0" smtClean="0">
                <a:latin typeface="Times New Roman" pitchFamily="18" charset="0"/>
                <a:cs typeface="Times New Roman" pitchFamily="18" charset="0"/>
              </a:rPr>
              <a:t>Density </a:t>
            </a:r>
            <a:r>
              <a:rPr lang="en-US" sz="4500" dirty="0">
                <a:latin typeface="Times New Roman" pitchFamily="18" charset="0"/>
                <a:cs typeface="Times New Roman" pitchFamily="18" charset="0"/>
              </a:rPr>
              <a:t>independent factors include</a:t>
            </a:r>
            <a:r>
              <a:rPr lang="en-US" sz="4500" dirty="0">
                <a:latin typeface="Times New Roman" pitchFamily="18" charset="0"/>
                <a:cs typeface="Times New Roman" pitchFamily="18" charset="0"/>
              </a:rPr>
              <a:t>: Temperature and </a:t>
            </a:r>
            <a:r>
              <a:rPr lang="en-US" sz="4500" dirty="0">
                <a:latin typeface="Times New Roman" pitchFamily="18" charset="0"/>
                <a:cs typeface="Times New Roman" pitchFamily="18" charset="0"/>
              </a:rPr>
              <a:t>food conditions experienced by </a:t>
            </a:r>
            <a:r>
              <a:rPr lang="en-US" sz="4500" dirty="0">
                <a:latin typeface="Times New Roman" pitchFamily="18" charset="0"/>
                <a:cs typeface="Times New Roman" pitchFamily="18" charset="0"/>
              </a:rPr>
              <a:t>pre-recruits.</a:t>
            </a:r>
            <a:endParaRPr lang="en-US" sz="4500" dirty="0">
              <a:latin typeface="Times New Roman" pitchFamily="18" charset="0"/>
              <a:cs typeface="Times New Roman" pitchFamily="18" charset="0"/>
            </a:endParaRPr>
          </a:p>
          <a:p>
            <a:pPr algn="just"/>
            <a:endParaRPr lang="en-US" sz="4500" dirty="0" smtClean="0">
              <a:latin typeface="Times New Roman" pitchFamily="18" charset="0"/>
              <a:cs typeface="Times New Roman" pitchFamily="18" charset="0"/>
            </a:endParaRPr>
          </a:p>
          <a:p>
            <a:pPr algn="just"/>
            <a:r>
              <a:rPr lang="en-US" sz="4500" dirty="0" smtClean="0">
                <a:latin typeface="Times New Roman" pitchFamily="18" charset="0"/>
                <a:cs typeface="Times New Roman" pitchFamily="18" charset="0"/>
              </a:rPr>
              <a:t>Density-dependent </a:t>
            </a:r>
            <a:r>
              <a:rPr lang="en-US" sz="4500" dirty="0">
                <a:latin typeface="Times New Roman" pitchFamily="18" charset="0"/>
                <a:cs typeface="Times New Roman" pitchFamily="18" charset="0"/>
              </a:rPr>
              <a:t>processes include</a:t>
            </a:r>
            <a:r>
              <a:rPr lang="en-US" sz="4500" dirty="0">
                <a:latin typeface="Times New Roman" pitchFamily="18" charset="0"/>
                <a:cs typeface="Times New Roman" pitchFamily="18" charset="0"/>
              </a:rPr>
              <a:t>: Competition for </a:t>
            </a:r>
            <a:r>
              <a:rPr lang="en-US" sz="4500" dirty="0">
                <a:latin typeface="Times New Roman" pitchFamily="18" charset="0"/>
                <a:cs typeface="Times New Roman" pitchFamily="18" charset="0"/>
              </a:rPr>
              <a:t>food or refuge with </a:t>
            </a:r>
            <a:r>
              <a:rPr lang="en-US" sz="4500" dirty="0">
                <a:latin typeface="Times New Roman" pitchFamily="18" charset="0"/>
                <a:cs typeface="Times New Roman" pitchFamily="18" charset="0"/>
              </a:rPr>
              <a:t>conspecifics (same species) </a:t>
            </a:r>
            <a:r>
              <a:rPr lang="en-US" sz="4500" dirty="0">
                <a:latin typeface="Times New Roman" pitchFamily="18" charset="0"/>
                <a:cs typeface="Times New Roman" pitchFamily="18" charset="0"/>
              </a:rPr>
              <a:t>or offspring of other </a:t>
            </a:r>
            <a:r>
              <a:rPr lang="en-US" sz="4500" dirty="0">
                <a:latin typeface="Times New Roman" pitchFamily="18" charset="0"/>
                <a:cs typeface="Times New Roman" pitchFamily="18" charset="0"/>
              </a:rPr>
              <a:t>species.</a:t>
            </a:r>
            <a:endParaRPr lang="en-US" sz="45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615013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14400"/>
            <a:ext cx="9906000" cy="5562600"/>
          </a:xfrm>
        </p:spPr>
        <p:txBody>
          <a:bodyPr>
            <a:normAutofit fontScale="92500" lnSpcReduction="20000"/>
          </a:bodyPr>
          <a:lstStyle/>
          <a:p>
            <a:pPr algn="just"/>
            <a:r>
              <a:rPr lang="en-US" dirty="0">
                <a:latin typeface="Times New Roman" pitchFamily="18" charset="0"/>
                <a:cs typeface="Times New Roman" pitchFamily="18" charset="0"/>
              </a:rPr>
              <a:t>Mortality rates during the pre-recruit stage are very high. </a:t>
            </a:r>
            <a:r>
              <a:rPr lang="en-US" dirty="0" smtClean="0">
                <a:latin typeface="Times New Roman" pitchFamily="18" charset="0"/>
                <a:cs typeface="Times New Roman" pitchFamily="18" charset="0"/>
              </a:rPr>
              <a:t>i.e. A population </a:t>
            </a:r>
            <a:r>
              <a:rPr lang="en-US" dirty="0">
                <a:latin typeface="Times New Roman" pitchFamily="18" charset="0"/>
                <a:cs typeface="Times New Roman" pitchFamily="18" charset="0"/>
              </a:rPr>
              <a:t>of faster growing individuals will experience a lower cumulative mortality than a slower growing one.</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Recruitment </a:t>
            </a:r>
            <a:r>
              <a:rPr lang="en-US" dirty="0">
                <a:latin typeface="Times New Roman" pitchFamily="18" charset="0"/>
                <a:cs typeface="Times New Roman" pitchFamily="18" charset="0"/>
              </a:rPr>
              <a:t>is currently forecast from analytical relationships between spawning stock biomass and recruitment.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 </a:t>
            </a:r>
            <a:r>
              <a:rPr lang="en-US" dirty="0">
                <a:latin typeface="Times New Roman" pitchFamily="18" charset="0"/>
                <a:cs typeface="Times New Roman" pitchFamily="18" charset="0"/>
              </a:rPr>
              <a:t>key problem with analytical stock-recruitment models is that they assume that spawning biomass reflects egg production, and that all eggs produced by a spawning stock have an equal probability of survival.</a:t>
            </a:r>
          </a:p>
          <a:p>
            <a:endParaRPr lang="en-US" dirty="0"/>
          </a:p>
        </p:txBody>
      </p:sp>
    </p:spTree>
    <p:extLst>
      <p:ext uri="{BB962C8B-B14F-4D97-AF65-F5344CB8AC3E}">
        <p14:creationId xmlns:p14="http://schemas.microsoft.com/office/powerpoint/2010/main" val="1689220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153400" cy="792162"/>
          </a:xfrm>
        </p:spPr>
        <p:txBody>
          <a:bodyPr>
            <a:normAutofit/>
          </a:bodyPr>
          <a:lstStyle/>
          <a:p>
            <a:r>
              <a:rPr lang="en-US" sz="3200" b="1" dirty="0">
                <a:solidFill>
                  <a:srgbClr val="C00000"/>
                </a:solidFill>
                <a:latin typeface="Times New Roman" pitchFamily="18" charset="0"/>
                <a:cs typeface="Times New Roman" pitchFamily="18" charset="0"/>
              </a:rPr>
              <a:t>ALGAL BLOOM</a:t>
            </a:r>
            <a:endParaRPr lang="en-US" sz="32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295400" y="1066800"/>
            <a:ext cx="10591800" cy="5562600"/>
          </a:xfrm>
        </p:spPr>
        <p:txBody>
          <a:bodyPr>
            <a:normAutofit fontScale="70000" lnSpcReduction="20000"/>
          </a:bodyPr>
          <a:lstStyle/>
          <a:p>
            <a:pPr algn="just"/>
            <a:r>
              <a:rPr lang="en-US" sz="3400" dirty="0" smtClean="0">
                <a:latin typeface="Times New Roman" pitchFamily="18" charset="0"/>
                <a:cs typeface="Times New Roman" pitchFamily="18" charset="0"/>
              </a:rPr>
              <a:t>Algal bloom is a </a:t>
            </a:r>
            <a:r>
              <a:rPr lang="en-US" sz="3400" dirty="0">
                <a:latin typeface="Times New Roman" pitchFamily="18" charset="0"/>
                <a:cs typeface="Times New Roman" pitchFamily="18" charset="0"/>
              </a:rPr>
              <a:t>rapid excessive growth of algae, generally caused by high nutrient levels, particularly phosphorus. When the algae die, algal blooms can deplete oxygen to the point where fish cannot survive</a:t>
            </a:r>
            <a:r>
              <a:rPr lang="en-US" sz="3400" dirty="0" smtClean="0">
                <a:latin typeface="Times New Roman" pitchFamily="18" charset="0"/>
                <a:cs typeface="Times New Roman" pitchFamily="18" charset="0"/>
              </a:rPr>
              <a:t>.</a:t>
            </a:r>
          </a:p>
          <a:p>
            <a:pPr algn="just"/>
            <a:endParaRPr lang="en-US" sz="3400" dirty="0" smtClean="0">
              <a:latin typeface="Times New Roman" pitchFamily="18" charset="0"/>
              <a:cs typeface="Times New Roman" pitchFamily="18" charset="0"/>
            </a:endParaRPr>
          </a:p>
          <a:p>
            <a:pPr algn="just"/>
            <a:r>
              <a:rPr lang="en-US" sz="3400" dirty="0" smtClean="0">
                <a:latin typeface="Times New Roman" pitchFamily="18" charset="0"/>
                <a:cs typeface="Times New Roman" pitchFamily="18" charset="0"/>
              </a:rPr>
              <a:t>Recognized </a:t>
            </a:r>
            <a:r>
              <a:rPr lang="en-US" sz="3400" dirty="0" smtClean="0">
                <a:latin typeface="Times New Roman" pitchFamily="18" charset="0"/>
                <a:cs typeface="Times New Roman" pitchFamily="18" charset="0"/>
              </a:rPr>
              <a:t>by </a:t>
            </a:r>
            <a:r>
              <a:rPr lang="en-US" sz="3400" dirty="0">
                <a:latin typeface="Times New Roman" pitchFamily="18" charset="0"/>
                <a:cs typeface="Times New Roman" pitchFamily="18" charset="0"/>
              </a:rPr>
              <a:t>the discoloration in the water from their pigments</a:t>
            </a:r>
            <a:r>
              <a:rPr lang="en-US" sz="3400" dirty="0" smtClean="0">
                <a:latin typeface="Times New Roman" pitchFamily="18" charset="0"/>
                <a:cs typeface="Times New Roman" pitchFamily="18" charset="0"/>
              </a:rPr>
              <a:t>. Bright green colour: Cyanobacteria (BGA)</a:t>
            </a:r>
          </a:p>
          <a:p>
            <a:pPr algn="just"/>
            <a:endParaRPr lang="en-US" sz="3400" dirty="0" smtClean="0">
              <a:latin typeface="Times New Roman" pitchFamily="18" charset="0"/>
              <a:cs typeface="Times New Roman" pitchFamily="18" charset="0"/>
            </a:endParaRPr>
          </a:p>
          <a:p>
            <a:pPr algn="just"/>
            <a:r>
              <a:rPr lang="en-US" sz="3400" dirty="0" smtClean="0">
                <a:latin typeface="Times New Roman" pitchFamily="18" charset="0"/>
                <a:cs typeface="Times New Roman" pitchFamily="18" charset="0"/>
              </a:rPr>
              <a:t>The </a:t>
            </a:r>
            <a:r>
              <a:rPr lang="en-US" sz="3400" dirty="0">
                <a:latin typeface="Times New Roman" pitchFamily="18" charset="0"/>
                <a:cs typeface="Times New Roman" pitchFamily="18" charset="0"/>
              </a:rPr>
              <a:t>excess of nutrients may originate from fertilizers that are applied to land for agricultural or recreational purposes</a:t>
            </a:r>
            <a:r>
              <a:rPr lang="en-US" sz="3400" dirty="0" smtClean="0">
                <a:latin typeface="Times New Roman" pitchFamily="18" charset="0"/>
                <a:cs typeface="Times New Roman" pitchFamily="18" charset="0"/>
              </a:rPr>
              <a:t>.</a:t>
            </a:r>
          </a:p>
          <a:p>
            <a:pPr algn="just"/>
            <a:endParaRPr lang="en-US" sz="3400" dirty="0" smtClean="0">
              <a:latin typeface="Times New Roman" pitchFamily="18" charset="0"/>
              <a:cs typeface="Times New Roman" pitchFamily="18" charset="0"/>
            </a:endParaRPr>
          </a:p>
          <a:p>
            <a:pPr algn="just"/>
            <a:r>
              <a:rPr lang="en-US" sz="3400" dirty="0" smtClean="0">
                <a:latin typeface="Times New Roman" pitchFamily="18" charset="0"/>
                <a:cs typeface="Times New Roman" pitchFamily="18" charset="0"/>
              </a:rPr>
              <a:t>Higher </a:t>
            </a:r>
            <a:r>
              <a:rPr lang="en-US" sz="3400" dirty="0" smtClean="0">
                <a:latin typeface="Times New Roman" pitchFamily="18" charset="0"/>
                <a:cs typeface="Times New Roman" pitchFamily="18" charset="0"/>
              </a:rPr>
              <a:t>concentrations of phosphate cause </a:t>
            </a:r>
            <a:r>
              <a:rPr lang="en-US" sz="3400" dirty="0">
                <a:latin typeface="Times New Roman" pitchFamily="18" charset="0"/>
                <a:cs typeface="Times New Roman" pitchFamily="18" charset="0"/>
              </a:rPr>
              <a:t>increased growth of algae </a:t>
            </a:r>
            <a:r>
              <a:rPr lang="en-US" sz="3400" dirty="0" smtClean="0">
                <a:latin typeface="Times New Roman" pitchFamily="18" charset="0"/>
                <a:cs typeface="Times New Roman" pitchFamily="18" charset="0"/>
              </a:rPr>
              <a:t>which tend </a:t>
            </a:r>
            <a:r>
              <a:rPr lang="en-US" sz="3400" dirty="0">
                <a:latin typeface="Times New Roman" pitchFamily="18" charset="0"/>
                <a:cs typeface="Times New Roman" pitchFamily="18" charset="0"/>
              </a:rPr>
              <a:t>to grow very quickly under high nutrient </a:t>
            </a:r>
            <a:r>
              <a:rPr lang="en-US" sz="3400" dirty="0" smtClean="0">
                <a:latin typeface="Times New Roman" pitchFamily="18" charset="0"/>
                <a:cs typeface="Times New Roman" pitchFamily="18" charset="0"/>
              </a:rPr>
              <a:t>availability.</a:t>
            </a:r>
          </a:p>
          <a:p>
            <a:pPr algn="just"/>
            <a:endParaRPr lang="en-US" sz="3400" dirty="0" smtClean="0">
              <a:latin typeface="Times New Roman" pitchFamily="18" charset="0"/>
              <a:cs typeface="Times New Roman" pitchFamily="18" charset="0"/>
            </a:endParaRPr>
          </a:p>
          <a:p>
            <a:pPr algn="just"/>
            <a:r>
              <a:rPr lang="en-US" sz="3400" dirty="0" smtClean="0">
                <a:latin typeface="Times New Roman" pitchFamily="18" charset="0"/>
                <a:cs typeface="Times New Roman" pitchFamily="18" charset="0"/>
              </a:rPr>
              <a:t>But </a:t>
            </a:r>
            <a:r>
              <a:rPr lang="en-US" sz="3400" dirty="0" smtClean="0">
                <a:latin typeface="Times New Roman" pitchFamily="18" charset="0"/>
                <a:cs typeface="Times New Roman" pitchFamily="18" charset="0"/>
              </a:rPr>
              <a:t>each </a:t>
            </a:r>
            <a:r>
              <a:rPr lang="en-US" sz="3400" dirty="0">
                <a:latin typeface="Times New Roman" pitchFamily="18" charset="0"/>
                <a:cs typeface="Times New Roman" pitchFamily="18" charset="0"/>
              </a:rPr>
              <a:t>alga is </a:t>
            </a:r>
            <a:r>
              <a:rPr lang="en-US" sz="3400" dirty="0" smtClean="0">
                <a:latin typeface="Times New Roman" pitchFamily="18" charset="0"/>
                <a:cs typeface="Times New Roman" pitchFamily="18" charset="0"/>
              </a:rPr>
              <a:t>short-lived </a:t>
            </a:r>
            <a:r>
              <a:rPr lang="en-US" sz="3400" dirty="0">
                <a:latin typeface="Times New Roman" pitchFamily="18" charset="0"/>
                <a:cs typeface="Times New Roman" pitchFamily="18" charset="0"/>
              </a:rPr>
              <a:t>and the result is a high concentration of dead organic matter </a:t>
            </a:r>
            <a:r>
              <a:rPr lang="en-US" sz="3400" dirty="0" smtClean="0">
                <a:latin typeface="Times New Roman" pitchFamily="18" charset="0"/>
                <a:cs typeface="Times New Roman" pitchFamily="18" charset="0"/>
              </a:rPr>
              <a:t>after its decay</a:t>
            </a:r>
            <a:r>
              <a:rPr lang="en-US" sz="3400" dirty="0">
                <a:latin typeface="Times New Roman" pitchFamily="18" charset="0"/>
                <a:cs typeface="Times New Roman" pitchFamily="18" charset="0"/>
              </a:rPr>
              <a:t>. The decay process consumes dissolved oxygen in the water, resulting </a:t>
            </a:r>
            <a:r>
              <a:rPr lang="en-US" sz="3400" dirty="0" smtClean="0">
                <a:latin typeface="Times New Roman" pitchFamily="18" charset="0"/>
                <a:cs typeface="Times New Roman" pitchFamily="18" charset="0"/>
              </a:rPr>
              <a:t>in hypoxic</a:t>
            </a:r>
            <a:r>
              <a:rPr lang="en-US" sz="3400" dirty="0">
                <a:latin typeface="Times New Roman" pitchFamily="18" charset="0"/>
                <a:cs typeface="Times New Roman" pitchFamily="18" charset="0"/>
              </a:rPr>
              <a:t> conditions. </a:t>
            </a:r>
            <a:endParaRPr lang="en-US" sz="3400" dirty="0" smtClean="0"/>
          </a:p>
          <a:p>
            <a:endParaRPr lang="en-US" dirty="0"/>
          </a:p>
        </p:txBody>
      </p:sp>
    </p:spTree>
    <p:extLst>
      <p:ext uri="{BB962C8B-B14F-4D97-AF65-F5344CB8AC3E}">
        <p14:creationId xmlns:p14="http://schemas.microsoft.com/office/powerpoint/2010/main" val="2747598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153400" cy="792162"/>
          </a:xfrm>
        </p:spPr>
        <p:txBody>
          <a:bodyPr>
            <a:normAutofit/>
          </a:bodyPr>
          <a:lstStyle/>
          <a:p>
            <a:r>
              <a:rPr lang="en-US" sz="3200" b="1" dirty="0">
                <a:solidFill>
                  <a:srgbClr val="C00000"/>
                </a:solidFill>
                <a:latin typeface="Times New Roman" pitchFamily="18" charset="0"/>
                <a:cs typeface="Times New Roman" pitchFamily="18" charset="0"/>
              </a:rPr>
              <a:t>FISH ESCAPEMENT</a:t>
            </a:r>
            <a:endParaRPr lang="en-US" sz="32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981200" y="1066800"/>
            <a:ext cx="9753600" cy="5638800"/>
          </a:xfrm>
        </p:spPr>
        <p:txBody>
          <a:bodyPr>
            <a:normAutofit fontScale="85000" lnSpcReduction="20000"/>
          </a:bodyPr>
          <a:lstStyle/>
          <a:p>
            <a:pPr algn="just"/>
            <a:r>
              <a:rPr lang="en-US" dirty="0" smtClean="0">
                <a:latin typeface="Times New Roman" pitchFamily="18" charset="0"/>
                <a:cs typeface="Times New Roman" pitchFamily="18" charset="0"/>
              </a:rPr>
              <a:t>The percentage </a:t>
            </a:r>
            <a:r>
              <a:rPr lang="en-US" dirty="0">
                <a:latin typeface="Times New Roman" pitchFamily="18" charset="0"/>
                <a:cs typeface="Times New Roman" pitchFamily="18" charset="0"/>
              </a:rPr>
              <a:t>of </a:t>
            </a:r>
            <a:r>
              <a:rPr lang="en-US" dirty="0" smtClean="0">
                <a:latin typeface="Times New Roman" pitchFamily="18" charset="0"/>
                <a:cs typeface="Times New Roman" pitchFamily="18" charset="0"/>
              </a:rPr>
              <a:t>a spawning anadromous (upward/ascending) fish </a:t>
            </a:r>
            <a:r>
              <a:rPr lang="en-US" dirty="0">
                <a:latin typeface="Times New Roman" pitchFamily="18" charset="0"/>
                <a:cs typeface="Times New Roman" pitchFamily="18" charset="0"/>
              </a:rPr>
              <a:t>population that survives all obstacles during their migration, including fishing pressure and predation, and successfully reach their spawning grounds</a:t>
            </a:r>
            <a:r>
              <a:rPr lang="en-US" dirty="0" smtClean="0">
                <a:latin typeface="Times New Roman" pitchFamily="18" charset="0"/>
                <a:cs typeface="Times New Roman" pitchFamily="18" charset="0"/>
              </a:rPr>
              <a:t>.</a:t>
            </a:r>
          </a:p>
          <a:p>
            <a:pPr algn="just"/>
            <a:endParaRPr lang="en-US" b="1"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Salmon </a:t>
            </a:r>
            <a:r>
              <a:rPr lang="en-US" b="1" dirty="0">
                <a:latin typeface="Times New Roman" pitchFamily="18" charset="0"/>
                <a:cs typeface="Times New Roman" pitchFamily="18" charset="0"/>
              </a:rPr>
              <a:t>escapement</a:t>
            </a:r>
            <a:r>
              <a:rPr lang="en-US" dirty="0">
                <a:latin typeface="Times New Roman" pitchFamily="18" charset="0"/>
                <a:cs typeface="Times New Roman" pitchFamily="18" charset="0"/>
              </a:rPr>
              <a:t> is the amount of </a:t>
            </a:r>
            <a:r>
              <a:rPr lang="en-US" dirty="0" smtClean="0">
                <a:latin typeface="Times New Roman" pitchFamily="18" charset="0"/>
                <a:cs typeface="Times New Roman" pitchFamily="18" charset="0"/>
              </a:rPr>
              <a:t>a salmon population </a:t>
            </a:r>
            <a:r>
              <a:rPr lang="en-US" dirty="0">
                <a:latin typeface="Times New Roman" pitchFamily="18" charset="0"/>
                <a:cs typeface="Times New Roman" pitchFamily="18" charset="0"/>
              </a:rPr>
              <a:t>that does not get caught by commercial or </a:t>
            </a:r>
            <a:r>
              <a:rPr lang="en-US" dirty="0" smtClean="0">
                <a:latin typeface="Times New Roman" pitchFamily="18" charset="0"/>
                <a:cs typeface="Times New Roman" pitchFamily="18" charset="0"/>
              </a:rPr>
              <a:t>recreational fishing</a:t>
            </a:r>
            <a:r>
              <a:rPr lang="en-US" dirty="0">
                <a:latin typeface="Times New Roman" pitchFamily="18" charset="0"/>
                <a:cs typeface="Times New Roman" pitchFamily="18" charset="0"/>
              </a:rPr>
              <a:t> and return to their freshwater spawning habitat</a:t>
            </a:r>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Estimates </a:t>
            </a:r>
            <a:r>
              <a:rPr lang="en-US" dirty="0">
                <a:latin typeface="Times New Roman" pitchFamily="18" charset="0"/>
                <a:cs typeface="Times New Roman" pitchFamily="18" charset="0"/>
              </a:rPr>
              <a:t>of these amount are calculated with statistical analysis using data collected during that particular run season.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These </a:t>
            </a:r>
            <a:r>
              <a:rPr lang="en-US" dirty="0">
                <a:latin typeface="Times New Roman" pitchFamily="18" charset="0"/>
                <a:cs typeface="Times New Roman" pitchFamily="18" charset="0"/>
              </a:rPr>
              <a:t>estimations help </a:t>
            </a:r>
            <a:r>
              <a:rPr lang="en-US" dirty="0" smtClean="0">
                <a:latin typeface="Times New Roman" pitchFamily="18" charset="0"/>
                <a:cs typeface="Times New Roman" pitchFamily="18" charset="0"/>
              </a:rPr>
              <a:t>produce fishing quotas</a:t>
            </a:r>
            <a:r>
              <a:rPr lang="en-US" dirty="0">
                <a:latin typeface="Times New Roman" pitchFamily="18" charset="0"/>
                <a:cs typeface="Times New Roman" pitchFamily="18" charset="0"/>
              </a:rPr>
              <a:t> for the return year of </a:t>
            </a:r>
            <a:r>
              <a:rPr lang="en-US" dirty="0" smtClean="0">
                <a:latin typeface="Times New Roman" pitchFamily="18" charset="0"/>
                <a:cs typeface="Times New Roman" pitchFamily="18" charset="0"/>
              </a:rPr>
              <a:t>the juveniles</a:t>
            </a:r>
            <a:r>
              <a:rPr lang="en-US" dirty="0">
                <a:latin typeface="Times New Roman" pitchFamily="18" charset="0"/>
                <a:cs typeface="Times New Roman" pitchFamily="18" charset="0"/>
              </a:rPr>
              <a:t> born for that years run, or can be used to determine the health of a salmon stock.</a:t>
            </a:r>
          </a:p>
        </p:txBody>
      </p:sp>
    </p:spTree>
    <p:extLst>
      <p:ext uri="{BB962C8B-B14F-4D97-AF65-F5344CB8AC3E}">
        <p14:creationId xmlns:p14="http://schemas.microsoft.com/office/powerpoint/2010/main" val="22059003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760</TotalTime>
  <Words>2900</Words>
  <Application>Microsoft Office PowerPoint</Application>
  <PresentationFormat>Widescreen</PresentationFormat>
  <Paragraphs>319</Paragraphs>
  <Slides>47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Times New Roman</vt:lpstr>
      <vt:lpstr>Office Theme</vt:lpstr>
      <vt:lpstr>FRESHWATER FISHERIES (VPP-322)</vt:lpstr>
      <vt:lpstr>ECONOMIC IMPORTANCE OF FISH </vt:lpstr>
      <vt:lpstr>COMMON EDIBLE FISH FOUND IN INDIA</vt:lpstr>
      <vt:lpstr>PowerPoint Presentation</vt:lpstr>
      <vt:lpstr>FISH MIGRATION </vt:lpstr>
      <vt:lpstr>FISH RECRUITMENT</vt:lpstr>
      <vt:lpstr>PowerPoint Presentation</vt:lpstr>
      <vt:lpstr>ALGAL BLOOM</vt:lpstr>
      <vt:lpstr>FISH ESCAPEMENT</vt:lpstr>
      <vt:lpstr>EXCLUSIVE ECONOMIC ZONE (EEZ)</vt:lpstr>
      <vt:lpstr>INCIDENTAL CATCH</vt:lpstr>
      <vt:lpstr> Effect Of Changing Environment On Aquaculture  </vt:lpstr>
      <vt:lpstr>PowerPoint Presentation</vt:lpstr>
      <vt:lpstr>Identification Of Cultivable Freshwater Fishes</vt:lpstr>
      <vt:lpstr>Catla </vt:lpstr>
      <vt:lpstr>PowerPoint Presentation</vt:lpstr>
      <vt:lpstr>PowerPoint Presentation</vt:lpstr>
      <vt:lpstr> Mrigal </vt:lpstr>
      <vt:lpstr>EXOTIC (CHINESE) CARPS</vt:lpstr>
      <vt:lpstr>PowerPoint Presentation</vt:lpstr>
      <vt:lpstr> Silver Carp </vt:lpstr>
      <vt:lpstr>PowerPoint Presentation</vt:lpstr>
      <vt:lpstr>Bighead Carp</vt:lpstr>
      <vt:lpstr>PowerPoint Presentation</vt:lpstr>
      <vt:lpstr>Common Carp</vt:lpstr>
      <vt:lpstr>Mirror Carp and Leather Carp</vt:lpstr>
      <vt:lpstr>Mirror Carp and Leather Carp</vt:lpstr>
      <vt:lpstr>PowerPoint Presentation</vt:lpstr>
      <vt:lpstr>Grass Carp</vt:lpstr>
      <vt:lpstr>CATFISHES</vt:lpstr>
      <vt:lpstr>Pangash Fish</vt:lpstr>
      <vt:lpstr>PowerPoint Presentation</vt:lpstr>
      <vt:lpstr>Magur</vt:lpstr>
      <vt:lpstr>PowerPoint Presentation</vt:lpstr>
      <vt:lpstr>Singhi</vt:lpstr>
      <vt:lpstr>MURRELS OR SNAKE HEADS</vt:lpstr>
      <vt:lpstr>MURRELS OR SNAKE HEADS</vt:lpstr>
      <vt:lpstr>TILAPIA</vt:lpstr>
      <vt:lpstr>Tilapia Fish</vt:lpstr>
      <vt:lpstr>SHELL FISHES</vt:lpstr>
      <vt:lpstr>Giant River Prawn</vt:lpstr>
      <vt:lpstr>Giant River Prawn</vt:lpstr>
      <vt:lpstr>MAHASEER </vt:lpstr>
      <vt:lpstr>MAHASEER</vt:lpstr>
      <vt:lpstr>FEEDING HABITS OF CARPS</vt:lpstr>
      <vt:lpstr>IMPORTANT FISHERY INSTITUTES OF INDIA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FRESHWATER FISHERIES</dc:title>
  <dc:creator>s p sahu</dc:creator>
  <cp:lastModifiedBy>s p sahu</cp:lastModifiedBy>
  <cp:revision>57</cp:revision>
  <dcterms:created xsi:type="dcterms:W3CDTF">2006-08-16T00:00:00Z</dcterms:created>
  <dcterms:modified xsi:type="dcterms:W3CDTF">2020-06-06T15:00:19Z</dcterms:modified>
</cp:coreProperties>
</file>