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6" r:id="rId19"/>
    <p:sldId id="277" r:id="rId20"/>
    <p:sldId id="278" r:id="rId21"/>
    <p:sldId id="279" r:id="rId22"/>
    <p:sldId id="281" r:id="rId23"/>
    <p:sldId id="282" r:id="rId24"/>
    <p:sldId id="283" r:id="rId25"/>
    <p:sldId id="284" r:id="rId26"/>
    <p:sldId id="27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957" y="3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6/17/2020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dn.yourarticlelibrary.com/wp-content/uploads/2016/07/clip_image002-194.jp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990601"/>
            <a:ext cx="10668000" cy="1676399"/>
          </a:xfrm>
          <a:ln/>
        </p:spPr>
        <p:style>
          <a:lnRef idx="0">
            <a:schemeClr val="accent3"/>
          </a:lnRef>
          <a:fillRef idx="3">
            <a:schemeClr val="accent3"/>
          </a:fillRef>
          <a:effectRef idx="3">
            <a:schemeClr val="accent3"/>
          </a:effectRef>
          <a:fontRef idx="minor">
            <a:schemeClr val="lt1"/>
          </a:fontRef>
        </p:style>
        <p:txBody>
          <a:bodyPr>
            <a:normAutofit/>
          </a:bodyPr>
          <a:lstStyle/>
          <a:p>
            <a:r>
              <a:rPr lang="en-US" sz="3600" b="1" dirty="0">
                <a:solidFill>
                  <a:srgbClr val="FF0000"/>
                </a:solidFill>
                <a:latin typeface="Times New Roman" pitchFamily="18" charset="0"/>
                <a:cs typeface="Times New Roman" pitchFamily="18" charset="0"/>
              </a:rPr>
              <a:t>FISH BREEDING AND SPAWN MANAGEMENT</a:t>
            </a:r>
            <a:endParaRPr lang="en-US" sz="36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2286000" y="4114800"/>
            <a:ext cx="7772400" cy="2286000"/>
          </a:xfrm>
          <a:effectLst>
            <a:outerShdw blurRad="50800" dist="38100" dir="13500000" algn="br"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a:normAutofit/>
          </a:bodyPr>
          <a:lstStyle/>
          <a:p>
            <a:pPr>
              <a:spcBef>
                <a:spcPts val="0"/>
              </a:spcBef>
            </a:pPr>
            <a:r>
              <a:rPr lang="en-US" sz="4400" b="1" dirty="0">
                <a:solidFill>
                  <a:srgbClr val="00B050"/>
                </a:solidFill>
                <a:latin typeface="Times New Roman" pitchFamily="18" charset="0"/>
                <a:cs typeface="Times New Roman" pitchFamily="18" charset="0"/>
              </a:rPr>
              <a:t>Dr. S.P. Sahu</a:t>
            </a:r>
          </a:p>
          <a:p>
            <a:pPr>
              <a:spcBef>
                <a:spcPts val="0"/>
              </a:spcBef>
            </a:pPr>
            <a:r>
              <a:rPr lang="en-US" sz="4400" dirty="0">
                <a:solidFill>
                  <a:srgbClr val="00B050"/>
                </a:solidFill>
                <a:latin typeface="Times New Roman" pitchFamily="18" charset="0"/>
                <a:cs typeface="Times New Roman" pitchFamily="18" charset="0"/>
              </a:rPr>
              <a:t>Assistant Professor (LPM</a:t>
            </a:r>
            <a:r>
              <a:rPr lang="en-US" sz="4400" dirty="0" smtClean="0">
                <a:solidFill>
                  <a:srgbClr val="00B050"/>
                </a:solidFill>
                <a:latin typeface="Times New Roman" pitchFamily="18" charset="0"/>
                <a:cs typeface="Times New Roman" pitchFamily="18" charset="0"/>
              </a:rPr>
              <a:t>)</a:t>
            </a:r>
          </a:p>
          <a:p>
            <a:pPr>
              <a:spcBef>
                <a:spcPts val="0"/>
              </a:spcBef>
            </a:pPr>
            <a:r>
              <a:rPr lang="en-US" sz="4400" dirty="0" smtClean="0">
                <a:solidFill>
                  <a:srgbClr val="00B050"/>
                </a:solidFill>
                <a:latin typeface="Times New Roman" pitchFamily="18" charset="0"/>
                <a:cs typeface="Times New Roman" pitchFamily="18" charset="0"/>
              </a:rPr>
              <a:t>Bihar Veterinary College, Patna</a:t>
            </a:r>
            <a:endParaRPr lang="en-US" sz="440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23374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10058400" cy="6172200"/>
          </a:xfrm>
        </p:spPr>
        <p:txBody>
          <a:bodyPr>
            <a:normAutofit fontScale="70000" lnSpcReduction="20000"/>
          </a:bodyPr>
          <a:lstStyle/>
          <a:p>
            <a:pPr marL="0" indent="0" algn="just">
              <a:buNone/>
            </a:pPr>
            <a:r>
              <a:rPr lang="en-US" b="1" dirty="0" smtClean="0">
                <a:solidFill>
                  <a:srgbClr val="C00000"/>
                </a:solidFill>
                <a:latin typeface="Times New Roman" pitchFamily="18" charset="0"/>
                <a:cs typeface="Times New Roman" pitchFamily="18" charset="0"/>
              </a:rPr>
              <a:t>Sympathetic Breeding</a:t>
            </a:r>
          </a:p>
          <a:p>
            <a:pPr algn="just"/>
            <a:r>
              <a:rPr lang="en-US" dirty="0" smtClean="0">
                <a:latin typeface="Times New Roman" pitchFamily="18" charset="0"/>
                <a:cs typeface="Times New Roman" pitchFamily="18" charset="0"/>
              </a:rPr>
              <a:t>Before initiation of breeding programme, 30-60 cm water is allowed to accumulated in dry bundh through inlet.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Mature males and gravid females (1:1) are selected and introduced in dry bundh and left undisturbed for 6-12 hrs.</a:t>
            </a:r>
          </a:p>
          <a:p>
            <a:pPr algn="just"/>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/m injection of pituitary extract @5-10mg/kg BW administered in single dose to 10-20% both males and females.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Simulation rainy conditions by water gushes from guarded inlet and outlet.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Sexual play: starts 4-6 </a:t>
            </a:r>
            <a:r>
              <a:rPr lang="en-US" dirty="0" err="1" smtClean="0">
                <a:latin typeface="Times New Roman" pitchFamily="18" charset="0"/>
                <a:cs typeface="Times New Roman" pitchFamily="18" charset="0"/>
              </a:rPr>
              <a:t>hrs</a:t>
            </a:r>
            <a:r>
              <a:rPr lang="en-US" dirty="0" smtClean="0">
                <a:latin typeface="Times New Roman" pitchFamily="18" charset="0"/>
                <a:cs typeface="Times New Roman" pitchFamily="18" charset="0"/>
              </a:rPr>
              <a:t> after injection.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Breeding continues for 4-6 </a:t>
            </a:r>
            <a:r>
              <a:rPr lang="en-US" dirty="0" err="1" smtClean="0">
                <a:latin typeface="Times New Roman" pitchFamily="18" charset="0"/>
                <a:cs typeface="Times New Roman" pitchFamily="18" charset="0"/>
              </a:rPr>
              <a:t>hrs</a:t>
            </a:r>
            <a:r>
              <a:rPr lang="en-US" dirty="0" smtClean="0">
                <a:latin typeface="Times New Roman" pitchFamily="18" charset="0"/>
                <a:cs typeface="Times New Roman" pitchFamily="18" charset="0"/>
              </a:rPr>
              <a:t> mostly by all fishes kept in the bundh irrespective of injection.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This phenomena is k/a sympathetic breeding.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2342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9982200" cy="6172200"/>
          </a:xfrm>
        </p:spPr>
        <p:txBody>
          <a:bodyPr>
            <a:normAutofit fontScale="77500" lnSpcReduction="20000"/>
          </a:bodyPr>
          <a:lstStyle/>
          <a:p>
            <a:pPr marL="0" indent="0" algn="just">
              <a:buNone/>
            </a:pPr>
            <a:r>
              <a:rPr lang="en-US" b="1" dirty="0" smtClean="0">
                <a:solidFill>
                  <a:srgbClr val="C00000"/>
                </a:solidFill>
                <a:latin typeface="Times New Roman" pitchFamily="18" charset="0"/>
                <a:cs typeface="Times New Roman" pitchFamily="18" charset="0"/>
              </a:rPr>
              <a:t>Bangla Bundh</a:t>
            </a:r>
          </a:p>
          <a:p>
            <a:pPr algn="just"/>
            <a:r>
              <a:rPr lang="en-US" dirty="0" smtClean="0">
                <a:latin typeface="Times New Roman" pitchFamily="18" charset="0"/>
                <a:cs typeface="Times New Roman" pitchFamily="18" charset="0"/>
              </a:rPr>
              <a:t>For breeding of both Indian major carps and exotic carps in definite sized rectangular (23x6 sq. m.) mini-</a:t>
            </a:r>
            <a:r>
              <a:rPr lang="en-US" dirty="0" err="1" smtClean="0">
                <a:latin typeface="Times New Roman" pitchFamily="18" charset="0"/>
                <a:cs typeface="Times New Roman" pitchFamily="18" charset="0"/>
              </a:rPr>
              <a:t>bundhs</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Mini-bundh having a deeper zone (1.4m) for </a:t>
            </a:r>
            <a:r>
              <a:rPr lang="en-US" dirty="0" err="1" smtClean="0">
                <a:latin typeface="Times New Roman" pitchFamily="18" charset="0"/>
                <a:cs typeface="Times New Roman" pitchFamily="18" charset="0"/>
              </a:rPr>
              <a:t>harbour</a:t>
            </a:r>
            <a:r>
              <a:rPr lang="en-US" dirty="0" smtClean="0">
                <a:latin typeface="Times New Roman" pitchFamily="18" charset="0"/>
                <a:cs typeface="Times New Roman" pitchFamily="18" charset="0"/>
              </a:rPr>
              <a:t> brood fishes and a shallower zone (0.3-0.75m) acts as spawning ground.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10-13 cm of coarse sand uniformly spread over the shallower zone to facilitate natural breeding.</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Rainy condition simulation by iron pipes at one/both sides of bundh.</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Female brood fishes: preparatory dose 5-6 </a:t>
            </a:r>
            <a:r>
              <a:rPr lang="en-US" dirty="0" err="1" smtClean="0">
                <a:latin typeface="Times New Roman" pitchFamily="18" charset="0"/>
                <a:cs typeface="Times New Roman" pitchFamily="18" charset="0"/>
              </a:rPr>
              <a:t>hrs</a:t>
            </a:r>
            <a:r>
              <a:rPr lang="en-US" dirty="0" smtClean="0">
                <a:latin typeface="Times New Roman" pitchFamily="18" charset="0"/>
                <a:cs typeface="Times New Roman" pitchFamily="18" charset="0"/>
              </a:rPr>
              <a:t> before second injection of pituitary gland extract.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Male: only injected when female gets final dose.</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3221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10058400" cy="6172200"/>
          </a:xfrm>
        </p:spPr>
        <p:txBody>
          <a:bodyPr>
            <a:normAutofit fontScale="92500" lnSpcReduction="20000"/>
          </a:bodyPr>
          <a:lstStyle/>
          <a:p>
            <a:pPr marL="0" indent="0" algn="just">
              <a:buNone/>
            </a:pPr>
            <a:r>
              <a:rPr lang="en-US" b="1" dirty="0" smtClean="0">
                <a:solidFill>
                  <a:srgbClr val="C00000"/>
                </a:solidFill>
                <a:latin typeface="Times New Roman" pitchFamily="18" charset="0"/>
                <a:cs typeface="Times New Roman" pitchFamily="18" charset="0"/>
              </a:rPr>
              <a:t>(b) Wet Bundh</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Perennial pond located in the slope of vast catchment area with proper embankment.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Having inlets towards upland and outlets towards the other adjacent fields.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Shallow area: breeding ground for fishes present in bundhs.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Catchment area: 20-100 times.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Construction of wet bundh is very expensive and not profitable.</a:t>
            </a: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84494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9677400" cy="6172200"/>
          </a:xfrm>
        </p:spPr>
        <p:txBody>
          <a:bodyPr>
            <a:normAutofit fontScale="77500" lnSpcReduction="20000"/>
          </a:bodyPr>
          <a:lstStyle/>
          <a:p>
            <a:pPr marL="0" indent="0" algn="just">
              <a:buNone/>
            </a:pPr>
            <a:r>
              <a:rPr lang="en-US" b="1" dirty="0" smtClean="0">
                <a:solidFill>
                  <a:srgbClr val="C00000"/>
                </a:solidFill>
                <a:latin typeface="Times New Roman" pitchFamily="18" charset="0"/>
                <a:cs typeface="Times New Roman" pitchFamily="18" charset="0"/>
              </a:rPr>
              <a:t>3. Induced Breeding/Hypophysation</a:t>
            </a:r>
          </a:p>
          <a:p>
            <a:pPr algn="just"/>
            <a:r>
              <a:rPr lang="en-US" dirty="0" smtClean="0">
                <a:latin typeface="Times New Roman" pitchFamily="18" charset="0"/>
                <a:cs typeface="Times New Roman" pitchFamily="18" charset="0"/>
              </a:rPr>
              <a:t>Used in Indian carps and exotic carps.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Can't breed in general fish ponds.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Induced breeding by injection of pituitary gland extract (FSH, LH, HCG- gonad maturation, ovulation, spermiation).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Collected from fresh/preserved mature fishes from head.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Preserved in alcohol.  Soluble in water.</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After 24 hrs. again transferred in separate phials with fresh absolute alcohol.</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Later, weighed, graded for potency and serially numbered.</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56108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10134600" cy="6172200"/>
          </a:xfrm>
        </p:spPr>
        <p:txBody>
          <a:bodyPr>
            <a:normAutofit fontScale="92500" lnSpcReduction="10000"/>
          </a:bodyPr>
          <a:lstStyle/>
          <a:p>
            <a:pPr algn="just"/>
            <a:r>
              <a:rPr lang="en-US" dirty="0" smtClean="0">
                <a:latin typeface="Times New Roman" pitchFamily="18" charset="0"/>
                <a:cs typeface="Times New Roman" pitchFamily="18" charset="0"/>
              </a:rPr>
              <a:t>Rearing of brood stock in perennial ponds after eradication of predatory/unwanted fishes, aquatic weeds.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Liming, manuring of pond.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Introduction of brood fishes of 2.4 kg body size during post winter months of </a:t>
            </a:r>
            <a:r>
              <a:rPr lang="en-US" dirty="0" err="1" smtClean="0">
                <a:latin typeface="Times New Roman" pitchFamily="18" charset="0"/>
                <a:cs typeface="Times New Roman" pitchFamily="18" charset="0"/>
              </a:rPr>
              <a:t>jan</a:t>
            </a:r>
            <a:r>
              <a:rPr lang="en-US" dirty="0" smtClean="0">
                <a:latin typeface="Times New Roman" pitchFamily="18" charset="0"/>
                <a:cs typeface="Times New Roman" pitchFamily="18" charset="0"/>
              </a:rPr>
              <a:t>-Feb when temp. gradually increases.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Feed Supplementation @1.2% of BW (oil cake and rice bran- 1:1).</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Males differentiated by denticulations and roughness of dorsal side of pectoral fin- longer and stronger than females. </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15422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10058400" cy="6172200"/>
          </a:xfrm>
        </p:spPr>
        <p:txBody>
          <a:bodyPr>
            <a:normAutofit fontScale="92500" lnSpcReduction="20000"/>
          </a:bodyPr>
          <a:lstStyle/>
          <a:p>
            <a:pPr algn="just"/>
            <a:r>
              <a:rPr lang="en-US" dirty="0" smtClean="0">
                <a:latin typeface="Times New Roman" pitchFamily="18" charset="0"/>
                <a:cs typeface="Times New Roman" pitchFamily="18" charset="0"/>
              </a:rPr>
              <a:t>Selection of brood fishes for spawning: fully ripe male freely oozes milt by gentle abdominal pressure.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Spawner females are recognized by larger bulging soft abdomen and swollen reddish genital opening.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Preparation of gland extract and </a:t>
            </a:r>
            <a:r>
              <a:rPr lang="en-US" dirty="0" err="1" smtClean="0">
                <a:latin typeface="Times New Roman" pitchFamily="18" charset="0"/>
                <a:cs typeface="Times New Roman" pitchFamily="18" charset="0"/>
              </a:rPr>
              <a:t>ampouling</a:t>
            </a:r>
            <a:r>
              <a:rPr lang="en-US" dirty="0" smtClean="0">
                <a:latin typeface="Times New Roman" pitchFamily="18" charset="0"/>
                <a:cs typeface="Times New Roman" pitchFamily="18" charset="0"/>
              </a:rPr>
              <a:t>: by determination of proper dose, quantity of gland required for injection a/c body wt. of fishes.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Requisite quantity- taken from phial-macerated and homogenized in distilled water- centrifuged-remove tissue particles from bottom- supernatant fluid collected (hormone)- </a:t>
            </a:r>
            <a:r>
              <a:rPr lang="en-US" dirty="0" err="1" smtClean="0">
                <a:latin typeface="Times New Roman" pitchFamily="18" charset="0"/>
                <a:cs typeface="Times New Roman" pitchFamily="18" charset="0"/>
              </a:rPr>
              <a:t>ampouled</a:t>
            </a:r>
            <a:r>
              <a:rPr lang="en-US" dirty="0" smtClean="0">
                <a:latin typeface="Times New Roman" pitchFamily="18" charset="0"/>
                <a:cs typeface="Times New Roman" pitchFamily="18" charset="0"/>
              </a:rPr>
              <a:t> with glycerin </a:t>
            </a:r>
            <a:r>
              <a:rPr lang="en-US" dirty="0" err="1" smtClean="0">
                <a:latin typeface="Times New Roman" pitchFamily="18" charset="0"/>
                <a:cs typeface="Times New Roman" pitchFamily="18" charset="0"/>
              </a:rPr>
              <a:t>preservatve</a:t>
            </a:r>
            <a:r>
              <a:rPr lang="en-US" dirty="0" smtClean="0">
                <a:latin typeface="Times New Roman" pitchFamily="18" charset="0"/>
                <a:cs typeface="Times New Roman" pitchFamily="18" charset="0"/>
              </a:rPr>
              <a:t> (1 amp.- 40mg pituitary extract).</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26130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9753600" cy="6172200"/>
          </a:xfrm>
        </p:spPr>
        <p:txBody>
          <a:bodyPr>
            <a:normAutofit fontScale="77500" lnSpcReduction="20000"/>
          </a:bodyPr>
          <a:lstStyle/>
          <a:p>
            <a:pPr algn="just"/>
            <a:r>
              <a:rPr lang="en-US" dirty="0" smtClean="0">
                <a:latin typeface="Times New Roman" pitchFamily="18" charset="0"/>
                <a:cs typeface="Times New Roman" pitchFamily="18" charset="0"/>
              </a:rPr>
              <a:t>Administration of extract: I/M </a:t>
            </a:r>
            <a:r>
              <a:rPr lang="en-US" dirty="0" err="1" smtClean="0">
                <a:latin typeface="Times New Roman" pitchFamily="18" charset="0"/>
                <a:cs typeface="Times New Roman" pitchFamily="18" charset="0"/>
              </a:rPr>
              <a:t>inj</a:t>
            </a:r>
            <a:r>
              <a:rPr lang="en-US" dirty="0" smtClean="0">
                <a:latin typeface="Times New Roman" pitchFamily="18" charset="0"/>
                <a:cs typeface="Times New Roman" pitchFamily="18" charset="0"/>
              </a:rPr>
              <a:t> in the region of caudal peduncle just above lateral line.</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Use hypodermic syringe or needle 22 for smaller fishes and 19 for larger fishes (&gt;3kg).</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Dosage same as sympathetic breeding.</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Kept for breeding inside the hapa having water temperature of 24-33</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C.</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Spawning takes place within 3-6 </a:t>
            </a:r>
            <a:r>
              <a:rPr lang="en-US" dirty="0" err="1" smtClean="0">
                <a:latin typeface="Times New Roman" pitchFamily="18" charset="0"/>
                <a:cs typeface="Times New Roman" pitchFamily="18" charset="0"/>
              </a:rPr>
              <a:t>hrs</a:t>
            </a:r>
            <a:r>
              <a:rPr lang="en-US" dirty="0" smtClean="0">
                <a:latin typeface="Times New Roman" pitchFamily="18" charset="0"/>
                <a:cs typeface="Times New Roman" pitchFamily="18" charset="0"/>
              </a:rPr>
              <a:t> of final injection.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Fertilization takes place in water.</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Fertilized spawn is collected for hatching after 4-6 </a:t>
            </a:r>
            <a:r>
              <a:rPr lang="en-US" dirty="0" err="1" smtClean="0">
                <a:latin typeface="Times New Roman" pitchFamily="18" charset="0"/>
                <a:cs typeface="Times New Roman" pitchFamily="18" charset="0"/>
              </a:rPr>
              <a:t>hrs</a:t>
            </a:r>
            <a:r>
              <a:rPr lang="en-US" dirty="0" smtClean="0">
                <a:latin typeface="Times New Roman" pitchFamily="18" charset="0"/>
                <a:cs typeface="Times New Roman" pitchFamily="18" charset="0"/>
              </a:rPr>
              <a:t> of fertilization in hatching cloth hapa or hatchery.</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89906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0" y="274638"/>
            <a:ext cx="7772400" cy="792162"/>
          </a:xfrm>
          <a:solidFill>
            <a:srgbClr val="00B0F0"/>
          </a:solidFill>
        </p:spPr>
        <p:txBody>
          <a:bodyPr>
            <a:normAutofit/>
          </a:bodyPr>
          <a:lstStyle/>
          <a:p>
            <a:r>
              <a:rPr lang="en-US" sz="3200" b="1" dirty="0" smtClean="0">
                <a:solidFill>
                  <a:srgbClr val="C00000"/>
                </a:solidFill>
                <a:latin typeface="Times New Roman" pitchFamily="18" charset="0"/>
                <a:cs typeface="Times New Roman" pitchFamily="18" charset="0"/>
              </a:rPr>
              <a:t>AGE AND GROWTH OF FISHES</a:t>
            </a:r>
            <a:endParaRPr lang="en-US" dirty="0"/>
          </a:p>
        </p:txBody>
      </p:sp>
      <p:sp>
        <p:nvSpPr>
          <p:cNvPr id="3" name="Content Placeholder 2"/>
          <p:cNvSpPr>
            <a:spLocks noGrp="1"/>
          </p:cNvSpPr>
          <p:nvPr>
            <p:ph idx="1"/>
          </p:nvPr>
        </p:nvSpPr>
        <p:spPr>
          <a:xfrm>
            <a:off x="2057400" y="1524000"/>
            <a:ext cx="9753600" cy="5105400"/>
          </a:xfrm>
        </p:spPr>
        <p:txBody>
          <a:bodyPr>
            <a:normAutofit fontScale="92500" lnSpcReduction="20000"/>
          </a:bodyPr>
          <a:lstStyle/>
          <a:p>
            <a:pPr marL="0" indent="0" algn="just" fontAlgn="base">
              <a:buNone/>
            </a:pPr>
            <a:r>
              <a:rPr lang="en-US" b="1" dirty="0" smtClean="0">
                <a:solidFill>
                  <a:srgbClr val="C00000"/>
                </a:solidFill>
                <a:latin typeface="Times New Roman" pitchFamily="18" charset="0"/>
                <a:cs typeface="Times New Roman" pitchFamily="18" charset="0"/>
              </a:rPr>
              <a:t>Objectives</a:t>
            </a:r>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To calculate </a:t>
            </a:r>
            <a:r>
              <a:rPr lang="en-US" dirty="0">
                <a:latin typeface="Times New Roman" pitchFamily="18" charset="0"/>
                <a:cs typeface="Times New Roman" pitchFamily="18" charset="0"/>
              </a:rPr>
              <a:t>the time of sexual maturity of different species.</a:t>
            </a: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To know </a:t>
            </a:r>
            <a:r>
              <a:rPr lang="en-US" dirty="0">
                <a:latin typeface="Times New Roman" pitchFamily="18" charset="0"/>
                <a:cs typeface="Times New Roman" pitchFamily="18" charset="0"/>
              </a:rPr>
              <a:t>their spawning time.</a:t>
            </a: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To study the suitability </a:t>
            </a:r>
            <a:r>
              <a:rPr lang="en-US" dirty="0">
                <a:latin typeface="Times New Roman" pitchFamily="18" charset="0"/>
                <a:cs typeface="Times New Roman" pitchFamily="18" charset="0"/>
              </a:rPr>
              <a:t>of particular species for a particular type of the </a:t>
            </a:r>
            <a:r>
              <a:rPr lang="en-US" dirty="0" smtClean="0">
                <a:latin typeface="Times New Roman" pitchFamily="18" charset="0"/>
                <a:cs typeface="Times New Roman" pitchFamily="18" charset="0"/>
              </a:rPr>
              <a:t>water-body according to growth rate of fish.</a:t>
            </a: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Forms the </a:t>
            </a:r>
            <a:r>
              <a:rPr lang="en-US" dirty="0">
                <a:latin typeface="Times New Roman" pitchFamily="18" charset="0"/>
                <a:cs typeface="Times New Roman" pitchFamily="18" charset="0"/>
              </a:rPr>
              <a:t>basis for calculations leading to a knowledge of the growth, mortality, recruitment and other fundamental parameters of their </a:t>
            </a:r>
            <a:r>
              <a:rPr lang="en-US" dirty="0" smtClean="0">
                <a:latin typeface="Times New Roman" pitchFamily="18" charset="0"/>
                <a:cs typeface="Times New Roman" pitchFamily="18" charset="0"/>
              </a:rPr>
              <a:t>populations.</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945687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28600"/>
            <a:ext cx="9982200" cy="6324600"/>
          </a:xfrm>
        </p:spPr>
        <p:txBody>
          <a:bodyPr>
            <a:noAutofit/>
          </a:bodyPr>
          <a:lstStyle/>
          <a:p>
            <a:pPr algn="just" fontAlgn="base"/>
            <a:r>
              <a:rPr lang="en-US" sz="2400" dirty="0">
                <a:latin typeface="Times New Roman" pitchFamily="18" charset="0"/>
                <a:cs typeface="Times New Roman" pitchFamily="18" charset="0"/>
              </a:rPr>
              <a:t>Determination of age and growth of fishes are </a:t>
            </a:r>
            <a:r>
              <a:rPr lang="en-US" sz="2400" dirty="0" smtClean="0">
                <a:latin typeface="Times New Roman" pitchFamily="18" charset="0"/>
                <a:cs typeface="Times New Roman" pitchFamily="18" charset="0"/>
              </a:rPr>
              <a:t>important </a:t>
            </a:r>
            <a:r>
              <a:rPr lang="en-US" sz="2400" dirty="0">
                <a:latin typeface="Times New Roman" pitchFamily="18" charset="0"/>
                <a:cs typeface="Times New Roman" pitchFamily="18" charset="0"/>
              </a:rPr>
              <a:t>aspects in the development of fisheries. </a:t>
            </a:r>
            <a:endParaRPr lang="en-US" sz="2400" dirty="0" smtClean="0">
              <a:latin typeface="Times New Roman" pitchFamily="18" charset="0"/>
              <a:cs typeface="Times New Roman" pitchFamily="18" charset="0"/>
            </a:endParaRPr>
          </a:p>
          <a:p>
            <a:pPr algn="just" fontAlgn="base"/>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As </a:t>
            </a:r>
            <a:r>
              <a:rPr lang="en-US" sz="2400" dirty="0">
                <a:latin typeface="Times New Roman" pitchFamily="18" charset="0"/>
                <a:cs typeface="Times New Roman" pitchFamily="18" charset="0"/>
              </a:rPr>
              <a:t>the fish ages, it grows, but after attaining a particular size, growth stops. </a:t>
            </a:r>
            <a:endParaRPr lang="en-US" sz="2400" dirty="0" smtClean="0">
              <a:latin typeface="Times New Roman" pitchFamily="18" charset="0"/>
              <a:cs typeface="Times New Roman" pitchFamily="18" charset="0"/>
            </a:endParaRPr>
          </a:p>
          <a:p>
            <a:pPr algn="just" fontAlgn="base"/>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Age </a:t>
            </a:r>
            <a:r>
              <a:rPr lang="en-US" sz="2400" dirty="0">
                <a:latin typeface="Times New Roman" pitchFamily="18" charset="0"/>
                <a:cs typeface="Times New Roman" pitchFamily="18" charset="0"/>
              </a:rPr>
              <a:t>gives an idea about sexual maturity, spawning time, catchable size, growth rate and longevity. </a:t>
            </a:r>
            <a:endParaRPr lang="en-US" sz="2400" dirty="0" smtClean="0">
              <a:latin typeface="Times New Roman" pitchFamily="18" charset="0"/>
              <a:cs typeface="Times New Roman" pitchFamily="18" charset="0"/>
            </a:endParaRPr>
          </a:p>
          <a:p>
            <a:pPr algn="just" fontAlgn="base"/>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Growth </a:t>
            </a:r>
            <a:r>
              <a:rPr lang="en-US" sz="2400" dirty="0">
                <a:latin typeface="Times New Roman" pitchFamily="18" charset="0"/>
                <a:cs typeface="Times New Roman" pitchFamily="18" charset="0"/>
              </a:rPr>
              <a:t>of fish </a:t>
            </a:r>
            <a:r>
              <a:rPr lang="en-US" sz="2400" dirty="0" smtClean="0">
                <a:latin typeface="Times New Roman" pitchFamily="18" charset="0"/>
                <a:cs typeface="Times New Roman" pitchFamily="18" charset="0"/>
              </a:rPr>
              <a:t>is </a:t>
            </a:r>
            <a:r>
              <a:rPr lang="en-US" sz="2400" dirty="0">
                <a:latin typeface="Times New Roman" pitchFamily="18" charset="0"/>
                <a:cs typeface="Times New Roman" pitchFamily="18" charset="0"/>
              </a:rPr>
              <a:t>the change in length and weight with increase of age as a result of metabolism of nutrition. </a:t>
            </a:r>
            <a:endParaRPr lang="en-US" sz="2400" dirty="0" smtClean="0">
              <a:latin typeface="Times New Roman" pitchFamily="18" charset="0"/>
              <a:cs typeface="Times New Roman" pitchFamily="18" charset="0"/>
            </a:endParaRPr>
          </a:p>
          <a:p>
            <a:pPr algn="just" fontAlgn="base"/>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Hence </a:t>
            </a:r>
            <a:r>
              <a:rPr lang="en-US" sz="2400" dirty="0">
                <a:latin typeface="Times New Roman" pitchFamily="18" charset="0"/>
                <a:cs typeface="Times New Roman" pitchFamily="18" charset="0"/>
              </a:rPr>
              <a:t>growth is an index of healthy food and oxygen supply in the water-body. </a:t>
            </a:r>
            <a:endParaRPr lang="en-US" sz="2400" dirty="0" smtClean="0">
              <a:latin typeface="Times New Roman" pitchFamily="18" charset="0"/>
              <a:cs typeface="Times New Roman" pitchFamily="18" charset="0"/>
            </a:endParaRPr>
          </a:p>
          <a:p>
            <a:pPr algn="just" fontAlgn="base"/>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Proper </a:t>
            </a:r>
            <a:r>
              <a:rPr lang="en-US" sz="2400" dirty="0">
                <a:latin typeface="Times New Roman" pitchFamily="18" charset="0"/>
                <a:cs typeface="Times New Roman" pitchFamily="18" charset="0"/>
              </a:rPr>
              <a:t>growth of fish also indicates that the water body is devoid of any pollution.</a:t>
            </a:r>
          </a:p>
          <a:p>
            <a:endParaRPr lang="en-US" sz="2400" dirty="0"/>
          </a:p>
        </p:txBody>
      </p:sp>
    </p:spTree>
    <p:extLst>
      <p:ext uri="{BB962C8B-B14F-4D97-AF65-F5344CB8AC3E}">
        <p14:creationId xmlns:p14="http://schemas.microsoft.com/office/powerpoint/2010/main" val="331541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077200" cy="792162"/>
          </a:xfrm>
        </p:spPr>
        <p:txBody>
          <a:bodyPr>
            <a:normAutofit/>
          </a:bodyPr>
          <a:lstStyle/>
          <a:p>
            <a:r>
              <a:rPr lang="en-US" sz="3200" b="1" dirty="0">
                <a:solidFill>
                  <a:srgbClr val="C00000"/>
                </a:solidFill>
                <a:latin typeface="Times New Roman" pitchFamily="18" charset="0"/>
                <a:cs typeface="Times New Roman" pitchFamily="18" charset="0"/>
              </a:rPr>
              <a:t>Methods of Age and Growth Determination</a:t>
            </a:r>
          </a:p>
        </p:txBody>
      </p:sp>
      <p:sp>
        <p:nvSpPr>
          <p:cNvPr id="3" name="Content Placeholder 2"/>
          <p:cNvSpPr>
            <a:spLocks noGrp="1"/>
          </p:cNvSpPr>
          <p:nvPr>
            <p:ph idx="1"/>
          </p:nvPr>
        </p:nvSpPr>
        <p:spPr>
          <a:xfrm>
            <a:off x="1981200" y="1143000"/>
            <a:ext cx="9982200" cy="5486400"/>
          </a:xfrm>
        </p:spPr>
        <p:txBody>
          <a:bodyPr>
            <a:normAutofit fontScale="77500" lnSpcReduction="20000"/>
          </a:bodyPr>
          <a:lstStyle/>
          <a:p>
            <a:pPr marL="0" indent="0" algn="just" fontAlgn="base">
              <a:buNone/>
            </a:pPr>
            <a:r>
              <a:rPr lang="en-US" b="1" dirty="0" smtClean="0">
                <a:latin typeface="Times New Roman" pitchFamily="18" charset="0"/>
                <a:cs typeface="Times New Roman" pitchFamily="18" charset="0"/>
              </a:rPr>
              <a:t>1. Scale </a:t>
            </a:r>
            <a:r>
              <a:rPr lang="en-US" b="1" dirty="0">
                <a:latin typeface="Times New Roman" pitchFamily="18" charset="0"/>
                <a:cs typeface="Times New Roman" pitchFamily="18" charset="0"/>
              </a:rPr>
              <a:t>Method:</a:t>
            </a:r>
            <a:endParaRPr lang="en-US" dirty="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Most commonly </a:t>
            </a:r>
            <a:r>
              <a:rPr lang="en-US" dirty="0">
                <a:latin typeface="Times New Roman" pitchFamily="18" charset="0"/>
                <a:cs typeface="Times New Roman" pitchFamily="18" charset="0"/>
              </a:rPr>
              <a:t>used for determination of age of </a:t>
            </a:r>
            <a:r>
              <a:rPr lang="en-US" dirty="0" err="1">
                <a:latin typeface="Times New Roman" pitchFamily="18" charset="0"/>
                <a:cs typeface="Times New Roman" pitchFamily="18" charset="0"/>
              </a:rPr>
              <a:t>osteichthyes</a:t>
            </a:r>
            <a:r>
              <a:rPr lang="en-US" dirty="0">
                <a:latin typeface="Times New Roman" pitchFamily="18" charset="0"/>
                <a:cs typeface="Times New Roman" pitchFamily="18" charset="0"/>
              </a:rPr>
              <a:t> (bony fish), which are provided with cycloid and </a:t>
            </a:r>
            <a:r>
              <a:rPr lang="en-US" dirty="0" err="1">
                <a:latin typeface="Times New Roman" pitchFamily="18" charset="0"/>
                <a:cs typeface="Times New Roman" pitchFamily="18" charset="0"/>
              </a:rPr>
              <a:t>ctenoid</a:t>
            </a:r>
            <a:r>
              <a:rPr lang="en-US" dirty="0">
                <a:latin typeface="Times New Roman" pitchFamily="18" charset="0"/>
                <a:cs typeface="Times New Roman" pitchFamily="18" charset="0"/>
              </a:rPr>
              <a:t> scales. </a:t>
            </a:r>
            <a:endParaRPr lang="en-US" dirty="0" smtClean="0">
              <a:latin typeface="Times New Roman" pitchFamily="18" charset="0"/>
              <a:cs typeface="Times New Roman" pitchFamily="18" charset="0"/>
            </a:endParaRP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structure of scale and its development is useful in the interpretation of growth zones. </a:t>
            </a:r>
            <a:endParaRPr lang="en-US" dirty="0" smtClean="0">
              <a:latin typeface="Times New Roman" pitchFamily="18" charset="0"/>
              <a:cs typeface="Times New Roman" pitchFamily="18" charset="0"/>
            </a:endParaRP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structure of scale can be seen very easily under the microscope after washing with dilute solution of caustic soda followed by staining with borax carmine</a:t>
            </a:r>
            <a:r>
              <a:rPr lang="en-US" dirty="0" smtClean="0">
                <a:latin typeface="Times New Roman" pitchFamily="18" charset="0"/>
                <a:cs typeface="Times New Roman" pitchFamily="18" charset="0"/>
              </a:rPr>
              <a:t>.</a:t>
            </a: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well-developed scale has </a:t>
            </a:r>
            <a:r>
              <a:rPr lang="en-US" dirty="0" smtClean="0">
                <a:latin typeface="Times New Roman" pitchFamily="18" charset="0"/>
                <a:cs typeface="Times New Roman" pitchFamily="18" charset="0"/>
              </a:rPr>
              <a:t>a Focus (in the centre), </a:t>
            </a:r>
            <a:r>
              <a:rPr lang="en-US" dirty="0" err="1" smtClean="0">
                <a:latin typeface="Times New Roman" pitchFamily="18" charset="0"/>
                <a:cs typeface="Times New Roman" pitchFamily="18" charset="0"/>
              </a:rPr>
              <a:t>Circuli</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concentric rings present around the focus</a:t>
            </a:r>
            <a:r>
              <a:rPr lang="en-US" dirty="0" smtClean="0">
                <a:latin typeface="Times New Roman" pitchFamily="18" charset="0"/>
                <a:cs typeface="Times New Roman" pitchFamily="18" charset="0"/>
              </a:rPr>
              <a:t>), Grooves (</a:t>
            </a:r>
            <a:r>
              <a:rPr lang="en-US" dirty="0">
                <a:latin typeface="Times New Roman" pitchFamily="18" charset="0"/>
                <a:cs typeface="Times New Roman" pitchFamily="18" charset="0"/>
              </a:rPr>
              <a:t>between the ridges of </a:t>
            </a:r>
            <a:r>
              <a:rPr lang="en-US" dirty="0" err="1" smtClean="0">
                <a:latin typeface="Times New Roman" pitchFamily="18" charset="0"/>
                <a:cs typeface="Times New Roman" pitchFamily="18" charset="0"/>
              </a:rPr>
              <a:t>circuli</a:t>
            </a:r>
            <a:r>
              <a:rPr lang="en-US" dirty="0" smtClean="0">
                <a:latin typeface="Times New Roman" pitchFamily="18" charset="0"/>
                <a:cs typeface="Times New Roman" pitchFamily="18" charset="0"/>
              </a:rPr>
              <a:t>), Radii (</a:t>
            </a:r>
            <a:r>
              <a:rPr lang="en-US" dirty="0">
                <a:latin typeface="Times New Roman" pitchFamily="18" charset="0"/>
                <a:cs typeface="Times New Roman" pitchFamily="18" charset="0"/>
              </a:rPr>
              <a:t>run from focus to margin of scale</a:t>
            </a:r>
            <a:r>
              <a:rPr lang="en-US" dirty="0" smtClean="0">
                <a:latin typeface="Times New Roman" pitchFamily="18" charset="0"/>
                <a:cs typeface="Times New Roman" pitchFamily="18" charset="0"/>
              </a:rPr>
              <a:t>) and Annuli (</a:t>
            </a:r>
            <a:r>
              <a:rPr lang="en-US" dirty="0">
                <a:latin typeface="Times New Roman" pitchFamily="18" charset="0"/>
                <a:cs typeface="Times New Roman" pitchFamily="18" charset="0"/>
              </a:rPr>
              <a:t>wide circular troughs found in aged fish over one year</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646319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r>
              <a:rPr lang="en-US" sz="3600" b="1" dirty="0">
                <a:solidFill>
                  <a:srgbClr val="FF0000"/>
                </a:solidFill>
                <a:latin typeface="Times New Roman" pitchFamily="18" charset="0"/>
                <a:cs typeface="Times New Roman" pitchFamily="18" charset="0"/>
              </a:rPr>
              <a:t>Fish Seed Collection</a:t>
            </a:r>
          </a:p>
        </p:txBody>
      </p:sp>
      <p:sp>
        <p:nvSpPr>
          <p:cNvPr id="3" name="Content Placeholder 2"/>
          <p:cNvSpPr>
            <a:spLocks noGrp="1"/>
          </p:cNvSpPr>
          <p:nvPr>
            <p:ph idx="1"/>
          </p:nvPr>
        </p:nvSpPr>
        <p:spPr>
          <a:xfrm>
            <a:off x="1981200" y="1219200"/>
            <a:ext cx="9601200" cy="5334000"/>
          </a:xfrm>
        </p:spPr>
        <p:txBody>
          <a:bodyPr/>
          <a:lstStyle/>
          <a:p>
            <a:pPr marL="0" indent="0" algn="just">
              <a:buNone/>
            </a:pPr>
            <a:r>
              <a:rPr lang="en-US" dirty="0" smtClean="0">
                <a:latin typeface="Times New Roman" pitchFamily="18" charset="0"/>
                <a:cs typeface="Times New Roman" pitchFamily="18" charset="0"/>
              </a:rPr>
              <a:t>Classification of Indian major carps based on size only:</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Spawn/hatchling		: upto 8 mm</a:t>
            </a:r>
          </a:p>
          <a:p>
            <a:r>
              <a:rPr lang="en-US" dirty="0" smtClean="0">
                <a:latin typeface="Times New Roman" pitchFamily="18" charset="0"/>
                <a:cs typeface="Times New Roman" pitchFamily="18" charset="0"/>
              </a:rPr>
              <a:t>Early fry				: 8-25 mm</a:t>
            </a:r>
          </a:p>
          <a:p>
            <a:r>
              <a:rPr lang="en-US" dirty="0" smtClean="0">
                <a:latin typeface="Times New Roman" pitchFamily="18" charset="0"/>
                <a:cs typeface="Times New Roman" pitchFamily="18" charset="0"/>
              </a:rPr>
              <a:t>Fry					: 25-40 mm</a:t>
            </a:r>
          </a:p>
          <a:p>
            <a:r>
              <a:rPr lang="en-US" dirty="0" smtClean="0">
                <a:latin typeface="Times New Roman" pitchFamily="18" charset="0"/>
                <a:cs typeface="Times New Roman" pitchFamily="18" charset="0"/>
              </a:rPr>
              <a:t>Fingerling			: 40-100 mm</a:t>
            </a:r>
          </a:p>
          <a:p>
            <a:r>
              <a:rPr lang="en-US" dirty="0" smtClean="0">
                <a:latin typeface="Times New Roman" pitchFamily="18" charset="0"/>
                <a:cs typeface="Times New Roman" pitchFamily="18" charset="0"/>
              </a:rPr>
              <a:t>Advanced fingerling	: 100-150 mm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60253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ale Method Fish Scale Showing Growth Rings">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28800" y="457200"/>
            <a:ext cx="8686800" cy="6096000"/>
          </a:xfrm>
          <a:prstGeom prst="rect">
            <a:avLst/>
          </a:prstGeom>
          <a:noFill/>
          <a:ln>
            <a:noFill/>
          </a:ln>
        </p:spPr>
      </p:pic>
    </p:spTree>
    <p:extLst>
      <p:ext uri="{BB962C8B-B14F-4D97-AF65-F5344CB8AC3E}">
        <p14:creationId xmlns:p14="http://schemas.microsoft.com/office/powerpoint/2010/main" val="2583987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228600"/>
            <a:ext cx="9906000" cy="6400800"/>
          </a:xfrm>
        </p:spPr>
        <p:txBody>
          <a:bodyPr>
            <a:normAutofit/>
          </a:bodyPr>
          <a:lstStyle/>
          <a:p>
            <a:pPr marL="0" indent="0" algn="just" fontAlgn="base">
              <a:buNone/>
            </a:pPr>
            <a:r>
              <a:rPr lang="en-US" b="1" dirty="0">
                <a:solidFill>
                  <a:srgbClr val="C00000"/>
                </a:solidFill>
                <a:latin typeface="Times New Roman" pitchFamily="18" charset="0"/>
                <a:cs typeface="Times New Roman" pitchFamily="18" charset="0"/>
              </a:rPr>
              <a:t>Applications of Scale Method:</a:t>
            </a:r>
            <a:endParaRPr lang="en-US" dirty="0">
              <a:solidFill>
                <a:srgbClr val="C00000"/>
              </a:solidFill>
              <a:latin typeface="Times New Roman" pitchFamily="18" charset="0"/>
              <a:cs typeface="Times New Roman" pitchFamily="18" charset="0"/>
            </a:endParaRP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Fish </a:t>
            </a:r>
            <a:r>
              <a:rPr lang="en-US" dirty="0">
                <a:latin typeface="Times New Roman" pitchFamily="18" charset="0"/>
                <a:cs typeface="Times New Roman" pitchFamily="18" charset="0"/>
              </a:rPr>
              <a:t>of temperate regions shows clear rings, which are true marks. This is because there is a sharp difference between the temperatures of two seasons—summer—the period of faster growth, and winter—the period of slow growth or no growth. Therefore, the calculation of the age of fish by annuli is most reliable in temperate fish.</a:t>
            </a: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method is more reliably applicable in case of salmons, carps, cod and herrings, established a method of estimating age of fish based on </a:t>
            </a:r>
            <a:r>
              <a:rPr lang="en-US" dirty="0" smtClean="0">
                <a:latin typeface="Times New Roman" pitchFamily="18" charset="0"/>
                <a:cs typeface="Times New Roman" pitchFamily="18" charset="0"/>
              </a:rPr>
              <a:t>scales.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80423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
            <a:ext cx="9829800" cy="6400800"/>
          </a:xfrm>
        </p:spPr>
        <p:txBody>
          <a:bodyPr>
            <a:normAutofit fontScale="55000" lnSpcReduction="20000"/>
          </a:bodyPr>
          <a:lstStyle/>
          <a:p>
            <a:pPr marL="0" indent="0" algn="just" fontAlgn="base">
              <a:buNone/>
            </a:pPr>
            <a:r>
              <a:rPr lang="en-US" sz="5100" b="1" dirty="0" smtClean="0">
                <a:solidFill>
                  <a:srgbClr val="C00000"/>
                </a:solidFill>
                <a:latin typeface="Times New Roman" pitchFamily="18" charset="0"/>
                <a:cs typeface="Times New Roman" pitchFamily="18" charset="0"/>
              </a:rPr>
              <a:t>2. </a:t>
            </a:r>
            <a:r>
              <a:rPr lang="en-US" sz="5100" b="1" dirty="0">
                <a:solidFill>
                  <a:srgbClr val="C00000"/>
                </a:solidFill>
                <a:latin typeface="Times New Roman" pitchFamily="18" charset="0"/>
                <a:cs typeface="Times New Roman" pitchFamily="18" charset="0"/>
              </a:rPr>
              <a:t>Bone Method:</a:t>
            </a:r>
            <a:endParaRPr lang="en-US" sz="5100" dirty="0">
              <a:solidFill>
                <a:srgbClr val="C00000"/>
              </a:solidFill>
              <a:latin typeface="Times New Roman" pitchFamily="18" charset="0"/>
              <a:cs typeface="Times New Roman" pitchFamily="18" charset="0"/>
            </a:endParaRPr>
          </a:p>
          <a:p>
            <a:pPr algn="just" fontAlgn="base"/>
            <a:endParaRPr lang="en-US" sz="4400" dirty="0" smtClean="0">
              <a:latin typeface="Times New Roman" pitchFamily="18" charset="0"/>
              <a:cs typeface="Times New Roman" pitchFamily="18" charset="0"/>
            </a:endParaRPr>
          </a:p>
          <a:p>
            <a:pPr algn="just" fontAlgn="base"/>
            <a:r>
              <a:rPr lang="en-US" sz="4400" dirty="0" smtClean="0">
                <a:latin typeface="Times New Roman" pitchFamily="18" charset="0"/>
                <a:cs typeface="Times New Roman" pitchFamily="18" charset="0"/>
              </a:rPr>
              <a:t>Annuli </a:t>
            </a:r>
            <a:r>
              <a:rPr lang="en-US" sz="4400" dirty="0">
                <a:latin typeface="Times New Roman" pitchFamily="18" charset="0"/>
                <a:cs typeface="Times New Roman" pitchFamily="18" charset="0"/>
              </a:rPr>
              <a:t>are also present on some bones. The important bones such as operculum, vertebra, supra occipital and scapula are provided with annulations. </a:t>
            </a:r>
            <a:endParaRPr lang="en-US" sz="4400" dirty="0" smtClean="0">
              <a:latin typeface="Times New Roman" pitchFamily="18" charset="0"/>
              <a:cs typeface="Times New Roman" pitchFamily="18" charset="0"/>
            </a:endParaRPr>
          </a:p>
          <a:p>
            <a:pPr algn="just" fontAlgn="base"/>
            <a:endParaRPr lang="en-US" sz="4400" dirty="0" smtClean="0">
              <a:latin typeface="Times New Roman" pitchFamily="18" charset="0"/>
              <a:cs typeface="Times New Roman" pitchFamily="18" charset="0"/>
            </a:endParaRPr>
          </a:p>
          <a:p>
            <a:pPr algn="just" fontAlgn="base"/>
            <a:r>
              <a:rPr lang="en-US" sz="4400" dirty="0" smtClean="0">
                <a:latin typeface="Times New Roman" pitchFamily="18" charset="0"/>
                <a:cs typeface="Times New Roman" pitchFamily="18" charset="0"/>
              </a:rPr>
              <a:t>These </a:t>
            </a:r>
            <a:r>
              <a:rPr lang="en-US" sz="4400" dirty="0">
                <a:latin typeface="Times New Roman" pitchFamily="18" charset="0"/>
                <a:cs typeface="Times New Roman" pitchFamily="18" charset="0"/>
              </a:rPr>
              <a:t>annuli are increased in number with the age of fish. The growth rate is different in different seasons. Number of annual rings are helpful in calculating the age of fish.</a:t>
            </a:r>
          </a:p>
          <a:p>
            <a:pPr algn="just" fontAlgn="base"/>
            <a:endParaRPr lang="en-US" sz="4400" dirty="0" smtClean="0">
              <a:latin typeface="Times New Roman" pitchFamily="18" charset="0"/>
              <a:cs typeface="Times New Roman" pitchFamily="18" charset="0"/>
            </a:endParaRPr>
          </a:p>
          <a:p>
            <a:pPr algn="just" fontAlgn="base"/>
            <a:r>
              <a:rPr lang="en-US" sz="4400" dirty="0" smtClean="0">
                <a:latin typeface="Times New Roman" pitchFamily="18" charset="0"/>
                <a:cs typeface="Times New Roman" pitchFamily="18" charset="0"/>
              </a:rPr>
              <a:t>Similarly</a:t>
            </a:r>
            <a:r>
              <a:rPr lang="en-US" sz="4400" dirty="0">
                <a:latin typeface="Times New Roman" pitchFamily="18" charset="0"/>
                <a:cs typeface="Times New Roman" pitchFamily="18" charset="0"/>
              </a:rPr>
              <a:t>, the centrum of fish is also helpful in calculating the age of fish. </a:t>
            </a:r>
            <a:endParaRPr lang="en-US" sz="4400" dirty="0" smtClean="0">
              <a:latin typeface="Times New Roman" pitchFamily="18" charset="0"/>
              <a:cs typeface="Times New Roman" pitchFamily="18" charset="0"/>
            </a:endParaRPr>
          </a:p>
          <a:p>
            <a:pPr algn="just" fontAlgn="base"/>
            <a:endParaRPr lang="en-US" sz="4400" dirty="0" smtClean="0">
              <a:latin typeface="Times New Roman" pitchFamily="18" charset="0"/>
              <a:cs typeface="Times New Roman" pitchFamily="18" charset="0"/>
            </a:endParaRPr>
          </a:p>
          <a:p>
            <a:pPr algn="just" fontAlgn="base"/>
            <a:r>
              <a:rPr lang="en-US" sz="4400" dirty="0" smtClean="0">
                <a:latin typeface="Times New Roman" pitchFamily="18" charset="0"/>
                <a:cs typeface="Times New Roman" pitchFamily="18" charset="0"/>
              </a:rPr>
              <a:t>The </a:t>
            </a:r>
            <a:r>
              <a:rPr lang="en-US" sz="4400" dirty="0">
                <a:latin typeface="Times New Roman" pitchFamily="18" charset="0"/>
                <a:cs typeface="Times New Roman" pitchFamily="18" charset="0"/>
              </a:rPr>
              <a:t>centrum of fish vertebrae possess rings, which are used in age determina­tion. </a:t>
            </a:r>
            <a:endParaRPr lang="en-US" sz="4400" dirty="0" smtClean="0">
              <a:latin typeface="Times New Roman" pitchFamily="18" charset="0"/>
              <a:cs typeface="Times New Roman" pitchFamily="18" charset="0"/>
            </a:endParaRPr>
          </a:p>
          <a:p>
            <a:pPr algn="just" fontAlgn="base"/>
            <a:endParaRPr lang="en-US" sz="4400" dirty="0">
              <a:latin typeface="Times New Roman" pitchFamily="18" charset="0"/>
              <a:cs typeface="Times New Roman" pitchFamily="18" charset="0"/>
            </a:endParaRPr>
          </a:p>
          <a:p>
            <a:pPr algn="just" fontAlgn="base"/>
            <a:r>
              <a:rPr lang="en-US" sz="4400" dirty="0" smtClean="0">
                <a:latin typeface="Times New Roman" pitchFamily="18" charset="0"/>
                <a:cs typeface="Times New Roman" pitchFamily="18" charset="0"/>
              </a:rPr>
              <a:t>For </a:t>
            </a:r>
            <a:r>
              <a:rPr lang="en-US" sz="4400" dirty="0">
                <a:latin typeface="Times New Roman" pitchFamily="18" charset="0"/>
                <a:cs typeface="Times New Roman" pitchFamily="18" charset="0"/>
              </a:rPr>
              <a:t>counting the rings on the centrum, it is exposed by removing the tissues attached to it using solution of 0.7% pepsin in 0.2% of hydrochloric acid. The rings on the centrum are counted under the microscope.</a:t>
            </a:r>
          </a:p>
          <a:p>
            <a:endParaRPr lang="en-US" sz="4400" dirty="0"/>
          </a:p>
        </p:txBody>
      </p:sp>
    </p:spTree>
    <p:extLst>
      <p:ext uri="{BB962C8B-B14F-4D97-AF65-F5344CB8AC3E}">
        <p14:creationId xmlns:p14="http://schemas.microsoft.com/office/powerpoint/2010/main" val="3873206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228600"/>
            <a:ext cx="9982200" cy="6400800"/>
          </a:xfrm>
        </p:spPr>
        <p:txBody>
          <a:bodyPr>
            <a:normAutofit fontScale="70000" lnSpcReduction="20000"/>
          </a:bodyPr>
          <a:lstStyle/>
          <a:p>
            <a:pPr marL="0" indent="0" algn="just" fontAlgn="base">
              <a:buNone/>
            </a:pPr>
            <a:r>
              <a:rPr lang="en-US" b="1" dirty="0" smtClean="0">
                <a:solidFill>
                  <a:srgbClr val="C00000"/>
                </a:solidFill>
                <a:latin typeface="Times New Roman" pitchFamily="18" charset="0"/>
                <a:cs typeface="Times New Roman" pitchFamily="18" charset="0"/>
              </a:rPr>
              <a:t>3. </a:t>
            </a:r>
            <a:r>
              <a:rPr lang="en-US" b="1" dirty="0" err="1">
                <a:solidFill>
                  <a:srgbClr val="C00000"/>
                </a:solidFill>
                <a:latin typeface="Times New Roman" pitchFamily="18" charset="0"/>
                <a:cs typeface="Times New Roman" pitchFamily="18" charset="0"/>
              </a:rPr>
              <a:t>Otolith</a:t>
            </a:r>
            <a:r>
              <a:rPr lang="en-US" b="1" dirty="0">
                <a:solidFill>
                  <a:srgbClr val="C00000"/>
                </a:solidFill>
                <a:latin typeface="Times New Roman" pitchFamily="18" charset="0"/>
                <a:cs typeface="Times New Roman" pitchFamily="18" charset="0"/>
              </a:rPr>
              <a:t> Method:</a:t>
            </a:r>
            <a:endParaRPr lang="en-US" dirty="0">
              <a:solidFill>
                <a:srgbClr val="C00000"/>
              </a:solidFill>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The </a:t>
            </a:r>
            <a:r>
              <a:rPr lang="en-US" dirty="0" err="1">
                <a:latin typeface="Times New Roman" pitchFamily="18" charset="0"/>
                <a:cs typeface="Times New Roman" pitchFamily="18" charset="0"/>
              </a:rPr>
              <a:t>otolith</a:t>
            </a:r>
            <a:r>
              <a:rPr lang="en-US" dirty="0">
                <a:latin typeface="Times New Roman" pitchFamily="18" charset="0"/>
                <a:cs typeface="Times New Roman" pitchFamily="18" charset="0"/>
              </a:rPr>
              <a:t> or ear-stone is present in the internal ear of the fishes and helps in balancing the body. </a:t>
            </a:r>
            <a:endParaRPr lang="en-US" dirty="0" smtClean="0">
              <a:latin typeface="Times New Roman" pitchFamily="18" charset="0"/>
              <a:cs typeface="Times New Roman" pitchFamily="18" charset="0"/>
            </a:endParaRP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otolith has annulations formed by the regular deposition of calcium salts. </a:t>
            </a:r>
            <a:endParaRPr lang="en-US" dirty="0" smtClean="0">
              <a:latin typeface="Times New Roman" pitchFamily="18" charset="0"/>
              <a:cs typeface="Times New Roman" pitchFamily="18" charset="0"/>
            </a:endParaRP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formation of annulations varies with the growth of </a:t>
            </a:r>
            <a:r>
              <a:rPr lang="en-US" dirty="0" smtClean="0">
                <a:latin typeface="Times New Roman" pitchFamily="18" charset="0"/>
                <a:cs typeface="Times New Roman" pitchFamily="18" charset="0"/>
              </a:rPr>
              <a:t>fish </a:t>
            </a:r>
            <a:r>
              <a:rPr lang="en-US" dirty="0">
                <a:latin typeface="Times New Roman" pitchFamily="18" charset="0"/>
                <a:cs typeface="Times New Roman" pitchFamily="18" charset="0"/>
              </a:rPr>
              <a:t>and the growth of fish varies with the season. </a:t>
            </a:r>
            <a:endParaRPr lang="en-US" dirty="0" smtClean="0">
              <a:latin typeface="Times New Roman" pitchFamily="18" charset="0"/>
              <a:cs typeface="Times New Roman" pitchFamily="18" charset="0"/>
            </a:endParaRP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growth rate of fish is faster in the summer as compared to the winters, thus annulations formation is faster in the summer.</a:t>
            </a: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get the otolith, fish is killed and dissected and otolith is taken out and annulations are counted. </a:t>
            </a:r>
            <a:r>
              <a:rPr lang="en-US" dirty="0" smtClean="0">
                <a:latin typeface="Times New Roman" pitchFamily="18" charset="0"/>
                <a:cs typeface="Times New Roman" pitchFamily="18" charset="0"/>
              </a:rPr>
              <a:t> </a:t>
            </a: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this, first of all the otolith is broken and cut in transverse plane followed by polishing with liquid of high refractive index, such as immersion oils, creosote, etc. </a:t>
            </a:r>
            <a:endParaRPr lang="en-US" dirty="0" smtClean="0">
              <a:latin typeface="Times New Roman" pitchFamily="18" charset="0"/>
              <a:cs typeface="Times New Roman" pitchFamily="18" charset="0"/>
            </a:endParaRP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otolith thus prepared is examined under the microscope to count the annulations for age determination and the growth rate </a:t>
            </a:r>
            <a:r>
              <a:rPr lang="en-US" dirty="0" smtClean="0">
                <a:latin typeface="Times New Roman" pitchFamily="18" charset="0"/>
                <a:cs typeface="Times New Roman" pitchFamily="18" charset="0"/>
              </a:rPr>
              <a:t>analysis.</a:t>
            </a:r>
            <a:endParaRPr lang="en-US" dirty="0"/>
          </a:p>
        </p:txBody>
      </p:sp>
    </p:spTree>
    <p:extLst>
      <p:ext uri="{BB962C8B-B14F-4D97-AF65-F5344CB8AC3E}">
        <p14:creationId xmlns:p14="http://schemas.microsoft.com/office/powerpoint/2010/main" val="3717206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228600"/>
            <a:ext cx="10058400" cy="6400800"/>
          </a:xfrm>
        </p:spPr>
        <p:txBody>
          <a:bodyPr>
            <a:normAutofit fontScale="92500" lnSpcReduction="10000"/>
          </a:bodyPr>
          <a:lstStyle/>
          <a:p>
            <a:pPr marL="0" indent="0" fontAlgn="base">
              <a:buNone/>
            </a:pPr>
            <a:r>
              <a:rPr lang="en-US" b="1" dirty="0" smtClean="0">
                <a:solidFill>
                  <a:srgbClr val="C00000"/>
                </a:solidFill>
                <a:latin typeface="Times New Roman" pitchFamily="18" charset="0"/>
                <a:cs typeface="Times New Roman" pitchFamily="18" charset="0"/>
              </a:rPr>
              <a:t>4. </a:t>
            </a:r>
            <a:r>
              <a:rPr lang="en-US" b="1" dirty="0">
                <a:solidFill>
                  <a:srgbClr val="C00000"/>
                </a:solidFill>
                <a:latin typeface="Times New Roman" pitchFamily="18" charset="0"/>
                <a:cs typeface="Times New Roman" pitchFamily="18" charset="0"/>
              </a:rPr>
              <a:t>Known Age Method:</a:t>
            </a:r>
            <a:endParaRPr lang="en-US" dirty="0">
              <a:solidFill>
                <a:srgbClr val="C00000"/>
              </a:solidFill>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The determination of growth rate through this method requires the knowledge of age, which can be known from time of breeding. </a:t>
            </a:r>
            <a:endParaRPr lang="en-US" dirty="0" smtClean="0">
              <a:latin typeface="Times New Roman" pitchFamily="18" charset="0"/>
              <a:cs typeface="Times New Roman" pitchFamily="18" charset="0"/>
            </a:endParaRP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hatchlings are kept in a tank in appropriate conditions for two or three seasons. </a:t>
            </a:r>
            <a:endParaRPr lang="en-US" dirty="0" smtClean="0">
              <a:latin typeface="Times New Roman" pitchFamily="18" charset="0"/>
              <a:cs typeface="Times New Roman" pitchFamily="18" charset="0"/>
            </a:endParaRP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growth is measured periodically. The fishes are marked with tags and reintroduced in the water. </a:t>
            </a:r>
            <a:endParaRPr lang="en-US" dirty="0" smtClean="0">
              <a:latin typeface="Times New Roman" pitchFamily="18" charset="0"/>
              <a:cs typeface="Times New Roman" pitchFamily="18" charset="0"/>
            </a:endParaRP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fishes are recaptured at regular intervals and idea of growth rate in relation of the time is taken.</a:t>
            </a:r>
          </a:p>
          <a:p>
            <a:endParaRPr lang="en-US" dirty="0"/>
          </a:p>
        </p:txBody>
      </p:sp>
    </p:spTree>
    <p:extLst>
      <p:ext uri="{BB962C8B-B14F-4D97-AF65-F5344CB8AC3E}">
        <p14:creationId xmlns:p14="http://schemas.microsoft.com/office/powerpoint/2010/main" val="1059838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0"/>
            <a:ext cx="9906000" cy="5791200"/>
          </a:xfrm>
        </p:spPr>
        <p:txBody>
          <a:bodyPr>
            <a:normAutofit fontScale="92500"/>
          </a:bodyPr>
          <a:lstStyle/>
          <a:p>
            <a:pPr marL="0" indent="0" fontAlgn="base">
              <a:buNone/>
            </a:pPr>
            <a:r>
              <a:rPr lang="en-US" b="1" dirty="0" smtClean="0">
                <a:solidFill>
                  <a:srgbClr val="C00000"/>
                </a:solidFill>
                <a:latin typeface="Times New Roman" pitchFamily="18" charset="0"/>
                <a:cs typeface="Times New Roman" pitchFamily="18" charset="0"/>
              </a:rPr>
              <a:t>5. </a:t>
            </a:r>
            <a:r>
              <a:rPr lang="en-US" b="1" dirty="0">
                <a:solidFill>
                  <a:srgbClr val="C00000"/>
                </a:solidFill>
                <a:latin typeface="Times New Roman" pitchFamily="18" charset="0"/>
                <a:cs typeface="Times New Roman" pitchFamily="18" charset="0"/>
              </a:rPr>
              <a:t>Pectoral Spine or Fin Ray Method:</a:t>
            </a:r>
            <a:endParaRPr lang="en-US" dirty="0">
              <a:solidFill>
                <a:srgbClr val="C00000"/>
              </a:solidFill>
              <a:latin typeface="Times New Roman" pitchFamily="18" charset="0"/>
              <a:cs typeface="Times New Roman" pitchFamily="18" charset="0"/>
            </a:endParaRP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Spines </a:t>
            </a:r>
            <a:r>
              <a:rPr lang="en-US" dirty="0">
                <a:latin typeface="Times New Roman" pitchFamily="18" charset="0"/>
                <a:cs typeface="Times New Roman" pitchFamily="18" charset="0"/>
              </a:rPr>
              <a:t>of the pectoral fin is also useful in age determination. </a:t>
            </a:r>
            <a:endParaRPr lang="en-US" dirty="0" smtClean="0">
              <a:latin typeface="Times New Roman" pitchFamily="18" charset="0"/>
              <a:cs typeface="Times New Roman" pitchFamily="18" charset="0"/>
            </a:endParaRP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this 3μ to 4μ thick sections of spines are cut and mounted in glycerin and then observed in the microscope. </a:t>
            </a:r>
            <a:endParaRPr lang="en-US" dirty="0" smtClean="0">
              <a:latin typeface="Times New Roman" pitchFamily="18" charset="0"/>
              <a:cs typeface="Times New Roman" pitchFamily="18" charset="0"/>
            </a:endParaRPr>
          </a:p>
          <a:p>
            <a:pPr algn="just" fontAlgn="base"/>
            <a:endParaRPr lang="en-US" dirty="0" smtClean="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1</a:t>
            </a:r>
            <a:r>
              <a:rPr lang="en-US" dirty="0">
                <a:latin typeface="Times New Roman" pitchFamily="18" charset="0"/>
                <a:cs typeface="Times New Roman" pitchFamily="18" charset="0"/>
              </a:rPr>
              <a:t>% to 2% of indistinct annuli or fin ray consistency are compared to 15% to 20% of annuli on the scales </a:t>
            </a:r>
            <a:r>
              <a:rPr lang="en-US" dirty="0" smtClean="0">
                <a:latin typeface="Times New Roman" pitchFamily="18" charset="0"/>
                <a:cs typeface="Times New Roman" pitchFamily="18" charset="0"/>
              </a:rPr>
              <a:t>and </a:t>
            </a:r>
            <a:r>
              <a:rPr lang="en-US" dirty="0">
                <a:latin typeface="Times New Roman" pitchFamily="18" charset="0"/>
                <a:cs typeface="Times New Roman" pitchFamily="18" charset="0"/>
              </a:rPr>
              <a:t>thus age is calculated.</a:t>
            </a:r>
          </a:p>
          <a:p>
            <a:endParaRPr lang="en-US" dirty="0"/>
          </a:p>
        </p:txBody>
      </p:sp>
    </p:spTree>
    <p:extLst>
      <p:ext uri="{BB962C8B-B14F-4D97-AF65-F5344CB8AC3E}">
        <p14:creationId xmlns:p14="http://schemas.microsoft.com/office/powerpoint/2010/main" val="2485182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0" y="2133601"/>
            <a:ext cx="5334000" cy="2133601"/>
          </a:xfrm>
          <a:scene3d>
            <a:camera prst="orthographicFront"/>
            <a:lightRig rig="threePt" dir="t"/>
          </a:scene3d>
          <a:sp3d>
            <a:bevelT w="165100" prst="coolSlant"/>
          </a:sp3d>
        </p:spPr>
        <p:style>
          <a:lnRef idx="2">
            <a:schemeClr val="accent3">
              <a:shade val="50000"/>
            </a:schemeClr>
          </a:lnRef>
          <a:fillRef idx="1">
            <a:schemeClr val="accent3"/>
          </a:fillRef>
          <a:effectRef idx="0">
            <a:schemeClr val="accent3"/>
          </a:effectRef>
          <a:fontRef idx="minor">
            <a:schemeClr val="lt1"/>
          </a:fontRef>
        </p:style>
        <p:txBody>
          <a:bodyPr anchor="ctr">
            <a:noAutofit/>
          </a:bodyPr>
          <a:lstStyle/>
          <a:p>
            <a:pPr marL="0" indent="0" algn="ctr">
              <a:buNone/>
            </a:pPr>
            <a:r>
              <a:rPr lang="en-US" sz="8000" b="1" dirty="0">
                <a:solidFill>
                  <a:srgbClr val="C00000"/>
                </a:solidFill>
                <a:latin typeface="Times New Roman" pitchFamily="18" charset="0"/>
                <a:cs typeface="Times New Roman" pitchFamily="18" charset="0"/>
              </a:rPr>
              <a:t>THANKS</a:t>
            </a:r>
          </a:p>
        </p:txBody>
      </p:sp>
    </p:spTree>
    <p:extLst>
      <p:ext uri="{BB962C8B-B14F-4D97-AF65-F5344CB8AC3E}">
        <p14:creationId xmlns:p14="http://schemas.microsoft.com/office/powerpoint/2010/main" val="250039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r>
              <a:rPr lang="en-US" sz="3600" b="1" dirty="0">
                <a:solidFill>
                  <a:srgbClr val="FF0000"/>
                </a:solidFill>
                <a:latin typeface="Times New Roman" pitchFamily="18" charset="0"/>
                <a:cs typeface="Times New Roman" pitchFamily="18" charset="0"/>
              </a:rPr>
              <a:t>Procurement of Fish Seed Stock</a:t>
            </a:r>
          </a:p>
        </p:txBody>
      </p:sp>
      <p:sp>
        <p:nvSpPr>
          <p:cNvPr id="3" name="Content Placeholder 2"/>
          <p:cNvSpPr>
            <a:spLocks noGrp="1"/>
          </p:cNvSpPr>
          <p:nvPr>
            <p:ph idx="1"/>
          </p:nvPr>
        </p:nvSpPr>
        <p:spPr>
          <a:xfrm>
            <a:off x="1981200" y="1219200"/>
            <a:ext cx="9677400" cy="5334000"/>
          </a:xfrm>
        </p:spPr>
        <p:txBody>
          <a:bodyPr>
            <a:normAutofit fontScale="85000" lnSpcReduction="10000"/>
          </a:bodyPr>
          <a:lstStyle/>
          <a:p>
            <a:pPr marL="0" indent="0" algn="just">
              <a:buNone/>
            </a:pPr>
            <a:r>
              <a:rPr lang="en-US" b="1" dirty="0" smtClean="0">
                <a:solidFill>
                  <a:srgbClr val="FF0000"/>
                </a:solidFill>
                <a:latin typeface="Times New Roman" pitchFamily="18" charset="0"/>
                <a:cs typeface="Times New Roman" pitchFamily="18" charset="0"/>
              </a:rPr>
              <a:t>1. Natural fish seed collection:</a:t>
            </a:r>
          </a:p>
          <a:p>
            <a:pPr algn="just"/>
            <a:r>
              <a:rPr lang="en-US" dirty="0" smtClean="0">
                <a:latin typeface="Times New Roman" pitchFamily="18" charset="0"/>
                <a:cs typeface="Times New Roman" pitchFamily="18" charset="0"/>
              </a:rPr>
              <a:t>From rivers: Indian major carps.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Breeding during monsoon season.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Breeding period is 3 days before or after full moon/ new moon from April-July with four periods of maximum breeding.</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Seed is collected as it drifts down the river with current.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Collection: Shallow water near the bank with weak current or in pits connected to river.</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95921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381000"/>
            <a:ext cx="10896600" cy="6172200"/>
          </a:xfrm>
        </p:spPr>
        <p:txBody>
          <a:bodyPr>
            <a:noAutofit/>
          </a:bodyPr>
          <a:lstStyle/>
          <a:p>
            <a:pPr algn="just"/>
            <a:r>
              <a:rPr lang="en-US" sz="2300" dirty="0" smtClean="0">
                <a:latin typeface="Times New Roman" pitchFamily="18" charset="0"/>
                <a:cs typeface="Times New Roman" pitchFamily="18" charset="0"/>
              </a:rPr>
              <a:t>Fry </a:t>
            </a:r>
            <a:r>
              <a:rPr lang="en-US" sz="2400" dirty="0" smtClean="0">
                <a:latin typeface="Times New Roman" pitchFamily="18" charset="0"/>
                <a:cs typeface="Times New Roman" pitchFamily="18" charset="0"/>
              </a:rPr>
              <a:t>collection season in West Bengal, Orissa and Bihar: </a:t>
            </a:r>
            <a:r>
              <a:rPr lang="en-US" sz="2400" dirty="0" smtClean="0">
                <a:solidFill>
                  <a:srgbClr val="FF0000"/>
                </a:solidFill>
                <a:latin typeface="Times New Roman" pitchFamily="18" charset="0"/>
                <a:cs typeface="Times New Roman" pitchFamily="18" charset="0"/>
              </a:rPr>
              <a:t>July-September.</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Fry collection gear consists of a funnel shaped fine meshed net called </a:t>
            </a:r>
            <a:r>
              <a:rPr lang="en-US" sz="2400" i="1" dirty="0" err="1" smtClean="0">
                <a:solidFill>
                  <a:srgbClr val="FF0000"/>
                </a:solidFill>
                <a:latin typeface="Times New Roman" pitchFamily="18" charset="0"/>
                <a:cs typeface="Times New Roman" pitchFamily="18" charset="0"/>
              </a:rPr>
              <a:t>Benchi</a:t>
            </a:r>
            <a:r>
              <a:rPr lang="en-US" sz="2400" i="1" dirty="0" smtClean="0">
                <a:solidFill>
                  <a:srgbClr val="FF0000"/>
                </a:solidFill>
                <a:latin typeface="Times New Roman" pitchFamily="18" charset="0"/>
                <a:cs typeface="Times New Roman" pitchFamily="18" charset="0"/>
              </a:rPr>
              <a:t> Jal</a:t>
            </a:r>
            <a:r>
              <a:rPr lang="en-US" sz="2400" dirty="0" smtClean="0">
                <a:latin typeface="Times New Roman" pitchFamily="18" charset="0"/>
                <a:cs typeface="Times New Roman" pitchFamily="18" charset="0"/>
              </a:rPr>
              <a:t>.</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Net has 2 parts: net proper and gamcha.</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Spawn is collected every half to one hour to prevent overcrowding of spawn in gamcha.</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One spawn net: 15 </a:t>
            </a:r>
            <a:r>
              <a:rPr lang="en-US" sz="2400" dirty="0" err="1" smtClean="0">
                <a:latin typeface="Times New Roman" pitchFamily="18" charset="0"/>
                <a:cs typeface="Times New Roman" pitchFamily="18" charset="0"/>
              </a:rPr>
              <a:t>battis</a:t>
            </a:r>
            <a:r>
              <a:rPr lang="en-US" sz="2400" dirty="0" smtClean="0">
                <a:latin typeface="Times New Roman" pitchFamily="18" charset="0"/>
                <a:cs typeface="Times New Roman" pitchFamily="18" charset="0"/>
              </a:rPr>
              <a:t> (20,000-60,000 larvae).</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Carps fry collected from rivers is mixture of various desirable and undesirable  species of fishes. Needs identification for segregation of desirable species of fry.</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Difficult to identify before 3 cm size.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32014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9906000" cy="6172200"/>
          </a:xfrm>
        </p:spPr>
        <p:txBody>
          <a:bodyPr>
            <a:normAutofit/>
          </a:bodyPr>
          <a:lstStyle/>
          <a:p>
            <a:pPr marL="0" indent="0" algn="just">
              <a:buNone/>
            </a:pPr>
            <a:r>
              <a:rPr lang="en-US" b="1" dirty="0" smtClean="0">
                <a:solidFill>
                  <a:srgbClr val="FF0000"/>
                </a:solidFill>
                <a:latin typeface="Times New Roman" pitchFamily="18" charset="0"/>
                <a:cs typeface="Times New Roman" pitchFamily="18" charset="0"/>
              </a:rPr>
              <a:t>Identification of fry of Indian carps:</a:t>
            </a:r>
          </a:p>
          <a:p>
            <a:pPr algn="just"/>
            <a:r>
              <a:rPr lang="en-US" b="1" dirty="0" smtClean="0">
                <a:solidFill>
                  <a:schemeClr val="accent3">
                    <a:lumMod val="50000"/>
                  </a:schemeClr>
                </a:solidFill>
                <a:latin typeface="Times New Roman" pitchFamily="18" charset="0"/>
                <a:cs typeface="Times New Roman" pitchFamily="18" charset="0"/>
              </a:rPr>
              <a:t>Catla: </a:t>
            </a:r>
            <a:r>
              <a:rPr lang="en-US" dirty="0" smtClean="0">
                <a:latin typeface="Times New Roman" pitchFamily="18" charset="0"/>
                <a:cs typeface="Times New Roman" pitchFamily="18" charset="0"/>
              </a:rPr>
              <a:t>Head large at 11.3 mm stage and broad from 17.8 mm stage, no barbels, reddish gill visible through transparent operculum.</a:t>
            </a: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b="1" dirty="0" smtClean="0">
                <a:solidFill>
                  <a:schemeClr val="accent3">
                    <a:lumMod val="50000"/>
                  </a:schemeClr>
                </a:solidFill>
                <a:latin typeface="Times New Roman" pitchFamily="18" charset="0"/>
                <a:cs typeface="Times New Roman" pitchFamily="18" charset="0"/>
              </a:rPr>
              <a:t>Rohu: </a:t>
            </a:r>
            <a:r>
              <a:rPr lang="en-US" dirty="0" smtClean="0">
                <a:latin typeface="Times New Roman" pitchFamily="18" charset="0"/>
                <a:cs typeface="Times New Roman" pitchFamily="18" charset="0"/>
              </a:rPr>
              <a:t>Normal size head,  spots on caudal peduncle  not enclosing whitish area, lips fringed, body without longitudinal bands and fins marked with vermillion red.</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386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10134600" cy="6172200"/>
          </a:xfrm>
        </p:spPr>
        <p:txBody>
          <a:bodyPr>
            <a:normAutofit/>
          </a:bodyPr>
          <a:lstStyle/>
          <a:p>
            <a:pPr algn="just"/>
            <a:r>
              <a:rPr lang="en-US" b="1" dirty="0" smtClean="0">
                <a:solidFill>
                  <a:schemeClr val="accent3">
                    <a:lumMod val="50000"/>
                  </a:schemeClr>
                </a:solidFill>
                <a:latin typeface="Times New Roman" pitchFamily="18" charset="0"/>
                <a:cs typeface="Times New Roman" pitchFamily="18" charset="0"/>
              </a:rPr>
              <a:t>Mrigal: </a:t>
            </a:r>
            <a:r>
              <a:rPr lang="en-US" dirty="0">
                <a:latin typeface="Times New Roman" pitchFamily="18" charset="0"/>
                <a:cs typeface="Times New Roman" pitchFamily="18" charset="0"/>
              </a:rPr>
              <a:t>Normal size head,  spots on caudal peduncle  not enclosing whitish area, lips </a:t>
            </a:r>
            <a:r>
              <a:rPr lang="en-US" dirty="0" smtClean="0">
                <a:latin typeface="Times New Roman" pitchFamily="18" charset="0"/>
                <a:cs typeface="Times New Roman" pitchFamily="18" charset="0"/>
              </a:rPr>
              <a:t>entire, margin of lips rather whitish, body marked with several  longitudinal black bands.</a:t>
            </a:r>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b="1" dirty="0" err="1" smtClean="0">
                <a:solidFill>
                  <a:schemeClr val="accent3">
                    <a:lumMod val="50000"/>
                  </a:schemeClr>
                </a:solidFill>
                <a:latin typeface="Times New Roman" pitchFamily="18" charset="0"/>
                <a:cs typeface="Times New Roman" pitchFamily="18" charset="0"/>
              </a:rPr>
              <a:t>Calbasu</a:t>
            </a:r>
            <a:r>
              <a:rPr lang="en-US" b="1" dirty="0">
                <a:solidFill>
                  <a:schemeClr val="accent3">
                    <a:lumMod val="50000"/>
                  </a:schemeClr>
                </a:solidFill>
                <a:latin typeface="Times New Roman" pitchFamily="18" charset="0"/>
                <a:cs typeface="Times New Roman" pitchFamily="18" charset="0"/>
              </a:rPr>
              <a:t>: </a:t>
            </a:r>
            <a:r>
              <a:rPr lang="en-US" dirty="0">
                <a:latin typeface="Times New Roman" pitchFamily="18" charset="0"/>
                <a:cs typeface="Times New Roman" pitchFamily="18" charset="0"/>
              </a:rPr>
              <a:t>Normal size head, </a:t>
            </a:r>
            <a:r>
              <a:rPr lang="en-US" dirty="0" smtClean="0">
                <a:latin typeface="Times New Roman" pitchFamily="18" charset="0"/>
                <a:cs typeface="Times New Roman" pitchFamily="18" charset="0"/>
              </a:rPr>
              <a:t>3-4 black spots on caudal peduncle enclosing white space, lips fringed, colour greyish, yellowish spot at the front of base of dorsal fin, a yellowish band at the nape and black barbels.</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24642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9982200" cy="6172200"/>
          </a:xfrm>
        </p:spPr>
        <p:txBody>
          <a:bodyPr>
            <a:normAutofit fontScale="77500" lnSpcReduction="20000"/>
          </a:bodyPr>
          <a:lstStyle/>
          <a:p>
            <a:pPr marL="0" indent="0" algn="just">
              <a:buNone/>
            </a:pPr>
            <a:r>
              <a:rPr lang="en-US" b="1" dirty="0" smtClean="0">
                <a:solidFill>
                  <a:srgbClr val="FF0000"/>
                </a:solidFill>
                <a:latin typeface="Times New Roman" pitchFamily="18" charset="0"/>
                <a:cs typeface="Times New Roman" pitchFamily="18" charset="0"/>
              </a:rPr>
              <a:t>2. Confined Water (Bundh) Breeding:</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Spawning and hatching of embryos: in bundhs.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Bundhs: A type of tank where running water conditions simulated during monsoon months to induce the fishes to breed under captivity.</a:t>
            </a:r>
          </a:p>
          <a:p>
            <a:pPr marL="0" indent="0" algn="just">
              <a:buNone/>
            </a:pPr>
            <a:r>
              <a:rPr lang="en-US" dirty="0" smtClean="0">
                <a:latin typeface="Times New Roman" pitchFamily="18" charset="0"/>
                <a:cs typeface="Times New Roman" pitchFamily="18" charset="0"/>
              </a:rPr>
              <a:t> </a:t>
            </a:r>
          </a:p>
          <a:p>
            <a:pPr marL="0" indent="0" algn="just">
              <a:buNone/>
            </a:pPr>
            <a:r>
              <a:rPr lang="en-US" b="1" dirty="0" smtClean="0">
                <a:solidFill>
                  <a:srgbClr val="C00000"/>
                </a:solidFill>
                <a:latin typeface="Times New Roman" pitchFamily="18" charset="0"/>
                <a:cs typeface="Times New Roman" pitchFamily="18" charset="0"/>
              </a:rPr>
              <a:t>(a) Dry Bundh</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Shallow seasonal pond or a depression of varying size and shape adjoining and upland and enclosed by an earthen wall on three/four sides with a catchment area on one side.</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Gets flood water during monsoon from the upland catchment areas but remains dry for most part of years.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12423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9829800" cy="6172200"/>
          </a:xfrm>
        </p:spPr>
        <p:txBody>
          <a:bodyPr>
            <a:normAutofit/>
          </a:bodyPr>
          <a:lstStyle/>
          <a:p>
            <a:pPr algn="just"/>
            <a:r>
              <a:rPr lang="en-US" dirty="0" smtClean="0">
                <a:latin typeface="Times New Roman" pitchFamily="18" charset="0"/>
                <a:cs typeface="Times New Roman" pitchFamily="18" charset="0"/>
              </a:rPr>
              <a:t>Ratio of bundh proper and catchment area: 1:5-25 depending upon rainfall and topography.</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Sufficient quantity of water is stored in bundh and brood fishes are introduced.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Spawning occurs during and after heavy showers.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After breeding is over, bundh is partially drained and eggs are collected for hatching by mosquito nets.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00295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81000"/>
            <a:ext cx="9829800" cy="6172200"/>
          </a:xfrm>
        </p:spPr>
        <p:txBody>
          <a:bodyPr>
            <a:normAutofit fontScale="85000" lnSpcReduction="20000"/>
          </a:bodyPr>
          <a:lstStyle/>
          <a:p>
            <a:pPr algn="just"/>
            <a:r>
              <a:rPr lang="en-US" dirty="0" smtClean="0">
                <a:latin typeface="Times New Roman" pitchFamily="18" charset="0"/>
                <a:cs typeface="Times New Roman" pitchFamily="18" charset="0"/>
              </a:rPr>
              <a:t>Collected eggs are transferred in small earthen pits with mud plastered walls called </a:t>
            </a:r>
            <a:r>
              <a:rPr lang="en-US" dirty="0" err="1" smtClean="0">
                <a:latin typeface="Times New Roman" pitchFamily="18" charset="0"/>
                <a:cs typeface="Times New Roman" pitchFamily="18" charset="0"/>
              </a:rPr>
              <a:t>chaba</a:t>
            </a:r>
            <a:r>
              <a:rPr lang="en-US" dirty="0" smtClean="0">
                <a:latin typeface="Times New Roman" pitchFamily="18" charset="0"/>
                <a:cs typeface="Times New Roman" pitchFamily="18" charset="0"/>
              </a:rPr>
              <a:t> for hatching.</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Size of </a:t>
            </a:r>
            <a:r>
              <a:rPr lang="en-US" dirty="0" err="1" smtClean="0">
                <a:latin typeface="Times New Roman" pitchFamily="18" charset="0"/>
                <a:cs typeface="Times New Roman" pitchFamily="18" charset="0"/>
              </a:rPr>
              <a:t>chaba</a:t>
            </a:r>
            <a:r>
              <a:rPr lang="en-US" dirty="0" smtClean="0">
                <a:latin typeface="Times New Roman" pitchFamily="18" charset="0"/>
                <a:cs typeface="Times New Roman" pitchFamily="18" charset="0"/>
              </a:rPr>
              <a:t>: 3’x2’x1’.</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2-3 litters of fertilized eggs (50-75 thousand) is kept in each pit and water from reservoir is circulated through the pits.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Hatching: 15-20 </a:t>
            </a:r>
            <a:r>
              <a:rPr lang="en-US" dirty="0" err="1" smtClean="0">
                <a:latin typeface="Times New Roman" pitchFamily="18" charset="0"/>
                <a:cs typeface="Times New Roman" pitchFamily="18" charset="0"/>
              </a:rPr>
              <a:t>hrs</a:t>
            </a:r>
            <a:r>
              <a:rPr lang="en-US" dirty="0" smtClean="0">
                <a:latin typeface="Times New Roman" pitchFamily="18" charset="0"/>
                <a:cs typeface="Times New Roman" pitchFamily="18" charset="0"/>
              </a:rPr>
              <a:t> after fertilization.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Hatchlings are collected from </a:t>
            </a:r>
            <a:r>
              <a:rPr lang="en-US" dirty="0" err="1" smtClean="0">
                <a:latin typeface="Times New Roman" pitchFamily="18" charset="0"/>
                <a:cs typeface="Times New Roman" pitchFamily="18" charset="0"/>
              </a:rPr>
              <a:t>chaba</a:t>
            </a:r>
            <a:r>
              <a:rPr lang="en-US" dirty="0" smtClean="0">
                <a:latin typeface="Times New Roman" pitchFamily="18" charset="0"/>
                <a:cs typeface="Times New Roman" pitchFamily="18" charset="0"/>
              </a:rPr>
              <a:t> by muslin cloths and transferred to bigger sized earthen pits called </a:t>
            </a:r>
            <a:r>
              <a:rPr lang="en-US" dirty="0" err="1" smtClean="0">
                <a:latin typeface="Times New Roman" pitchFamily="18" charset="0"/>
                <a:cs typeface="Times New Roman" pitchFamily="18" charset="0"/>
              </a:rPr>
              <a:t>hamar</a:t>
            </a:r>
            <a:r>
              <a:rPr lang="en-US" dirty="0" smtClean="0">
                <a:latin typeface="Times New Roman" pitchFamily="18" charset="0"/>
                <a:cs typeface="Times New Roman" pitchFamily="18" charset="0"/>
              </a:rPr>
              <a:t> (2-3 lakh hatchlings/</a:t>
            </a:r>
            <a:r>
              <a:rPr lang="en-US" dirty="0" err="1" smtClean="0">
                <a:latin typeface="Times New Roman" pitchFamily="18" charset="0"/>
                <a:cs typeface="Times New Roman" pitchFamily="18" charset="0"/>
              </a:rPr>
              <a:t>hamar</a:t>
            </a:r>
            <a:r>
              <a:rPr lang="en-US" dirty="0" smtClean="0">
                <a:latin typeface="Times New Roman" pitchFamily="18" charset="0"/>
                <a:cs typeface="Times New Roman" pitchFamily="18" charset="0"/>
              </a:rPr>
              <a:t>).</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Selling of hatchlings: after 48 hrs.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42952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TotalTime>
  <Words>2072</Words>
  <Application>Microsoft Office PowerPoint</Application>
  <PresentationFormat>Widescreen</PresentationFormat>
  <Paragraphs>237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Office Theme</vt:lpstr>
      <vt:lpstr>FISH BREEDING AND SPAWN MANAGEMENT</vt:lpstr>
      <vt:lpstr>Fish Seed Collection</vt:lpstr>
      <vt:lpstr>Procurement of Fish Seed Stock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AGE AND GROWTH OF FISHES</vt:lpstr>
      <vt:lpstr>PowerPoint Presentation</vt:lpstr>
      <vt:lpstr>Methods of Age and Growth Determination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Induced breeding in fish</dc:title>
  <dc:creator>s p sahu</dc:creator>
  <cp:lastModifiedBy>s p sahu</cp:lastModifiedBy>
  <cp:revision>32</cp:revision>
  <dcterms:created xsi:type="dcterms:W3CDTF">2006-08-16T00:00:00Z</dcterms:created>
  <dcterms:modified xsi:type="dcterms:W3CDTF">2020-06-17T04:29:53Z</dcterms:modified>
</cp:coreProperties>
</file>