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85" r:id="rId2"/>
    <p:sldId id="286" r:id="rId3"/>
    <p:sldId id="258" r:id="rId4"/>
    <p:sldId id="275" r:id="rId5"/>
    <p:sldId id="260" r:id="rId6"/>
    <p:sldId id="261" r:id="rId7"/>
    <p:sldId id="262" r:id="rId8"/>
    <p:sldId id="259" r:id="rId9"/>
    <p:sldId id="264" r:id="rId10"/>
    <p:sldId id="265" r:id="rId11"/>
    <p:sldId id="276" r:id="rId12"/>
    <p:sldId id="263" r:id="rId13"/>
    <p:sldId id="266" r:id="rId14"/>
    <p:sldId id="267" r:id="rId15"/>
    <p:sldId id="287" r:id="rId16"/>
    <p:sldId id="277" r:id="rId1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791CC6"/>
    <a:srgbClr val="33CC33"/>
    <a:srgbClr val="FF66CC"/>
    <a:srgbClr val="BE245B"/>
    <a:srgbClr val="258B25"/>
    <a:srgbClr val="FF3399"/>
    <a:srgbClr val="3BE54B"/>
    <a:srgbClr val="AC2052"/>
    <a:srgbClr val="FF1919"/>
    <a:srgbClr val="CC6600"/>
  </p:clrMru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81" d="100"/>
          <a:sy n="81" d="100"/>
        </p:scale>
        <p:origin x="-1056" y="-8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905000"/>
            <a:ext cx="7543800" cy="2593975"/>
          </a:xfrm>
        </p:spPr>
        <p:txBody>
          <a:bodyPr anchor="b"/>
          <a:lstStyle>
            <a:lvl1pPr>
              <a:defRPr sz="6600">
                <a:ln>
                  <a:noFill/>
                </a:ln>
                <a:solidFill>
                  <a:schemeClr val="tx2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572000"/>
            <a:ext cx="6461760" cy="10668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5486400"/>
            <a:ext cx="7659687" cy="1168400"/>
          </a:xfrm>
        </p:spPr>
        <p:txBody>
          <a:bodyPr anchor="t"/>
          <a:lstStyle>
            <a:lvl1pPr algn="l">
              <a:defRPr sz="3600" b="0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3852863"/>
            <a:ext cx="6135687" cy="1633538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536192"/>
            <a:ext cx="3657600" cy="45902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419600" y="1536192"/>
            <a:ext cx="3657600" cy="45902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3657600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365760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19600" y="1535113"/>
            <a:ext cx="3657600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419600" y="2174875"/>
            <a:ext cx="365760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1" y="5495544"/>
            <a:ext cx="7772400" cy="594360"/>
          </a:xfrm>
        </p:spPr>
        <p:txBody>
          <a:bodyPr anchor="b"/>
          <a:lstStyle>
            <a:lvl1pPr algn="ctr">
              <a:defRPr sz="22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04799" y="6096000"/>
            <a:ext cx="7772401" cy="6096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04800" y="381000"/>
            <a:ext cx="7772400" cy="494284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1752" y="5495278"/>
            <a:ext cx="7772400" cy="594626"/>
          </a:xfrm>
        </p:spPr>
        <p:txBody>
          <a:bodyPr anchor="b"/>
          <a:lstStyle>
            <a:lvl1pPr algn="ctr">
              <a:defRPr sz="2200" b="1">
                <a:ln>
                  <a:noFill/>
                </a:ln>
                <a:solidFill>
                  <a:schemeClr val="tx2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84582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01752" y="6096000"/>
            <a:ext cx="7772400" cy="612648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IN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1752600" cy="5851525"/>
          </a:xfrm>
        </p:spPr>
        <p:txBody>
          <a:bodyPr vert="eaVert" anchor="b" anchorCtr="0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620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7620000" cy="4800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8458200" y="0"/>
            <a:ext cx="6858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8458200" y="5486400"/>
            <a:ext cx="685800" cy="6858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31788" y="5648960"/>
            <a:ext cx="548640" cy="396240"/>
          </a:xfrm>
          <a:prstGeom prst="bracketPair">
            <a:avLst>
              <a:gd name="adj" fmla="val 17949"/>
            </a:avLst>
          </a:prstGeom>
          <a:ln w="19050">
            <a:solidFill>
              <a:srgbClr val="FFFFFF"/>
            </a:solidFill>
          </a:ln>
        </p:spPr>
        <p:txBody>
          <a:bodyPr vert="horz" lIns="0" tIns="0" rIns="0" bIns="0" rtlCol="0" anchor="ctr"/>
          <a:lstStyle>
            <a:lvl1pPr algn="ctr">
              <a:defRPr sz="1800">
                <a:solidFill>
                  <a:srgbClr val="FFFFFF"/>
                </a:solidFill>
              </a:defRPr>
            </a:lvl1pPr>
          </a:lstStyle>
          <a:p>
            <a:fld id="{0330CB3F-2933-4A0F-B811-3C2FDF03EBA4}" type="slidenum">
              <a:rPr lang="en-IN" smtClean="0"/>
              <a:pPr/>
              <a:t>‹#›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16200000">
            <a:off x="7586910" y="4048760"/>
            <a:ext cx="2367281" cy="36576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2"/>
                </a:solidFill>
              </a:defRPr>
            </a:lvl1pPr>
          </a:lstStyle>
          <a:p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16200000">
            <a:off x="7551351" y="1645920"/>
            <a:ext cx="2438399" cy="36576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2"/>
                </a:solidFill>
              </a:defRPr>
            </a:lvl1pPr>
          </a:lstStyle>
          <a:p>
            <a:fld id="{CC8E1AA9-6AE4-41DF-83A6-ED3688893FF4}" type="datetimeFigureOut">
              <a:rPr lang="en-IN" smtClean="0"/>
              <a:pPr/>
              <a:t>22-06-2020</a:t>
            </a:fld>
            <a:endParaRPr lang="en-IN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4600" kern="1200" cap="none" spc="-100" baseline="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342900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28600" algn="l" defTabSz="914400" rtl="0" eaLnBrk="1" latinLnBrk="0" hangingPunct="1">
        <a:spcBef>
          <a:spcPct val="20000"/>
        </a:spcBef>
        <a:buClr>
          <a:schemeClr val="accent2"/>
        </a:buClr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005840" indent="-228600" algn="l" defTabSz="914400" rtl="0" eaLnBrk="1" latinLnBrk="0" hangingPunct="1">
        <a:spcBef>
          <a:spcPct val="20000"/>
        </a:spcBef>
        <a:buClr>
          <a:schemeClr val="accent3"/>
        </a:buClr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280160" indent="-228600" algn="l" defTabSz="914400" rtl="0" eaLnBrk="1" latinLnBrk="0" hangingPunct="1">
        <a:spcBef>
          <a:spcPct val="20000"/>
        </a:spcBef>
        <a:buClr>
          <a:schemeClr val="accent4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554480" indent="-228600" algn="l" defTabSz="914400" rtl="0" eaLnBrk="1" latinLnBrk="0" hangingPunct="1">
        <a:spcBef>
          <a:spcPct val="20000"/>
        </a:spcBef>
        <a:buClr>
          <a:schemeClr val="accent5"/>
        </a:buClr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defTabSz="914400" rtl="0" eaLnBrk="1" latinLnBrk="0" hangingPunct="1">
        <a:spcBef>
          <a:spcPct val="20000"/>
        </a:spcBef>
        <a:buClr>
          <a:schemeClr val="accent2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defTabSz="914400" rtl="0" eaLnBrk="1" latinLnBrk="0" hangingPunct="1">
        <a:spcBef>
          <a:spcPct val="20000"/>
        </a:spcBef>
        <a:buClr>
          <a:schemeClr val="accent3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182880" algn="l" defTabSz="914400" rtl="0" eaLnBrk="1" latinLnBrk="0" hangingPunct="1">
        <a:spcBef>
          <a:spcPct val="20000"/>
        </a:spcBef>
        <a:buClr>
          <a:schemeClr val="accent4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C:\Users\HP\Documents\Didi\Screenshot\dog-his-bandaged-paw-broken-head-holds-bottle-yellow-pills-white-background-dog-bandaged-paw-136480812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19400" y="1828800"/>
            <a:ext cx="3270668" cy="3200400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ectangle 2"/>
          <p:cNvSpPr/>
          <p:nvPr/>
        </p:nvSpPr>
        <p:spPr>
          <a:xfrm>
            <a:off x="533400" y="1524000"/>
            <a:ext cx="7539628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IN" sz="40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FRACTURE CLASSIFICATION</a:t>
            </a:r>
            <a:endParaRPr lang="en-IN" sz="4000" b="1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Picture 3" descr="C:\Users\HP\Documents\download (4).jfif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228600"/>
            <a:ext cx="2119428" cy="105971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 descr="C:\Users\HP\Documents\download (5).jfif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34200" y="0"/>
            <a:ext cx="1440160" cy="1519072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Rectangle 6"/>
          <p:cNvSpPr/>
          <p:nvPr/>
        </p:nvSpPr>
        <p:spPr>
          <a:xfrm>
            <a:off x="3810000" y="5105400"/>
            <a:ext cx="4572000" cy="175432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en-IN" b="1" dirty="0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Submitted by:-</a:t>
            </a:r>
          </a:p>
          <a:p>
            <a:pPr algn="ctr"/>
            <a:r>
              <a:rPr lang="en-IN" b="1" dirty="0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b="1" dirty="0" err="1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DR.Kumari</a:t>
            </a:r>
            <a:r>
              <a:rPr lang="en-IN" b="1" dirty="0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b="1" dirty="0" err="1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Prashansa</a:t>
            </a:r>
            <a:r>
              <a:rPr lang="en-IN" b="1" dirty="0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b="1" dirty="0" err="1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Sinha</a:t>
            </a:r>
            <a:endParaRPr lang="en-IN" b="1" dirty="0" smtClean="0">
              <a:solidFill>
                <a:srgbClr val="3BE54B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r>
              <a:rPr lang="en-IN" b="1" dirty="0" err="1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M.V.Sc</a:t>
            </a:r>
            <a:r>
              <a:rPr lang="en-IN" b="1" dirty="0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. Student  </a:t>
            </a:r>
            <a:endParaRPr lang="en-IN" b="1" dirty="0" smtClean="0">
              <a:solidFill>
                <a:srgbClr val="3BE54B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r>
              <a:rPr lang="en-IN" b="1" dirty="0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(Course VSR-610</a:t>
            </a:r>
            <a:r>
              <a:rPr lang="en-IN" b="1" dirty="0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)</a:t>
            </a:r>
          </a:p>
          <a:p>
            <a:pPr algn="ctr"/>
            <a:r>
              <a:rPr lang="en-IN" b="1" dirty="0" smtClean="0">
                <a:solidFill>
                  <a:srgbClr val="3BE54B"/>
                </a:solidFill>
                <a:latin typeface="Times New Roman" pitchFamily="18" charset="0"/>
                <a:cs typeface="Times New Roman" pitchFamily="18" charset="0"/>
              </a:rPr>
              <a:t>Department of veterinary Surgery and Radiology</a:t>
            </a:r>
            <a:endParaRPr lang="en-IN" b="1" dirty="0">
              <a:solidFill>
                <a:srgbClr val="3BE54B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0" y="5042118"/>
            <a:ext cx="4114800" cy="1815882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IN" sz="2800" b="1" dirty="0" smtClean="0"/>
              <a:t>Dr. </a:t>
            </a:r>
            <a:r>
              <a:rPr lang="en-IN" sz="2800" b="1" dirty="0" err="1" smtClean="0"/>
              <a:t>Ramesh</a:t>
            </a:r>
            <a:r>
              <a:rPr lang="en-IN" sz="2800" b="1" dirty="0" smtClean="0"/>
              <a:t> </a:t>
            </a:r>
            <a:r>
              <a:rPr lang="en-IN" sz="2800" b="1" dirty="0" err="1" smtClean="0"/>
              <a:t>Tiwary</a:t>
            </a:r>
            <a:endParaRPr lang="en-IN" sz="2800" b="1" dirty="0" smtClean="0"/>
          </a:p>
          <a:p>
            <a:pPr algn="ctr"/>
            <a:r>
              <a:rPr lang="en-IN" sz="2800" b="1" dirty="0" smtClean="0"/>
              <a:t>Assistant Professor</a:t>
            </a:r>
          </a:p>
          <a:p>
            <a:pPr algn="ctr"/>
            <a:r>
              <a:rPr lang="en-IN" sz="2800" b="1" dirty="0" err="1" smtClean="0"/>
              <a:t>Deptt</a:t>
            </a:r>
            <a:r>
              <a:rPr lang="en-IN" sz="2800" b="1" dirty="0" smtClean="0"/>
              <a:t>. of Veterinary Surgery and Radiology</a:t>
            </a:r>
            <a:endParaRPr lang="en-IN" sz="28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057400" y="152401"/>
            <a:ext cx="4572000" cy="914400"/>
          </a:xfrm>
        </p:spPr>
        <p:txBody>
          <a:bodyPr/>
          <a:lstStyle/>
          <a:p>
            <a:r>
              <a:rPr lang="en-IN" b="1" dirty="0" smtClean="0">
                <a:solidFill>
                  <a:srgbClr val="FF66CC"/>
                </a:solidFill>
              </a:rPr>
              <a:t>FRACTURE</a:t>
            </a:r>
            <a:endParaRPr lang="en-US" dirty="0">
              <a:solidFill>
                <a:srgbClr val="FF66CC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8458200" cy="5562600"/>
          </a:xfrm>
        </p:spPr>
        <p:txBody>
          <a:bodyPr>
            <a:normAutofit lnSpcReduction="10000"/>
          </a:bodyPr>
          <a:lstStyle/>
          <a:p>
            <a:pPr algn="just"/>
            <a:r>
              <a:rPr lang="en-US" sz="21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A fracture is a break in the continuity of hard tissue like bone , cartilage etc</a:t>
            </a:r>
          </a:p>
          <a:p>
            <a:pPr algn="just"/>
            <a:r>
              <a:rPr lang="en-US" sz="3400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                        </a:t>
            </a:r>
            <a:r>
              <a:rPr lang="en-US" sz="3400" dirty="0" smtClean="0">
                <a:solidFill>
                  <a:srgbClr val="33CC33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smtClean="0">
                <a:solidFill>
                  <a:srgbClr val="33CC33"/>
                </a:solidFill>
                <a:latin typeface="Times New Roman" pitchFamily="18" charset="0"/>
                <a:cs typeface="Times New Roman" pitchFamily="18" charset="0"/>
              </a:rPr>
              <a:t>ETIOLOGY</a:t>
            </a:r>
          </a:p>
          <a:p>
            <a:pPr algn="just"/>
            <a:r>
              <a:rPr lang="en-US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                            1) Extrinsic            2) Intrinsic</a:t>
            </a:r>
          </a:p>
          <a:p>
            <a:pPr algn="just"/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Extrinsic cause </a:t>
            </a:r>
            <a:r>
              <a:rPr lang="en-US" sz="2400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                                   </a:t>
            </a: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Intrinsic cause</a:t>
            </a:r>
          </a:p>
          <a:p>
            <a:pPr marL="457200" indent="-457200" algn="just"/>
            <a:r>
              <a:rPr lang="en-US" sz="2200" dirty="0" smtClean="0">
                <a:solidFill>
                  <a:srgbClr val="791CC6"/>
                </a:solidFill>
                <a:latin typeface="Times New Roman" pitchFamily="18" charset="0"/>
                <a:cs typeface="Times New Roman" pitchFamily="18" charset="0"/>
              </a:rPr>
              <a:t>1) Indirect trauma:-</a:t>
            </a:r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Bending force.       </a:t>
            </a:r>
            <a:r>
              <a:rPr lang="en-US" sz="2100" dirty="0" smtClean="0">
                <a:solidFill>
                  <a:srgbClr val="791CC6"/>
                </a:solidFill>
                <a:latin typeface="Times New Roman" pitchFamily="18" charset="0"/>
                <a:cs typeface="Times New Roman" pitchFamily="18" charset="0"/>
              </a:rPr>
              <a:t>1) Muscular Contraction:-       </a:t>
            </a:r>
          </a:p>
          <a:p>
            <a:pPr marL="457200" indent="-457200" algn="just"/>
            <a:r>
              <a:rPr lang="en-US" sz="2100" dirty="0" smtClean="0">
                <a:solidFill>
                  <a:srgbClr val="791CC6"/>
                </a:solidFill>
                <a:latin typeface="Times New Roman" pitchFamily="18" charset="0"/>
                <a:cs typeface="Times New Roman" pitchFamily="18" charset="0"/>
              </a:rPr>
              <a:t>2) Direct trauma</a:t>
            </a:r>
            <a:r>
              <a:rPr lang="en-US" dirty="0" smtClean="0">
                <a:solidFill>
                  <a:srgbClr val="791CC6"/>
                </a:solidFill>
                <a:latin typeface="Times New Roman" pitchFamily="18" charset="0"/>
                <a:cs typeface="Times New Roman" pitchFamily="18" charset="0"/>
              </a:rPr>
              <a:t>.     </a:t>
            </a:r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Tensional force.</a:t>
            </a:r>
            <a:r>
              <a:rPr lang="en-US" sz="2400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           </a:t>
            </a:r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Avulsion fracture.</a:t>
            </a:r>
          </a:p>
          <a:p>
            <a:pPr marL="457200" indent="-457200" algn="just"/>
            <a:r>
              <a:rPr lang="en-US" sz="2400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                           </a:t>
            </a:r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Shearing force.      </a:t>
            </a:r>
            <a:r>
              <a:rPr lang="en-US" sz="2100" dirty="0" smtClean="0">
                <a:solidFill>
                  <a:srgbClr val="791CC6"/>
                </a:solidFill>
                <a:latin typeface="Times New Roman" pitchFamily="18" charset="0"/>
                <a:cs typeface="Times New Roman" pitchFamily="18" charset="0"/>
              </a:rPr>
              <a:t>2) Pathological fracture:-</a:t>
            </a:r>
          </a:p>
          <a:p>
            <a:pPr marL="457200" indent="-457200" algn="just"/>
            <a:r>
              <a:rPr lang="en-US" sz="2400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                           </a:t>
            </a:r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Compressive force.      -bone tumors &amp; cysts.</a:t>
            </a:r>
          </a:p>
          <a:p>
            <a:pPr marL="457200" indent="-457200" algn="just"/>
            <a:r>
              <a:rPr lang="en-US" sz="2400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                </a:t>
            </a:r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-Osteoporosis.</a:t>
            </a:r>
          </a:p>
          <a:p>
            <a:pPr marL="457200" indent="-457200" algn="just"/>
            <a:r>
              <a:rPr lang="en-US" sz="2400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               </a:t>
            </a:r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-Localized bone infection</a:t>
            </a:r>
          </a:p>
          <a:p>
            <a:pPr marL="457200" indent="-457200" algn="just"/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                              (</a:t>
            </a:r>
            <a:r>
              <a:rPr lang="en-US" dirty="0" err="1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osteomyelltis</a:t>
            </a:r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).</a:t>
            </a:r>
          </a:p>
          <a:p>
            <a:pPr marL="457200" indent="-457200" algn="just"/>
            <a:r>
              <a:rPr lang="en-US" sz="2400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              </a:t>
            </a:r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-Osteoporosis caused by prolonged</a:t>
            </a:r>
          </a:p>
          <a:p>
            <a:pPr marL="457200" indent="-457200" algn="just"/>
            <a:r>
              <a:rPr lang="en-US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                              fixation .                                                                      </a:t>
            </a:r>
          </a:p>
          <a:p>
            <a:pPr marL="457200" indent="-457200" algn="just"/>
            <a:endParaRPr lang="en-US" sz="2400" dirty="0" smtClean="0">
              <a:solidFill>
                <a:srgbClr val="BE245B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274638"/>
            <a:ext cx="8460432" cy="1143000"/>
          </a:xfrm>
        </p:spPr>
        <p:txBody>
          <a:bodyPr/>
          <a:lstStyle/>
          <a:p>
            <a:r>
              <a:rPr lang="en-IN" sz="4000" b="1" dirty="0" smtClean="0">
                <a:solidFill>
                  <a:srgbClr val="FF21FF"/>
                </a:solidFill>
                <a:latin typeface="Times New Roman" pitchFamily="18" charset="0"/>
                <a:cs typeface="Times New Roman" pitchFamily="18" charset="0"/>
              </a:rPr>
              <a:t>CLASSIFICATION OF FRACTURE</a:t>
            </a:r>
            <a:endParaRPr lang="en-IN" sz="4000" b="1" dirty="0">
              <a:solidFill>
                <a:srgbClr val="FF21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11560" y="1556792"/>
            <a:ext cx="7620000" cy="4800600"/>
          </a:xfrm>
        </p:spPr>
        <p:txBody>
          <a:bodyPr/>
          <a:lstStyle/>
          <a:p>
            <a:pPr marL="114300" indent="0" algn="just">
              <a:buNone/>
            </a:pPr>
            <a:r>
              <a:rPr lang="en-IN" dirty="0" smtClean="0">
                <a:solidFill>
                  <a:srgbClr val="FFC000"/>
                </a:solidFill>
                <a:latin typeface="Times New Roman" pitchFamily="18" charset="0"/>
                <a:cs typeface="Times New Roman" pitchFamily="18" charset="0"/>
              </a:rPr>
              <a:t>On the basis of communication of fractured site to the environment.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1) Simple fracture ( </a:t>
            </a:r>
            <a:r>
              <a:rPr lang="en-IN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</a:t>
            </a:r>
            <a:r>
              <a:rPr lang="en-IN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lose fracture)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The fracture site does not communicate with the environment.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2) Compound fracture ( Open fracture):-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which is communication with an open wound on the skin .</a:t>
            </a:r>
          </a:p>
          <a:p>
            <a:pPr marL="114300" indent="0" algn="just">
              <a:buNone/>
            </a:pP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  </a:t>
            </a:r>
            <a:endParaRPr lang="en-IN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051" name="Picture 3" descr="C:\Users\HP\Documents\Didi\Screenshot\broken-fumur-x-ray-dog-HD-300x240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0" y="4024740"/>
            <a:ext cx="3003376" cy="2402700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C:\Users\HP\Documents\Didi\Screenshot\f7c0cc258521083580d0902081deb2b21113a52b.jpe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8162" y="4107609"/>
            <a:ext cx="3773798" cy="2216991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39335788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07504" y="332656"/>
            <a:ext cx="7848872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14300" algn="just"/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3) Complicated </a:t>
            </a:r>
            <a:r>
              <a:rPr lang="en-IN" sz="24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A closed fracture in which there is considerable injury to important neighbouring vessels or nerves or 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accompanied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by the opening of a joint or vascular cavity.</a:t>
            </a:r>
          </a:p>
        </p:txBody>
      </p:sp>
      <p:pic>
        <p:nvPicPr>
          <p:cNvPr id="3" name="Picture 2" descr="C:\Users\HP\Documents\Didi\Screenshot\T1507F01_article-header (1)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4" y="1772816"/>
            <a:ext cx="6294032" cy="4248472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36794814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1124744"/>
            <a:ext cx="8100392" cy="477053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IN" sz="28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              </a:t>
            </a:r>
            <a:r>
              <a:rPr lang="en-IN" sz="3200" dirty="0" smtClean="0">
                <a:solidFill>
                  <a:srgbClr val="0060A8"/>
                </a:solidFill>
                <a:latin typeface="Times New Roman" pitchFamily="18" charset="0"/>
                <a:cs typeface="Times New Roman" pitchFamily="18" charset="0"/>
              </a:rPr>
              <a:t>On </a:t>
            </a:r>
            <a:r>
              <a:rPr lang="en-IN" sz="3200" dirty="0">
                <a:solidFill>
                  <a:srgbClr val="0060A8"/>
                </a:solidFill>
                <a:latin typeface="Times New Roman" pitchFamily="18" charset="0"/>
                <a:cs typeface="Times New Roman" pitchFamily="18" charset="0"/>
              </a:rPr>
              <a:t>the basis of extent of bond damage.</a:t>
            </a:r>
          </a:p>
          <a:p>
            <a:pPr marL="114300" indent="0" algn="just">
              <a:buNone/>
            </a:pP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                         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                         </a:t>
            </a:r>
            <a:r>
              <a:rPr lang="en-IN" sz="20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3 </a:t>
            </a:r>
            <a:r>
              <a:rPr lang="en-IN" sz="20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types</a:t>
            </a:r>
          </a:p>
          <a:p>
            <a:pPr marL="571500" indent="-457200" algn="just">
              <a:buAutoNum type="arabicParenR"/>
            </a:pPr>
            <a:r>
              <a:rPr lang="en-IN" sz="2400" dirty="0">
                <a:solidFill>
                  <a:srgbClr val="FF1919"/>
                </a:solidFill>
                <a:latin typeface="Times New Roman" pitchFamily="18" charset="0"/>
                <a:cs typeface="Times New Roman" pitchFamily="18" charset="0"/>
              </a:rPr>
              <a:t>Incomplete 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Fracture which does not 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extended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through complete thickness of the 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bone.</a:t>
            </a:r>
            <a:endParaRPr lang="en-IN" sz="2000" dirty="0">
              <a:latin typeface="Times New Roman" pitchFamily="18" charset="0"/>
              <a:cs typeface="Times New Roman" pitchFamily="18" charset="0"/>
            </a:endParaRPr>
          </a:p>
          <a:p>
            <a:pPr algn="just">
              <a:buFont typeface="Wingdings" pitchFamily="2" charset="2"/>
              <a:buChar char="v"/>
            </a:pPr>
            <a:r>
              <a:rPr lang="en-IN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Greenstick fracture:-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In such fractures, the cortex opposite to the bending force fractures completely , while the cortex under the force remain intact . Fracture </a:t>
            </a:r>
            <a:r>
              <a:rPr lang="en-IN" sz="2000" dirty="0" err="1">
                <a:latin typeface="Times New Roman" pitchFamily="18" charset="0"/>
                <a:cs typeface="Times New Roman" pitchFamily="18" charset="0"/>
              </a:rPr>
              <a:t>occures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 in young animal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/>
            <a:endParaRPr lang="en-IN" sz="2000" dirty="0">
              <a:latin typeface="Times New Roman" pitchFamily="18" charset="0"/>
              <a:cs typeface="Times New Roman" pitchFamily="18" charset="0"/>
            </a:endParaRPr>
          </a:p>
          <a:p>
            <a:pPr algn="just">
              <a:buFont typeface="Wingdings" pitchFamily="2" charset="2"/>
              <a:buChar char="v"/>
            </a:pPr>
            <a:r>
              <a:rPr lang="en-IN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Fissured fracture:- fissure (crack)</a:t>
            </a:r>
          </a:p>
          <a:p>
            <a:pPr marL="114300" indent="0" algn="just">
              <a:buNone/>
            </a:pP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 -In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fissured fracture there is a direct trauma applied to a bone is not sufficient to cause a complete fracture , fissure line will occur.</a:t>
            </a:r>
          </a:p>
          <a:p>
            <a:pPr algn="just"/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  -The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fissure formed in one cortex of the bone &amp; generally the </a:t>
            </a:r>
            <a:r>
              <a:rPr lang="en-IN" sz="2000" dirty="0" err="1">
                <a:latin typeface="Times New Roman" pitchFamily="18" charset="0"/>
                <a:cs typeface="Times New Roman" pitchFamily="18" charset="0"/>
              </a:rPr>
              <a:t>periosteum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 remains intact.</a:t>
            </a:r>
          </a:p>
          <a:p>
            <a:pPr algn="just"/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   -The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fissure line may be longitudinal, transverse or oblique.</a:t>
            </a:r>
          </a:p>
        </p:txBody>
      </p:sp>
    </p:spTree>
    <p:extLst>
      <p:ext uri="{BB962C8B-B14F-4D97-AF65-F5344CB8AC3E}">
        <p14:creationId xmlns="" xmlns:p14="http://schemas.microsoft.com/office/powerpoint/2010/main" val="33177909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-25128" y="404664"/>
            <a:ext cx="8136904" cy="41549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342900" algn="just">
              <a:buFont typeface="Wingdings" pitchFamily="2" charset="2"/>
              <a:buChar char="v"/>
            </a:pPr>
            <a:r>
              <a:rPr lang="en-IN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Splintered or Partial fracture:-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When splinters of bone are separated from the main bone .Ex- Fire arms.</a:t>
            </a:r>
          </a:p>
          <a:p>
            <a:pPr marL="457200" indent="-342900" algn="just">
              <a:buFont typeface="Wingdings" pitchFamily="2" charset="2"/>
              <a:buChar char="v"/>
            </a:pPr>
            <a:r>
              <a:rPr lang="en-IN" sz="2400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Subperiosteal</a:t>
            </a:r>
            <a:r>
              <a:rPr lang="en-IN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(</a:t>
            </a:r>
            <a:r>
              <a:rPr lang="en-IN" sz="2400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Intraperiosteal</a:t>
            </a:r>
            <a:r>
              <a:rPr lang="en-IN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) fracture:-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A fracture of the cortical bone without rupture of the </a:t>
            </a:r>
            <a:r>
              <a:rPr lang="en-IN" sz="2000" dirty="0" err="1">
                <a:latin typeface="Times New Roman" pitchFamily="18" charset="0"/>
                <a:cs typeface="Times New Roman" pitchFamily="18" charset="0"/>
              </a:rPr>
              <a:t>periosteum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457200" indent="-342900" algn="just">
              <a:buFont typeface="Wingdings" pitchFamily="2" charset="2"/>
              <a:buChar char="v"/>
            </a:pPr>
            <a:r>
              <a:rPr lang="en-IN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Deferred fracture:-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In which separation of fragments occurs only after a varying period after incident due to subsequent violence, strain or concussion .Ex- Broken back is horse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114300" indent="0" algn="just">
              <a:buNone/>
            </a:pPr>
            <a:endParaRPr lang="en-IN" sz="2000" dirty="0">
              <a:latin typeface="Times New Roman" pitchFamily="18" charset="0"/>
              <a:cs typeface="Times New Roman" pitchFamily="18" charset="0"/>
            </a:endParaRPr>
          </a:p>
          <a:p>
            <a:pPr marL="114300" indent="0" algn="just">
              <a:buNone/>
            </a:pPr>
            <a:r>
              <a:rPr lang="en-IN" sz="2400" dirty="0">
                <a:solidFill>
                  <a:srgbClr val="FF1919"/>
                </a:solidFill>
                <a:latin typeface="Times New Roman" pitchFamily="18" charset="0"/>
                <a:cs typeface="Times New Roman" pitchFamily="18" charset="0"/>
              </a:rPr>
              <a:t>2) A Complete 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It is a fracture in which the bone is broken completely through its thickness.</a:t>
            </a:r>
          </a:p>
          <a:p>
            <a:pPr marL="457200" indent="-342900" algn="just">
              <a:buFont typeface="Arial" pitchFamily="34" charset="0"/>
              <a:buChar char="•"/>
            </a:pPr>
            <a:r>
              <a:rPr lang="en-IN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Single fracture:-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When the bone is broken at one place only.</a:t>
            </a:r>
          </a:p>
          <a:p>
            <a:pPr marL="457200" indent="-342900" algn="just">
              <a:buFont typeface="Arial" pitchFamily="34" charset="0"/>
              <a:buChar char="•"/>
            </a:pPr>
            <a:r>
              <a:rPr lang="en-IN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Double fracture:-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When there are two fracture in the same bone.</a:t>
            </a:r>
          </a:p>
        </p:txBody>
      </p:sp>
      <p:sp>
        <p:nvSpPr>
          <p:cNvPr id="3" name="Rectangle 2"/>
          <p:cNvSpPr/>
          <p:nvPr/>
        </p:nvSpPr>
        <p:spPr>
          <a:xfrm>
            <a:off x="0" y="4538152"/>
            <a:ext cx="8382000" cy="113877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342900" algn="just">
              <a:buFont typeface="Arial" pitchFamily="34" charset="0"/>
              <a:buChar char="•"/>
            </a:pPr>
            <a:r>
              <a:rPr lang="en-IN" sz="2400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Multiple </a:t>
            </a:r>
            <a:r>
              <a:rPr lang="en-IN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when there are two fractures in the same bone.</a:t>
            </a:r>
          </a:p>
          <a:p>
            <a:pPr marL="457200" indent="-342900" algn="just">
              <a:buFont typeface="Arial" pitchFamily="34" charset="0"/>
              <a:buChar char="•"/>
            </a:pPr>
            <a:r>
              <a:rPr lang="en-IN" sz="2400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Comminuted</a:t>
            </a:r>
            <a:r>
              <a:rPr lang="en-IN" sz="24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fracture:-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At least three fracture lines inter connect each other at one point.</a:t>
            </a:r>
          </a:p>
        </p:txBody>
      </p:sp>
    </p:spTree>
    <p:extLst>
      <p:ext uri="{BB962C8B-B14F-4D97-AF65-F5344CB8AC3E}">
        <p14:creationId xmlns="" xmlns:p14="http://schemas.microsoft.com/office/powerpoint/2010/main" val="25315393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42952" y="116632"/>
            <a:ext cx="8352928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571500" indent="-457200" algn="just">
              <a:buAutoNum type="arabicParenR" startAt="3"/>
            </a:pPr>
            <a:r>
              <a:rPr lang="en-IN" sz="2400" dirty="0" smtClean="0">
                <a:solidFill>
                  <a:srgbClr val="FF1919"/>
                </a:solidFill>
                <a:latin typeface="Times New Roman" pitchFamily="18" charset="0"/>
                <a:cs typeface="Times New Roman" pitchFamily="18" charset="0"/>
              </a:rPr>
              <a:t>Avulsion </a:t>
            </a:r>
            <a:r>
              <a:rPr lang="en-IN" sz="2400" dirty="0">
                <a:solidFill>
                  <a:srgbClr val="FF1919"/>
                </a:solidFill>
                <a:latin typeface="Times New Roman" pitchFamily="18" charset="0"/>
                <a:cs typeface="Times New Roman" pitchFamily="18" charset="0"/>
              </a:rPr>
              <a:t>fracture :- </a:t>
            </a:r>
          </a:p>
          <a:p>
            <a:pPr marL="114300" indent="0" algn="just">
              <a:buNone/>
            </a:pP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The tearing of bony prominences (like </a:t>
            </a:r>
            <a:r>
              <a:rPr lang="en-IN" sz="2000" dirty="0" err="1">
                <a:latin typeface="Times New Roman" pitchFamily="18" charset="0"/>
                <a:cs typeface="Times New Roman" pitchFamily="18" charset="0"/>
              </a:rPr>
              <a:t>tuberasity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) by forcible pull of its </a:t>
            </a:r>
            <a:r>
              <a:rPr lang="en-IN" sz="2000" dirty="0" err="1">
                <a:latin typeface="Times New Roman" pitchFamily="18" charset="0"/>
                <a:cs typeface="Times New Roman" pitchFamily="18" charset="0"/>
              </a:rPr>
              <a:t>tendinous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 or muscular attachments.</a:t>
            </a:r>
          </a:p>
        </p:txBody>
      </p:sp>
      <p:pic>
        <p:nvPicPr>
          <p:cNvPr id="3074" name="Picture 2" descr="C:\Users\HP\Documents\Didi\Screenshot\Radiographic-view-of-stifle-joint-showing-the-avulsion-fracture-of-tibial-tuberosity-in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75656" y="1475384"/>
            <a:ext cx="5256584" cy="502158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6671770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sz="3600" dirty="0" smtClean="0">
                <a:solidFill>
                  <a:srgbClr val="00FF00"/>
                </a:solidFill>
                <a:latin typeface="Times New Roman" pitchFamily="18" charset="0"/>
                <a:cs typeface="Times New Roman" pitchFamily="18" charset="0"/>
              </a:rPr>
              <a:t>Based on the portion of the bone involved</a:t>
            </a:r>
            <a:endParaRPr lang="en-IN" sz="3600" dirty="0">
              <a:solidFill>
                <a:srgbClr val="00FF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340768"/>
            <a:ext cx="7848600" cy="5060032"/>
          </a:xfrm>
        </p:spPr>
        <p:txBody>
          <a:bodyPr>
            <a:normAutofit fontScale="92500"/>
          </a:bodyPr>
          <a:lstStyle/>
          <a:p>
            <a:pPr marL="114300" indent="0" algn="just">
              <a:buNone/>
            </a:pPr>
            <a:r>
              <a:rPr lang="en-IN" sz="2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1)</a:t>
            </a:r>
            <a:r>
              <a:rPr lang="en-IN" sz="26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Diaphysary</a:t>
            </a:r>
            <a:r>
              <a:rPr lang="en-IN" sz="2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involving the diaphysis (shaft) of a long bone.</a:t>
            </a:r>
          </a:p>
          <a:p>
            <a:pPr marL="114300" indent="0" algn="just">
              <a:buNone/>
            </a:pPr>
            <a:r>
              <a:rPr lang="en-IN" sz="2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2) </a:t>
            </a:r>
            <a:r>
              <a:rPr lang="en-IN" sz="26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Epiphysary</a:t>
            </a:r>
            <a:r>
              <a:rPr lang="en-IN" sz="2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fracture:- </a:t>
            </a:r>
            <a:r>
              <a:rPr lang="en-IN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(</a:t>
            </a:r>
            <a:r>
              <a:rPr lang="en-IN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Epiphysary</a:t>
            </a:r>
            <a:r>
              <a:rPr lang="en-IN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separation)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Fracture at the junction of the epiphysis &amp; shaft of the bone.</a:t>
            </a:r>
          </a:p>
          <a:p>
            <a:pPr algn="just">
              <a:buFontTx/>
              <a:buChar char="-"/>
            </a:pP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This type of fracture common in young animals (whom the calcification of epiphysis is incomplete).</a:t>
            </a:r>
          </a:p>
          <a:p>
            <a:pPr marL="114300" indent="0" algn="just">
              <a:buNone/>
            </a:pP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Ex- Proximal end of tibia in calves. </a:t>
            </a:r>
          </a:p>
          <a:p>
            <a:pPr marL="114300" indent="0" algn="just">
              <a:buNone/>
            </a:pPr>
            <a:r>
              <a:rPr lang="en-IN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     Distal end of femur of dogs.</a:t>
            </a:r>
          </a:p>
          <a:p>
            <a:pPr marL="114300" indent="0" algn="just">
              <a:buNone/>
            </a:pPr>
            <a:r>
              <a:rPr lang="en-IN" sz="2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3) </a:t>
            </a:r>
            <a:r>
              <a:rPr lang="en-IN" sz="26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Supracondyle</a:t>
            </a:r>
            <a:r>
              <a:rPr lang="en-IN" sz="2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fracture:-</a:t>
            </a:r>
            <a:r>
              <a:rPr lang="en-IN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above the condyle.</a:t>
            </a:r>
          </a:p>
          <a:p>
            <a:pPr marL="114300" indent="0" algn="just">
              <a:buNone/>
            </a:pP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Ex:- Supracondylar fracture of </a:t>
            </a:r>
            <a:r>
              <a:rPr lang="en-IN" dirty="0" err="1" smtClean="0">
                <a:latin typeface="Times New Roman" pitchFamily="18" charset="0"/>
                <a:cs typeface="Times New Roman" pitchFamily="18" charset="0"/>
              </a:rPr>
              <a:t>humerus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114300" indent="0" algn="just">
              <a:buNone/>
            </a:pPr>
            <a:r>
              <a:rPr lang="en-IN" sz="2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4) </a:t>
            </a:r>
            <a:r>
              <a:rPr lang="en-IN" sz="26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Condyloid</a:t>
            </a:r>
            <a:r>
              <a:rPr lang="en-IN" sz="2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 </a:t>
            </a:r>
            <a:r>
              <a:rPr lang="en-IN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( Condylar fracture):-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in which small fragments including the condyle is separated from the bone. </a:t>
            </a:r>
          </a:p>
          <a:p>
            <a:pPr marL="114300" indent="0" algn="just">
              <a:buNone/>
            </a:pP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Ex- </a:t>
            </a:r>
            <a:r>
              <a:rPr lang="en-IN" dirty="0" err="1" smtClean="0">
                <a:latin typeface="Times New Roman" pitchFamily="18" charset="0"/>
                <a:cs typeface="Times New Roman" pitchFamily="18" charset="0"/>
              </a:rPr>
              <a:t>Condyloid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 fractures of </a:t>
            </a:r>
            <a:r>
              <a:rPr lang="en-IN" dirty="0" err="1" smtClean="0">
                <a:latin typeface="Times New Roman" pitchFamily="18" charset="0"/>
                <a:cs typeface="Times New Roman" pitchFamily="18" charset="0"/>
              </a:rPr>
              <a:t>humerous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 , femur </a:t>
            </a:r>
            <a:r>
              <a:rPr lang="en-IN" dirty="0" err="1" smtClean="0">
                <a:latin typeface="Times New Roman" pitchFamily="18" charset="0"/>
                <a:cs typeface="Times New Roman" pitchFamily="18" charset="0"/>
              </a:rPr>
              <a:t>etc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marL="571500" indent="-457200">
              <a:buAutoNum type="alphaUcParenR"/>
            </a:pPr>
            <a:endParaRPr lang="en-IN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5888309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908720"/>
            <a:ext cx="7020272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14300" indent="0" algn="just">
              <a:buNone/>
            </a:pP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5) </a:t>
            </a:r>
            <a:r>
              <a:rPr lang="en-IN" sz="2400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Transcondylar</a:t>
            </a: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A fracture of the </a:t>
            </a:r>
            <a:r>
              <a:rPr lang="en-IN" sz="2000" dirty="0" err="1">
                <a:latin typeface="Times New Roman" pitchFamily="18" charset="0"/>
                <a:cs typeface="Times New Roman" pitchFamily="18" charset="0"/>
              </a:rPr>
              <a:t>humerus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 or femur in which the line of fracture is at the level of the condyles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114300" indent="0" algn="just">
              <a:buNone/>
            </a:pPr>
            <a:endParaRPr lang="en-IN" sz="2000" dirty="0" smtClean="0">
              <a:latin typeface="Times New Roman" pitchFamily="18" charset="0"/>
              <a:cs typeface="Times New Roman" pitchFamily="18" charset="0"/>
            </a:endParaRPr>
          </a:p>
          <a:p>
            <a:pPr marL="114300" indent="0" algn="just">
              <a:buNone/>
            </a:pP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6</a:t>
            </a: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) </a:t>
            </a:r>
            <a:r>
              <a:rPr lang="en-IN" sz="2400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Intercondylar</a:t>
            </a: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A fracture between the condyles of the </a:t>
            </a:r>
            <a:r>
              <a:rPr lang="en-IN" sz="2000" dirty="0" err="1">
                <a:latin typeface="Times New Roman" pitchFamily="18" charset="0"/>
                <a:cs typeface="Times New Roman" pitchFamily="18" charset="0"/>
              </a:rPr>
              <a:t>humerus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114300" indent="0" algn="just">
              <a:buNone/>
            </a:pPr>
            <a:endParaRPr lang="en-IN" sz="2000" dirty="0">
              <a:latin typeface="Times New Roman" pitchFamily="18" charset="0"/>
              <a:cs typeface="Times New Roman" pitchFamily="18" charset="0"/>
            </a:endParaRPr>
          </a:p>
          <a:p>
            <a:pPr marL="114300" indent="0" algn="just">
              <a:buNone/>
            </a:pP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7) </a:t>
            </a:r>
            <a:r>
              <a:rPr lang="en-IN" sz="2400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Pertrochanteric</a:t>
            </a: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Fracture of the femur passing through the greater trochanter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114300" indent="0" algn="just">
              <a:buNone/>
            </a:pPr>
            <a:endParaRPr lang="en-IN" sz="2000" dirty="0">
              <a:latin typeface="Times New Roman" pitchFamily="18" charset="0"/>
              <a:cs typeface="Times New Roman" pitchFamily="18" charset="0"/>
            </a:endParaRPr>
          </a:p>
          <a:p>
            <a:pPr marL="114300" indent="0" algn="just">
              <a:buNone/>
            </a:pP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8) </a:t>
            </a:r>
            <a:r>
              <a:rPr lang="en-IN" sz="2400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Transcervical</a:t>
            </a: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Fracture through the neck of the femur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114300" indent="0" algn="just">
              <a:buNone/>
            </a:pPr>
            <a:endParaRPr lang="en-IN" sz="2000" dirty="0">
              <a:latin typeface="Times New Roman" pitchFamily="18" charset="0"/>
              <a:cs typeface="Times New Roman" pitchFamily="18" charset="0"/>
            </a:endParaRPr>
          </a:p>
          <a:p>
            <a:pPr marL="114300" indent="0" algn="just">
              <a:buNone/>
            </a:pP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9) </a:t>
            </a:r>
            <a:r>
              <a:rPr lang="en-IN" sz="2400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Periarticular</a:t>
            </a: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When the bone is fractured close to its articulating extremity without extending into the joint, a </a:t>
            </a:r>
            <a:r>
              <a:rPr lang="en-IN" sz="2000" dirty="0" err="1">
                <a:latin typeface="Times New Roman" pitchFamily="18" charset="0"/>
                <a:cs typeface="Times New Roman" pitchFamily="18" charset="0"/>
              </a:rPr>
              <a:t>periarticular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 fracture results.</a:t>
            </a:r>
          </a:p>
        </p:txBody>
      </p:sp>
    </p:spTree>
    <p:extLst>
      <p:ext uri="{BB962C8B-B14F-4D97-AF65-F5344CB8AC3E}">
        <p14:creationId xmlns="" xmlns:p14="http://schemas.microsoft.com/office/powerpoint/2010/main" val="41665132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1728" y="908720"/>
            <a:ext cx="8208912" cy="243143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14300" indent="0" algn="just">
              <a:buNone/>
            </a:pP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10) Articular fracture ( joint fracture):-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Fracture involving the articular surface of a bone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114300" indent="0" algn="just">
              <a:buNone/>
            </a:pPr>
            <a:endParaRPr lang="en-IN" sz="2000" dirty="0">
              <a:latin typeface="Times New Roman" pitchFamily="18" charset="0"/>
              <a:cs typeface="Times New Roman" pitchFamily="18" charset="0"/>
            </a:endParaRPr>
          </a:p>
          <a:p>
            <a:pPr marL="114300" indent="0" algn="just">
              <a:buNone/>
            </a:pP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11) </a:t>
            </a:r>
            <a:r>
              <a:rPr lang="en-IN" sz="2400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Extracapsular</a:t>
            </a: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A fracture near a joint but not entering with in the joint capsule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114300" indent="0" algn="just">
              <a:buNone/>
            </a:pPr>
            <a:endParaRPr lang="en-IN" sz="2000" dirty="0">
              <a:latin typeface="Times New Roman" pitchFamily="18" charset="0"/>
              <a:cs typeface="Times New Roman" pitchFamily="18" charset="0"/>
            </a:endParaRPr>
          </a:p>
          <a:p>
            <a:pPr marL="114300" indent="0" algn="just">
              <a:buNone/>
            </a:pP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12) </a:t>
            </a:r>
            <a:r>
              <a:rPr lang="en-IN" sz="2400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Intercapsular</a:t>
            </a:r>
            <a:r>
              <a:rPr lang="en-IN" sz="2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fracture :-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A fracture with in the joint capsule.</a:t>
            </a:r>
          </a:p>
        </p:txBody>
      </p:sp>
    </p:spTree>
    <p:extLst>
      <p:ext uri="{BB962C8B-B14F-4D97-AF65-F5344CB8AC3E}">
        <p14:creationId xmlns="" xmlns:p14="http://schemas.microsoft.com/office/powerpoint/2010/main" val="17233084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HP\Documents\Didi\Screenshot\compound-fracture-impacted-fracture-greenstick-fracture-6-728 (1)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3656" y="0"/>
            <a:ext cx="8507233" cy="6858000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42799614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23528" y="116632"/>
            <a:ext cx="7620000" cy="648072"/>
          </a:xfrm>
        </p:spPr>
        <p:txBody>
          <a:bodyPr/>
          <a:lstStyle/>
          <a:p>
            <a:r>
              <a:rPr lang="en-IN" sz="3600" dirty="0" smtClean="0">
                <a:solidFill>
                  <a:srgbClr val="FFCC00"/>
                </a:solidFill>
                <a:latin typeface="Times New Roman" pitchFamily="18" charset="0"/>
                <a:cs typeface="Times New Roman" pitchFamily="18" charset="0"/>
              </a:rPr>
              <a:t>Depending on the direction of the fracture</a:t>
            </a:r>
            <a:endParaRPr lang="en-IN" sz="3600" dirty="0">
              <a:solidFill>
                <a:srgbClr val="FFCC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980728"/>
            <a:ext cx="8460432" cy="3196952"/>
          </a:xfrm>
        </p:spPr>
        <p:txBody>
          <a:bodyPr/>
          <a:lstStyle/>
          <a:p>
            <a:pPr marL="114300" indent="0" algn="just">
              <a:buNone/>
            </a:pPr>
            <a:r>
              <a:rPr lang="en-IN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1) Transverse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at right angles to the axis of the bone.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2) Longitudinal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extending in a longitudinal direction .</a:t>
            </a:r>
          </a:p>
          <a:p>
            <a:pPr marL="114300" indent="0" algn="just">
              <a:buNone/>
            </a:pP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                     Ex- “split pastern” in horse.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3) Oblique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break in a bone extending in an oblique direction.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BE245B"/>
                </a:solidFill>
                <a:latin typeface="Times New Roman" pitchFamily="18" charset="0"/>
                <a:cs typeface="Times New Roman" pitchFamily="18" charset="0"/>
              </a:rPr>
              <a:t>4) Spiral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which in a spiral direction.</a:t>
            </a:r>
            <a:endParaRPr lang="en-IN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050" name="Picture 2" descr="C:\Users\HP\Documents\Didi\Screenshot\Fracture-Types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35696" y="4149080"/>
            <a:ext cx="4680520" cy="2632793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2285821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116632"/>
            <a:ext cx="8460432" cy="1143000"/>
          </a:xfrm>
        </p:spPr>
        <p:txBody>
          <a:bodyPr/>
          <a:lstStyle/>
          <a:p>
            <a:pPr algn="ctr"/>
            <a:r>
              <a:rPr lang="en-IN" sz="3200" dirty="0" smtClean="0">
                <a:solidFill>
                  <a:srgbClr val="FF21FF"/>
                </a:solidFill>
                <a:latin typeface="Times New Roman" pitchFamily="18" charset="0"/>
                <a:cs typeface="Times New Roman" pitchFamily="18" charset="0"/>
              </a:rPr>
              <a:t>Depending on relation between the fragments in the fracture.</a:t>
            </a:r>
            <a:endParaRPr lang="en-IN" sz="3200" dirty="0">
              <a:solidFill>
                <a:srgbClr val="FF21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1600200"/>
            <a:ext cx="8388424" cy="4800600"/>
          </a:xfrm>
        </p:spPr>
        <p:txBody>
          <a:bodyPr/>
          <a:lstStyle/>
          <a:p>
            <a:pPr marL="114300" indent="0" algn="just">
              <a:buNone/>
            </a:pPr>
            <a:r>
              <a:rPr lang="en-IN" dirty="0" smtClean="0">
                <a:solidFill>
                  <a:srgbClr val="5330B6"/>
                </a:solidFill>
                <a:latin typeface="Times New Roman" pitchFamily="18" charset="0"/>
                <a:cs typeface="Times New Roman" pitchFamily="18" charset="0"/>
              </a:rPr>
              <a:t>1) Torsion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in which one of the fragments has been twisted &amp; separated.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5330B6"/>
                </a:solidFill>
                <a:latin typeface="Times New Roman" pitchFamily="18" charset="0"/>
                <a:cs typeface="Times New Roman" pitchFamily="18" charset="0"/>
              </a:rPr>
              <a:t>2) Impacted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Fracture in which one fragment is firmly driven into another or one bone is driven into the fracture site of another. Ex:-  Head of femur being driven into a fractured acetabulum. 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5330B6"/>
                </a:solidFill>
                <a:latin typeface="Times New Roman" pitchFamily="18" charset="0"/>
                <a:cs typeface="Times New Roman" pitchFamily="18" charset="0"/>
              </a:rPr>
              <a:t>3) Dentate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in which the ends of the fragments are toothed &amp; interlocked.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5330B6"/>
                </a:solidFill>
                <a:latin typeface="Times New Roman" pitchFamily="18" charset="0"/>
                <a:cs typeface="Times New Roman" pitchFamily="18" charset="0"/>
              </a:rPr>
              <a:t>4) Riding fracture ( Over- riding fracture)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in which fragments lie side by side , causing shortening of the limb.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5330B6"/>
                </a:solidFill>
                <a:latin typeface="Times New Roman" pitchFamily="18" charset="0"/>
                <a:cs typeface="Times New Roman" pitchFamily="18" charset="0"/>
              </a:rPr>
              <a:t>5) Distracted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in which the fragments are separated by muscular pull. Ex- Fracture of olecranon.</a:t>
            </a:r>
          </a:p>
        </p:txBody>
      </p:sp>
    </p:spTree>
    <p:extLst>
      <p:ext uri="{BB962C8B-B14F-4D97-AF65-F5344CB8AC3E}">
        <p14:creationId xmlns="" xmlns:p14="http://schemas.microsoft.com/office/powerpoint/2010/main" val="26600026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sz="4000" dirty="0" smtClean="0">
                <a:solidFill>
                  <a:srgbClr val="F5591B"/>
                </a:solidFill>
                <a:latin typeface="Times New Roman" pitchFamily="18" charset="0"/>
                <a:cs typeface="Times New Roman" pitchFamily="18" charset="0"/>
              </a:rPr>
              <a:t>A FRACTURE COULD BE </a:t>
            </a:r>
            <a:endParaRPr lang="en-IN" sz="4000" dirty="0">
              <a:solidFill>
                <a:srgbClr val="F5591B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600200"/>
            <a:ext cx="7848872" cy="4800600"/>
          </a:xfrm>
        </p:spPr>
        <p:txBody>
          <a:bodyPr>
            <a:normAutofit/>
          </a:bodyPr>
          <a:lstStyle/>
          <a:p>
            <a:pPr marL="114300" indent="0" algn="just">
              <a:buNone/>
            </a:pPr>
            <a:r>
              <a:rPr lang="en-IN" dirty="0" smtClean="0">
                <a:solidFill>
                  <a:srgbClr val="CC6600"/>
                </a:solidFill>
                <a:latin typeface="Times New Roman" pitchFamily="18" charset="0"/>
                <a:cs typeface="Times New Roman" pitchFamily="18" charset="0"/>
              </a:rPr>
              <a:t>1) Compression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produced by compression , causing apparent reduction in the size of the bone due to pressure . Ex:- Some fracture occurring in </a:t>
            </a:r>
            <a:r>
              <a:rPr lang="en-IN" dirty="0" err="1" smtClean="0">
                <a:latin typeface="Times New Roman" pitchFamily="18" charset="0"/>
                <a:cs typeface="Times New Roman" pitchFamily="18" charset="0"/>
              </a:rPr>
              <a:t>cancellous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 bones like vertebrae.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CC6600"/>
                </a:solidFill>
                <a:latin typeface="Times New Roman" pitchFamily="18" charset="0"/>
                <a:cs typeface="Times New Roman" pitchFamily="18" charset="0"/>
              </a:rPr>
              <a:t>2) Depressed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A fracture of the skull in which a fragment is depressed below the surface 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CC6600"/>
                </a:solidFill>
                <a:latin typeface="Times New Roman" pitchFamily="18" charset="0"/>
                <a:cs typeface="Times New Roman" pitchFamily="18" charset="0"/>
              </a:rPr>
              <a:t>3) </a:t>
            </a:r>
            <a:r>
              <a:rPr lang="en-IN" dirty="0" err="1" smtClean="0">
                <a:solidFill>
                  <a:srgbClr val="CC6600"/>
                </a:solidFill>
                <a:latin typeface="Times New Roman" pitchFamily="18" charset="0"/>
                <a:cs typeface="Times New Roman" pitchFamily="18" charset="0"/>
              </a:rPr>
              <a:t>Colle’s</a:t>
            </a:r>
            <a:r>
              <a:rPr lang="en-IN" dirty="0" smtClean="0">
                <a:solidFill>
                  <a:srgbClr val="CC6600"/>
                </a:solidFill>
                <a:latin typeface="Times New Roman" pitchFamily="18" charset="0"/>
                <a:cs typeface="Times New Roman" pitchFamily="18" charset="0"/>
              </a:rPr>
              <a:t> fracture 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Fracture of the distal end of radius. Abduction a paw is noticed in </a:t>
            </a:r>
            <a:r>
              <a:rPr lang="en-IN" dirty="0" err="1" smtClean="0">
                <a:latin typeface="Times New Roman" pitchFamily="18" charset="0"/>
                <a:cs typeface="Times New Roman" pitchFamily="18" charset="0"/>
              </a:rPr>
              <a:t>colle’s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 fracture.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CC6600"/>
                </a:solidFill>
                <a:latin typeface="Times New Roman" pitchFamily="18" charset="0"/>
                <a:cs typeface="Times New Roman" pitchFamily="18" charset="0"/>
              </a:rPr>
              <a:t>4) Pathological fracture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(Spontaneous fracture, secondary fracture):- A fracture occurring due to a weakening of bone by disease &amp; not due to trauma.</a:t>
            </a:r>
          </a:p>
          <a:p>
            <a:pPr marL="114300" indent="0" algn="just">
              <a:buNone/>
            </a:pPr>
            <a:r>
              <a:rPr lang="en-IN" dirty="0" smtClean="0">
                <a:solidFill>
                  <a:srgbClr val="CC6600"/>
                </a:solidFill>
                <a:latin typeface="Times New Roman" pitchFamily="18" charset="0"/>
                <a:cs typeface="Times New Roman" pitchFamily="18" charset="0"/>
              </a:rPr>
              <a:t>5) Congenital ( Intrauterine) fracture:- </a:t>
            </a:r>
            <a:r>
              <a:rPr lang="en-IN" dirty="0" smtClean="0">
                <a:latin typeface="Times New Roman" pitchFamily="18" charset="0"/>
                <a:cs typeface="Times New Roman" pitchFamily="18" charset="0"/>
              </a:rPr>
              <a:t>Fracture of the bone of a foetus in the uterus.</a:t>
            </a:r>
            <a:endParaRPr lang="en-IN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8140280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r>
              <a:rPr lang="en-IN" dirty="0" smtClean="0"/>
              <a:t>Salter-Harris-</a:t>
            </a:r>
            <a:r>
              <a:rPr lang="en-IN" dirty="0" err="1" smtClean="0"/>
              <a:t>Physeal</a:t>
            </a:r>
            <a:r>
              <a:rPr lang="en-IN" dirty="0" smtClean="0"/>
              <a:t> Fracture</a:t>
            </a:r>
            <a:endParaRPr lang="en-IN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524000" y="1676400"/>
            <a:ext cx="5629275" cy="48533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C:\Users\HP\Documents\Didi\Screenshot\6dd2c8dc-ad59-448c-804d-cc9b65b8dc74.jf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51000" y="508000"/>
            <a:ext cx="5842000" cy="5842000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38738578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djacency">
  <a:themeElements>
    <a:clrScheme name="Adjacency">
      <a:dk1>
        <a:srgbClr val="2F2B20"/>
      </a:dk1>
      <a:lt1>
        <a:srgbClr val="FFFFFF"/>
      </a:lt1>
      <a:dk2>
        <a:srgbClr val="675E47"/>
      </a:dk2>
      <a:lt2>
        <a:srgbClr val="DFDCB7"/>
      </a:lt2>
      <a:accent1>
        <a:srgbClr val="A9A57C"/>
      </a:accent1>
      <a:accent2>
        <a:srgbClr val="9CBEBD"/>
      </a:accent2>
      <a:accent3>
        <a:srgbClr val="D2CB6C"/>
      </a:accent3>
      <a:accent4>
        <a:srgbClr val="95A39D"/>
      </a:accent4>
      <a:accent5>
        <a:srgbClr val="C89F5D"/>
      </a:accent5>
      <a:accent6>
        <a:srgbClr val="B1A089"/>
      </a:accent6>
      <a:hlink>
        <a:srgbClr val="D25814"/>
      </a:hlink>
      <a:folHlink>
        <a:srgbClr val="849A0A"/>
      </a:folHlink>
    </a:clrScheme>
    <a:fontScheme name="Office">
      <a:majorFont>
        <a:latin typeface="Cambria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明朝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Adjacency">
      <a:fillStyleLst>
        <a:solidFill>
          <a:schemeClr val="phClr"/>
        </a:solidFill>
        <a:solidFill>
          <a:schemeClr val="phClr">
            <a:tint val="55000"/>
          </a:schemeClr>
        </a:solidFill>
        <a:solidFill>
          <a:schemeClr val="phClr"/>
        </a:solidFill>
      </a:fillStyleLst>
      <a:lnStyleLst>
        <a:ln w="12700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algn="bl" rotWithShape="0">
              <a:srgbClr val="000000">
                <a:alpha val="60000"/>
              </a:srgbClr>
            </a:outerShdw>
          </a:effectLst>
        </a:effectStyle>
        <a:effectStyle>
          <a:effectLst/>
          <a:scene3d>
            <a:camera prst="orthographicFront">
              <a:rot lat="0" lon="0" rev="0"/>
            </a:camera>
            <a:lightRig rig="brightRoom" dir="tl">
              <a:rot lat="0" lon="0" rev="1800000"/>
            </a:lightRig>
          </a:scene3d>
          <a:sp3d contourW="10160" prstMaterial="dkEdge">
            <a:bevelT w="38100" h="50800" prst="angle"/>
            <a:contourClr>
              <a:schemeClr val="phClr">
                <a:shade val="40000"/>
                <a:satMod val="15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</a:schemeClr>
            </a:gs>
            <a:gs pos="75000">
              <a:schemeClr val="phClr">
                <a:shade val="100000"/>
                <a:satMod val="115000"/>
              </a:schemeClr>
            </a:gs>
            <a:gs pos="100000">
              <a:schemeClr val="phClr">
                <a:shade val="70000"/>
                <a:satMod val="130000"/>
              </a:schemeClr>
            </a:gs>
          </a:gsLst>
          <a:path path="circle">
            <a:fillToRect l="20000" t="50000" r="100000" b="5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7000"/>
              </a:schemeClr>
              <a:schemeClr val="phClr">
                <a:shade val="96000"/>
              </a:schemeClr>
            </a:duotone>
          </a:blip>
          <a:tile tx="0" ty="0" sx="32000" sy="32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Adjacency</Template>
  <TotalTime>623</TotalTime>
  <Words>1124</Words>
  <Application>Microsoft Office PowerPoint</Application>
  <PresentationFormat>On-screen Show (4:3)</PresentationFormat>
  <Paragraphs>92</Paragraphs>
  <Slides>16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17" baseType="lpstr">
      <vt:lpstr>Adjacency</vt:lpstr>
      <vt:lpstr>Slide 1</vt:lpstr>
      <vt:lpstr>FRACTURE</vt:lpstr>
      <vt:lpstr>CLASSIFICATION OF FRACTURE</vt:lpstr>
      <vt:lpstr>Slide 4</vt:lpstr>
      <vt:lpstr>Slide 5</vt:lpstr>
      <vt:lpstr>Slide 6</vt:lpstr>
      <vt:lpstr>Slide 7</vt:lpstr>
      <vt:lpstr>Based on the portion of the bone involved</vt:lpstr>
      <vt:lpstr>Slide 9</vt:lpstr>
      <vt:lpstr>Slide 10</vt:lpstr>
      <vt:lpstr>Slide 11</vt:lpstr>
      <vt:lpstr>Depending on the direction of the fracture</vt:lpstr>
      <vt:lpstr>Depending on relation between the fragments in the fracture.</vt:lpstr>
      <vt:lpstr>A FRACTURE COULD BE </vt:lpstr>
      <vt:lpstr>Salter-Harris-Physeal Fracture</vt:lpstr>
      <vt:lpstr>Slide 16</vt:lpstr>
    </vt:vector>
  </TitlesOfParts>
  <Company>Microsoft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</dc:creator>
  <cp:lastModifiedBy>BMP</cp:lastModifiedBy>
  <cp:revision>139</cp:revision>
  <dcterms:created xsi:type="dcterms:W3CDTF">2020-05-29T07:14:24Z</dcterms:created>
  <dcterms:modified xsi:type="dcterms:W3CDTF">2020-06-22T06:26:01Z</dcterms:modified>
</cp:coreProperties>
</file>