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5" r:id="rId3"/>
    <p:sldId id="273" r:id="rId4"/>
    <p:sldId id="274" r:id="rId5"/>
    <p:sldId id="276" r:id="rId6"/>
    <p:sldId id="277" r:id="rId7"/>
    <p:sldId id="283" r:id="rId8"/>
    <p:sldId id="275" r:id="rId9"/>
    <p:sldId id="278" r:id="rId10"/>
    <p:sldId id="284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0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8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8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4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5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6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AA5B-3B1A-4736-837A-6B783AE10044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45EE-682B-4CA8-B233-48B62E82A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8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366" y="2579243"/>
            <a:ext cx="8029711" cy="29773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UNIT-IV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Environmental Hygiene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(Credit Hours-3+1)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14" descr="Our Clients | Jivesna Te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168" y="432948"/>
            <a:ext cx="1871688" cy="188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6" descr="Bihar Veterinary College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509" y="586857"/>
            <a:ext cx="1570799" cy="173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34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508819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IN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Automatic control of natural </a:t>
            </a:r>
            <a:r>
              <a:rPr lang="en-IN" sz="24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ventilation: </a:t>
            </a: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achieved </a:t>
            </a: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</a:rPr>
              <a:t>by </a:t>
            </a:r>
            <a:endParaRPr lang="en-IN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Regulating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the open area with the help of automatic thermostatic means </a:t>
            </a: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Linking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the thermostat to a motor which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progressively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open or closes the ventilation flaps, inlets/outlets according to the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temperature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Breathing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roof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upside down roof ventilation also provide good top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ventilation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Extraction of air form a limited number of ridge fans </a:t>
            </a: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ntry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of air through baffled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inlets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around the wall are the conventional methods for ventilating a livestock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building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en-US" b="1" dirty="0"/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00249" y="312966"/>
            <a:ext cx="6530447" cy="6719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NATURAL VENTILATION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942" y="1268361"/>
            <a:ext cx="11061290" cy="516193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sz="2600" b="1" dirty="0">
                <a:solidFill>
                  <a:srgbClr val="FF0000"/>
                </a:solidFill>
                <a:latin typeface="Cambria" pitchFamily="18" charset="0"/>
              </a:rPr>
              <a:t>Mechanical or artificial ventilation can be effected by four means</a:t>
            </a:r>
            <a:r>
              <a:rPr lang="en-IN" sz="2600" b="1" dirty="0" smtClean="0">
                <a:solidFill>
                  <a:srgbClr val="FF0000"/>
                </a:solidFill>
                <a:latin typeface="Cambria" pitchFamily="18" charset="0"/>
              </a:rPr>
              <a:t>:</a:t>
            </a:r>
          </a:p>
          <a:p>
            <a:pPr algn="just"/>
            <a:endParaRPr lang="en-US" sz="24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400" b="1" dirty="0">
                <a:solidFill>
                  <a:srgbClr val="7030A0"/>
                </a:solidFill>
                <a:latin typeface="Cambria" pitchFamily="18" charset="0"/>
              </a:rPr>
              <a:t>Exhaust ventilation: </a:t>
            </a:r>
            <a:r>
              <a:rPr lang="en-IN" sz="2200" dirty="0">
                <a:latin typeface="Cambria" pitchFamily="18" charset="0"/>
              </a:rPr>
              <a:t>Air is extracted to the outside from the inside by an exhaust fan operated </a:t>
            </a:r>
            <a:r>
              <a:rPr lang="en-IN" sz="2200" dirty="0" smtClean="0">
                <a:latin typeface="Cambria" pitchFamily="18" charset="0"/>
              </a:rPr>
              <a:t>electrically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400" b="1" dirty="0">
                <a:solidFill>
                  <a:srgbClr val="7030A0"/>
                </a:solidFill>
                <a:latin typeface="Cambria" pitchFamily="18" charset="0"/>
              </a:rPr>
              <a:t>Plenum ventilation: </a:t>
            </a:r>
            <a:r>
              <a:rPr lang="en-IN" sz="2200" dirty="0">
                <a:latin typeface="Cambria" pitchFamily="18" charset="0"/>
              </a:rPr>
              <a:t>Fresh air is blown into the room by centrifugal fans so as to create a positive pressure </a:t>
            </a:r>
            <a:r>
              <a:rPr lang="en-IN" sz="2200" dirty="0" smtClean="0">
                <a:latin typeface="Cambria" pitchFamily="18" charset="0"/>
              </a:rPr>
              <a:t>&amp; </a:t>
            </a:r>
            <a:r>
              <a:rPr lang="en-IN" sz="2200" dirty="0">
                <a:latin typeface="Cambria" pitchFamily="18" charset="0"/>
              </a:rPr>
              <a:t>replace the vitiated air </a:t>
            </a:r>
            <a:r>
              <a:rPr lang="en-IN" sz="2200" dirty="0" smtClean="0">
                <a:latin typeface="Cambria" pitchFamily="18" charset="0"/>
              </a:rPr>
              <a:t>proportionate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400" b="1" dirty="0">
                <a:solidFill>
                  <a:srgbClr val="7030A0"/>
                </a:solidFill>
                <a:latin typeface="Cambria" pitchFamily="18" charset="0"/>
              </a:rPr>
              <a:t>Balanced ventilation: </a:t>
            </a:r>
            <a:r>
              <a:rPr lang="en-IN" sz="2200" dirty="0">
                <a:latin typeface="Cambria" pitchFamily="18" charset="0"/>
              </a:rPr>
              <a:t>This is a </a:t>
            </a:r>
            <a:r>
              <a:rPr lang="en-IN" sz="2200" dirty="0">
                <a:solidFill>
                  <a:srgbClr val="0070C0"/>
                </a:solidFill>
                <a:latin typeface="Cambria" pitchFamily="18" charset="0"/>
              </a:rPr>
              <a:t>combination of exhaust </a:t>
            </a:r>
            <a:r>
              <a:rPr lang="en-IN" sz="2200" dirty="0" smtClean="0">
                <a:solidFill>
                  <a:srgbClr val="0070C0"/>
                </a:solidFill>
                <a:latin typeface="Cambria" pitchFamily="18" charset="0"/>
              </a:rPr>
              <a:t>&amp; </a:t>
            </a:r>
            <a:r>
              <a:rPr lang="en-IN" sz="2200" dirty="0">
                <a:solidFill>
                  <a:srgbClr val="0070C0"/>
                </a:solidFill>
                <a:latin typeface="Cambria" pitchFamily="18" charset="0"/>
              </a:rPr>
              <a:t>plenum system of </a:t>
            </a:r>
            <a:r>
              <a:rPr lang="en-IN" sz="2200" dirty="0" smtClean="0">
                <a:solidFill>
                  <a:srgbClr val="0070C0"/>
                </a:solidFill>
                <a:latin typeface="Cambria" pitchFamily="18" charset="0"/>
              </a:rPr>
              <a:t>ventilation</a:t>
            </a:r>
            <a:endParaRPr lang="en-IN" sz="24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4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2400" b="1" dirty="0">
                <a:solidFill>
                  <a:srgbClr val="7030A0"/>
                </a:solidFill>
                <a:latin typeface="Cambria" pitchFamily="18" charset="0"/>
              </a:rPr>
              <a:t>Air conditioning: </a:t>
            </a:r>
            <a:endParaRPr lang="en-IN" sz="2400" b="1" dirty="0" smtClean="0">
              <a:solidFill>
                <a:srgbClr val="7030A0"/>
              </a:solidFill>
              <a:latin typeface="Cambria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smtClean="0">
                <a:latin typeface="Cambria" pitchFamily="18" charset="0"/>
              </a:rPr>
              <a:t>It </a:t>
            </a:r>
            <a:r>
              <a:rPr lang="en-IN" sz="2200" dirty="0">
                <a:latin typeface="Cambria" pitchFamily="18" charset="0"/>
              </a:rPr>
              <a:t>is the simultaneous control of all factors affecting both physical </a:t>
            </a:r>
            <a:r>
              <a:rPr lang="en-IN" sz="2200" dirty="0" smtClean="0">
                <a:latin typeface="Cambria" pitchFamily="18" charset="0"/>
              </a:rPr>
              <a:t>&amp; </a:t>
            </a:r>
            <a:r>
              <a:rPr lang="en-IN" sz="2200" dirty="0">
                <a:latin typeface="Cambria" pitchFamily="18" charset="0"/>
              </a:rPr>
              <a:t>chemical conditions of atmosphere within a </a:t>
            </a:r>
            <a:r>
              <a:rPr lang="en-IN" sz="2200" dirty="0" smtClean="0">
                <a:latin typeface="Cambria" pitchFamily="18" charset="0"/>
              </a:rPr>
              <a:t>structure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smtClean="0">
                <a:latin typeface="Cambria" pitchFamily="18" charset="0"/>
              </a:rPr>
              <a:t>These </a:t>
            </a:r>
            <a:r>
              <a:rPr lang="en-IN" sz="2200" dirty="0">
                <a:latin typeface="Cambria" pitchFamily="18" charset="0"/>
              </a:rPr>
              <a:t>factors affecting both physical </a:t>
            </a:r>
            <a:r>
              <a:rPr lang="en-IN" sz="2200" dirty="0" smtClean="0">
                <a:latin typeface="Cambria" pitchFamily="18" charset="0"/>
              </a:rPr>
              <a:t>&amp; </a:t>
            </a:r>
            <a:r>
              <a:rPr lang="en-IN" sz="2200" dirty="0">
                <a:latin typeface="Cambria" pitchFamily="18" charset="0"/>
              </a:rPr>
              <a:t>humidity, air movement, distribution, dust bacteria, odour </a:t>
            </a:r>
            <a:r>
              <a:rPr lang="en-IN" sz="2200" dirty="0" smtClean="0">
                <a:latin typeface="Cambria" pitchFamily="18" charset="0"/>
              </a:rPr>
              <a:t>&amp; </a:t>
            </a:r>
            <a:r>
              <a:rPr lang="en-IN" sz="2200" dirty="0">
                <a:latin typeface="Cambria" pitchFamily="18" charset="0"/>
              </a:rPr>
              <a:t>toxic </a:t>
            </a:r>
            <a:r>
              <a:rPr lang="en-IN" sz="2200" dirty="0" smtClean="0">
                <a:latin typeface="Cambria" pitchFamily="18" charset="0"/>
              </a:rPr>
              <a:t>gases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smtClean="0">
                <a:latin typeface="Cambria" pitchFamily="18" charset="0"/>
              </a:rPr>
              <a:t>Most </a:t>
            </a:r>
            <a:r>
              <a:rPr lang="en-IN" sz="2200" dirty="0">
                <a:latin typeface="Cambria" pitchFamily="18" charset="0"/>
              </a:rPr>
              <a:t>of these affect the health </a:t>
            </a:r>
            <a:r>
              <a:rPr lang="en-IN" sz="2200" dirty="0" smtClean="0">
                <a:latin typeface="Cambria" pitchFamily="18" charset="0"/>
              </a:rPr>
              <a:t>&amp; comfort </a:t>
            </a:r>
            <a:r>
              <a:rPr lang="en-IN" sz="2200" dirty="0">
                <a:latin typeface="Cambria" pitchFamily="18" charset="0"/>
              </a:rPr>
              <a:t>of </a:t>
            </a:r>
            <a:r>
              <a:rPr lang="en-IN" sz="2200" dirty="0" smtClean="0">
                <a:latin typeface="Cambria" pitchFamily="18" charset="0"/>
              </a:rPr>
              <a:t>animals</a:t>
            </a:r>
            <a:endParaRPr lang="en-US" sz="2200" dirty="0">
              <a:latin typeface="Cambria" pitchFamily="18" charset="0"/>
            </a:endParaRPr>
          </a:p>
          <a:p>
            <a:pPr algn="just"/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10465" y="312966"/>
            <a:ext cx="7020231" cy="6719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MECHANICAL VENTILATION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1194618"/>
            <a:ext cx="11379330" cy="533630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dirty="0" smtClean="0">
                <a:solidFill>
                  <a:srgbClr val="C00000"/>
                </a:solidFill>
                <a:latin typeface="Cambria" pitchFamily="18" charset="0"/>
              </a:rPr>
              <a:t>A number </a:t>
            </a:r>
            <a:r>
              <a:rPr lang="en-IN" sz="2400" b="1" dirty="0">
                <a:solidFill>
                  <a:srgbClr val="C00000"/>
                </a:solidFill>
                <a:latin typeface="Cambria" pitchFamily="18" charset="0"/>
              </a:rPr>
              <a:t>of alternatives are also being developed as per </a:t>
            </a:r>
            <a:r>
              <a:rPr lang="en-IN" sz="2400" b="1" dirty="0" smtClean="0">
                <a:solidFill>
                  <a:srgbClr val="C00000"/>
                </a:solidFill>
                <a:latin typeface="Cambria" pitchFamily="18" charset="0"/>
              </a:rPr>
              <a:t>need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200" dirty="0" smtClean="0">
                <a:solidFill>
                  <a:srgbClr val="7030A0"/>
                </a:solidFill>
                <a:latin typeface="Cambria" pitchFamily="18" charset="0"/>
              </a:rPr>
              <a:t>Cross </a:t>
            </a:r>
            <a:r>
              <a:rPr lang="en-IN" sz="2200" dirty="0" smtClean="0">
                <a:solidFill>
                  <a:srgbClr val="7030A0"/>
                </a:solidFill>
                <a:latin typeface="Cambria" pitchFamily="18" charset="0"/>
              </a:rPr>
              <a:t>&amp; </a:t>
            </a:r>
            <a:r>
              <a:rPr lang="en-IN" sz="2200" dirty="0">
                <a:solidFill>
                  <a:srgbClr val="7030A0"/>
                </a:solidFill>
                <a:latin typeface="Cambria" pitchFamily="18" charset="0"/>
              </a:rPr>
              <a:t>end to end </a:t>
            </a:r>
            <a:r>
              <a:rPr lang="en-IN" sz="2200" dirty="0" smtClean="0">
                <a:solidFill>
                  <a:srgbClr val="7030A0"/>
                </a:solidFill>
                <a:latin typeface="Cambria" pitchFamily="18" charset="0"/>
              </a:rPr>
              <a:t>ventilation: </a:t>
            </a:r>
            <a:endParaRPr lang="en-IN" sz="2200" dirty="0">
              <a:solidFill>
                <a:srgbClr val="7030A0"/>
              </a:solidFill>
              <a:latin typeface="Cambria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Cambria" pitchFamily="18" charset="0"/>
              </a:rPr>
              <a:t>A</a:t>
            </a:r>
            <a:r>
              <a:rPr lang="en-IN" sz="2000" dirty="0" smtClean="0">
                <a:latin typeface="Cambria" pitchFamily="18" charset="0"/>
              </a:rPr>
              <a:t>nimal </a:t>
            </a:r>
            <a:r>
              <a:rPr lang="en-IN" sz="2000" dirty="0">
                <a:latin typeface="Cambria" pitchFamily="18" charset="0"/>
              </a:rPr>
              <a:t>house </a:t>
            </a:r>
            <a:r>
              <a:rPr lang="en-IN" sz="2000" dirty="0" smtClean="0">
                <a:latin typeface="Cambria" pitchFamily="18" charset="0"/>
              </a:rPr>
              <a:t>size: </a:t>
            </a:r>
            <a:r>
              <a:rPr lang="en-IN" sz="2000" dirty="0" smtClean="0">
                <a:latin typeface="Cambria" pitchFamily="18" charset="0"/>
              </a:rPr>
              <a:t>12 m X 30 </a:t>
            </a:r>
            <a:r>
              <a:rPr lang="en-IN" sz="2000" dirty="0">
                <a:latin typeface="Cambria" pitchFamily="18" charset="0"/>
              </a:rPr>
              <a:t>m </a:t>
            </a:r>
            <a:endParaRPr lang="en-IN" sz="2000" dirty="0" smtClean="0">
              <a:latin typeface="Cambria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IN" sz="2000" dirty="0" smtClean="0">
                <a:latin typeface="Cambria" pitchFamily="18" charset="0"/>
              </a:rPr>
              <a:t>By </a:t>
            </a:r>
            <a:r>
              <a:rPr lang="en-IN" sz="2000" dirty="0" smtClean="0">
                <a:latin typeface="Cambria" pitchFamily="18" charset="0"/>
              </a:rPr>
              <a:t>fixing </a:t>
            </a:r>
            <a:r>
              <a:rPr lang="en-IN" sz="2000" dirty="0">
                <a:latin typeface="Cambria" pitchFamily="18" charset="0"/>
              </a:rPr>
              <a:t>a number of fans in one of the side walls (</a:t>
            </a:r>
            <a:r>
              <a:rPr lang="en-IN" sz="2000" dirty="0">
                <a:solidFill>
                  <a:srgbClr val="0070C0"/>
                </a:solidFill>
                <a:latin typeface="Cambria" pitchFamily="18" charset="0"/>
              </a:rPr>
              <a:t>opposite to the side wall providing air entry</a:t>
            </a:r>
            <a:r>
              <a:rPr lang="en-IN" sz="2000" dirty="0" smtClean="0">
                <a:latin typeface="Cambria" pitchFamily="18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dirty="0">
              <a:latin typeface="Cambr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N" sz="2200" dirty="0">
                <a:solidFill>
                  <a:srgbClr val="7030A0"/>
                </a:solidFill>
                <a:latin typeface="Cambria" pitchFamily="18" charset="0"/>
              </a:rPr>
              <a:t>Ventilation </a:t>
            </a:r>
            <a:r>
              <a:rPr lang="en-IN" sz="2200" dirty="0">
                <a:solidFill>
                  <a:srgbClr val="7030A0"/>
                </a:solidFill>
                <a:latin typeface="Cambria" pitchFamily="18" charset="0"/>
              </a:rPr>
              <a:t>of wide span building (14-22 m) </a:t>
            </a:r>
            <a:endParaRPr lang="en-IN" sz="2200" dirty="0">
              <a:solidFill>
                <a:srgbClr val="7030A0"/>
              </a:solidFill>
              <a:latin typeface="Cambria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Cambria" pitchFamily="18" charset="0"/>
              </a:rPr>
              <a:t>B</a:t>
            </a:r>
            <a:r>
              <a:rPr lang="en-IN" sz="2000" dirty="0" smtClean="0">
                <a:latin typeface="Cambria" pitchFamily="18" charset="0"/>
              </a:rPr>
              <a:t>y </a:t>
            </a:r>
            <a:r>
              <a:rPr lang="en-IN" sz="2000" dirty="0">
                <a:latin typeface="Cambria" pitchFamily="18" charset="0"/>
              </a:rPr>
              <a:t>diffusing the incoming air by means of a filter of glass- fibre or </a:t>
            </a:r>
            <a:r>
              <a:rPr lang="en-IN" sz="2000" dirty="0" smtClean="0">
                <a:latin typeface="Cambria" pitchFamily="18" charset="0"/>
              </a:rPr>
              <a:t>hessian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IN" sz="2000" dirty="0">
                <a:latin typeface="Cambria" pitchFamily="18" charset="0"/>
              </a:rPr>
              <a:t>P</a:t>
            </a:r>
            <a:r>
              <a:rPr lang="en-IN" sz="2000" dirty="0" smtClean="0">
                <a:latin typeface="Cambria" pitchFamily="18" charset="0"/>
              </a:rPr>
              <a:t>eg board/slotted </a:t>
            </a:r>
            <a:r>
              <a:rPr lang="en-IN" sz="2000" dirty="0">
                <a:latin typeface="Cambria" pitchFamily="18" charset="0"/>
              </a:rPr>
              <a:t>hard-board as ‘diffusing’ </a:t>
            </a:r>
            <a:r>
              <a:rPr lang="en-IN" sz="2000" dirty="0" smtClean="0">
                <a:latin typeface="Cambria" pitchFamily="18" charset="0"/>
              </a:rPr>
              <a:t>agents: prevent </a:t>
            </a:r>
            <a:r>
              <a:rPr lang="en-IN" sz="2000" dirty="0">
                <a:latin typeface="Cambria" pitchFamily="18" charset="0"/>
              </a:rPr>
              <a:t>the clogging of the fine glass-fibre filters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IN" sz="2000" dirty="0" smtClean="0">
              <a:latin typeface="Cambria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n-IN" sz="2000" dirty="0" smtClean="0">
              <a:latin typeface="Cambria" pitchFamily="18" charset="0"/>
            </a:endParaRPr>
          </a:p>
          <a:p>
            <a:pPr algn="just">
              <a:buNone/>
            </a:pP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77729" y="327714"/>
            <a:ext cx="7020231" cy="6719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MECHANICAL VENTILATION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097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I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entilation in animal houses</a:t>
            </a: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67889"/>
            <a:ext cx="9144000" cy="2921399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268" y="3548959"/>
            <a:ext cx="6523464" cy="274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6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3405" y="342161"/>
            <a:ext cx="4293220" cy="71709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VENTILATION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231271"/>
            <a:ext cx="11316831" cy="532564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Ventilation in animal houses is required: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Removing stale air &amp;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To replace it by fresh air </a:t>
            </a:r>
          </a:p>
          <a:p>
            <a:pPr algn="just"/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Ventilation </a:t>
            </a:r>
            <a:r>
              <a:rPr lang="en-IN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should be appropriate: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ery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little ventilation or too much of it is injurious to the health of animals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their attendants 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improperly ventilated animal houses: </a:t>
            </a:r>
            <a:endParaRPr lang="en-IN" sz="2200" b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he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stagnant air becomes warmer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more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humid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Condensation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of water on the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surface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edding &amp;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floors makes them wet </a:t>
            </a: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Animals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become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uncomfortable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eads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to concentration of animals at places (uneven distribution of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animals)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ccumulation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of excreta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expired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air in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pockets</a:t>
            </a:r>
          </a:p>
          <a:p>
            <a:pPr algn="just"/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5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45" y="1206630"/>
            <a:ext cx="11307337" cy="543949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IN" sz="20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 humidity: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Lead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to concentration of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dust, particulate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matter, ammonia, other gases </a:t>
            </a: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athogenic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microorganisms carried by animal facilitating exacerbation of respiratory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enteric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diseases, mastitis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other illnesses 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High humidity with low temperature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(during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the winter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months): favourable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for the spread of various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infections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ases from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slurry pits or channels beneath the animals also expose the animals to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intoxication</a:t>
            </a:r>
          </a:p>
          <a:p>
            <a:pPr algn="just"/>
            <a:endParaRPr lang="en-I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over ventilated animal houses: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ccompanying draughts: during the winter months &amp; cold climate of the hills 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asting of much of the valuable heat: many deaths due to chilling &amp; lowering of the animals’ resistance to pathogens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articularly so in case of new born &amp; unprotected stock which becomes vulnerable to various diseases and deaths</a:t>
            </a:r>
          </a:p>
          <a:p>
            <a:pPr algn="just"/>
            <a:endParaRPr lang="en-US" sz="20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04371" y="313323"/>
            <a:ext cx="4427034" cy="8017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VENTILATION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1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50" y="1201156"/>
            <a:ext cx="10905892" cy="473543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IN" sz="22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Open </a:t>
            </a:r>
            <a:r>
              <a:rPr lang="en-IN" sz="22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ventilation of cattle yard </a:t>
            </a:r>
            <a:endParaRPr lang="en-IN" sz="22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ess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problems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ample air flow promotes good growth of the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coat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revents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accumulation of animal waste products in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air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equirements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for fattening piggery or brooder house for chicks are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different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While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planning ventilation, main stress is given for avoiding draughts at ground level and open side of the yard to face towards the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south</a:t>
            </a:r>
          </a:p>
          <a:p>
            <a:pPr algn="just"/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2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modern concept of ventilation aims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he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replacement of vitiated air by supplying fresh outdoor air </a:t>
            </a: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ontrolled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in regards to its humidity, temperature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purity to provide a thermal environment that is comfortable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free from risk of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infection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0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47532" y="257568"/>
            <a:ext cx="4427034" cy="80179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I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VENTILATION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7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68" y="231311"/>
            <a:ext cx="7660169" cy="78466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STANDARDS OF VENTILATION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79" y="1149790"/>
            <a:ext cx="11652582" cy="54954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IN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standards of </a:t>
            </a:r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ventilation: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based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on the efficiency of ventilation in removing odour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obnoxious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gases</a:t>
            </a:r>
          </a:p>
          <a:p>
            <a:pPr algn="just"/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gases generated: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Carbon dioxide,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Ammonia,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ydrogen sulphide,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Methane,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arbon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monoxide 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umigation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gases like formaldehyde, etc. </a:t>
            </a: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2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IN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Threshold limit values (TLV) for animals are </a:t>
            </a:r>
            <a:r>
              <a:rPr lang="en-IN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lower than </a:t>
            </a:r>
            <a:r>
              <a:rPr lang="en-IN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that for man </a:t>
            </a:r>
            <a:r>
              <a:rPr lang="en-IN" sz="22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&amp; deserve </a:t>
            </a:r>
            <a:r>
              <a:rPr lang="en-IN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utmost </a:t>
            </a:r>
            <a:r>
              <a:rPr lang="en-IN" sz="22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109057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015" y="1137424"/>
            <a:ext cx="11028556" cy="546409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IN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Three standards are considered for ventilation:</a:t>
            </a:r>
          </a:p>
          <a:p>
            <a:pPr marL="0" indent="0" algn="just">
              <a:buNone/>
            </a:pPr>
            <a:endParaRPr lang="en-US" sz="22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Cubic space:</a:t>
            </a:r>
            <a:r>
              <a:rPr lang="en-IN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The amount of carbon dioxide produced during respiration does not exceed more than 2 parts in 10,000 parts of air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This would depend on the </a:t>
            </a:r>
            <a:r>
              <a:rPr lang="en-IN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type, age, &amp; number of livestock housed therein</a:t>
            </a:r>
          </a:p>
          <a:p>
            <a:pPr algn="just"/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Air change: 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It is more important than cubic space requirement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he cooling power of the air is to be maintained satisfactorily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number of air changes/hour: </a:t>
            </a: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dividing the total hourly air supply to the house by the cubic capacity of the house</a:t>
            </a:r>
          </a:p>
          <a:p>
            <a:pPr lvl="1" algn="just"/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4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Floor space:</a:t>
            </a:r>
            <a:r>
              <a:rPr lang="en-IN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The floor space per animal is more important than the cubic space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dirty="0" smtClean="0">
                <a:latin typeface="Cambria" panose="02040503050406030204" pitchFamily="18" charset="0"/>
                <a:ea typeface="Cambria" panose="02040503050406030204" pitchFamily="18" charset="0"/>
              </a:rPr>
              <a:t>Heights in excess of 3 meters are ineffective from the point of view of ventilation as the products of respiration tend to accumulate at the lower levels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sz="22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95779" y="216563"/>
            <a:ext cx="6766932" cy="78466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STANDARDS OF VENTILATION</a:t>
            </a:r>
            <a:endParaRPr lang="en-US" sz="4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8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959" y="298218"/>
            <a:ext cx="5700132" cy="7165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TYPES OF VENTILATIO</a:t>
            </a:r>
            <a:r>
              <a:rPr lang="en-IN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1" y="1222218"/>
            <a:ext cx="11028557" cy="495474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IN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ypes </a:t>
            </a:r>
            <a:r>
              <a:rPr lang="en-IN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ventilation: </a:t>
            </a:r>
            <a:r>
              <a:rPr lang="en-IN" sz="2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two </a:t>
            </a:r>
          </a:p>
          <a:p>
            <a:pPr lvl="1" algn="just"/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Natural </a:t>
            </a:r>
          </a:p>
          <a:p>
            <a:pPr lvl="1" algn="just"/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Mechanical</a:t>
            </a:r>
          </a:p>
          <a:p>
            <a:pPr algn="just"/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IN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Natural </a:t>
            </a:r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ventilation:  </a:t>
            </a:r>
            <a:endParaRPr lang="en-IN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implest </a:t>
            </a:r>
            <a:r>
              <a:rPr lang="en-IN" sz="2200" dirty="0">
                <a:latin typeface="Cambria" panose="02040503050406030204" pitchFamily="18" charset="0"/>
                <a:ea typeface="Cambria" panose="02040503050406030204" pitchFamily="18" charset="0"/>
              </a:rPr>
              <a:t>system of ventilation </a:t>
            </a:r>
          </a:p>
          <a:p>
            <a:pPr lvl="1" algn="just"/>
            <a:r>
              <a:rPr lang="en-IN" sz="22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Depends </a:t>
            </a:r>
            <a:r>
              <a:rPr lang="en-IN" sz="2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three forces: </a:t>
            </a:r>
            <a:endParaRPr lang="en-IN" sz="2200" dirty="0" smtClean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 algn="just"/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Wind</a:t>
            </a:r>
          </a:p>
          <a:p>
            <a:pPr lvl="2" algn="just"/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Diffusion </a:t>
            </a:r>
          </a:p>
          <a:p>
            <a:pPr lvl="2" algn="just"/>
            <a:r>
              <a:rPr lang="en-IN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Inequality of temperature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endParaRPr lang="en-US" sz="2200" b="1" dirty="0"/>
          </a:p>
        </p:txBody>
      </p:sp>
      <p:pic>
        <p:nvPicPr>
          <p:cNvPr id="1026" name="Picture 2" descr="Ventilation and cooling systems for animal hous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006" y="1634574"/>
            <a:ext cx="5058054" cy="379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9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1295178"/>
            <a:ext cx="11433563" cy="546838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IN" sz="2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Broadly three types of natural ventilation are in use</a:t>
            </a:r>
            <a:r>
              <a:rPr lang="en-IN" sz="22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2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IN" sz="22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IN" sz="2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fixed open ridge </a:t>
            </a:r>
            <a:endParaRPr lang="en-IN" sz="2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with </a:t>
            </a: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a protective </a:t>
            </a: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cap: sufficient </a:t>
            </a: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in climatic housing for </a:t>
            </a: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cattle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IN" sz="22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IN" sz="22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simple chimney type </a:t>
            </a:r>
            <a:endParaRPr lang="en-IN" sz="2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atisfactory for </a:t>
            </a: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a limited area of controlled outlet </a:t>
            </a: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ventilation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throat can be controlled by a butter- fly value or hinged flap </a:t>
            </a:r>
            <a:endParaRPr lang="en-IN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IN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IN" sz="22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Hopper- type windows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Fitted </a:t>
            </a: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with gussets to prevent direct draughts </a:t>
            </a: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serving </a:t>
            </a: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as principal inlets </a:t>
            </a:r>
            <a:endParaRPr lang="en-IN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IN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mall </a:t>
            </a:r>
            <a:r>
              <a:rPr lang="en-IN" sz="2000" dirty="0">
                <a:latin typeface="Cambria" panose="02040503050406030204" pitchFamily="18" charset="0"/>
                <a:ea typeface="Cambria" panose="02040503050406030204" pitchFamily="18" charset="0"/>
              </a:rPr>
              <a:t>baffled openings left open during cold or windy weather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00249" y="312966"/>
            <a:ext cx="6530447" cy="6719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NATURAL VENTILATION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AutoShape 2" descr="AE-9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AE-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732" y="1646318"/>
            <a:ext cx="2570800" cy="149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Ventilation - Ridge and Eave Vents - Solar Innovations"/>
          <p:cNvSpPr>
            <a:spLocks noChangeAspect="1" noChangeArrowheads="1"/>
          </p:cNvSpPr>
          <p:nvPr/>
        </p:nvSpPr>
        <p:spPr bwMode="auto">
          <a:xfrm>
            <a:off x="354931" y="7938"/>
            <a:ext cx="257843" cy="2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Ventilation - Ridge and Eave Vents - Solar Innovati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266" y="1533184"/>
            <a:ext cx="2554888" cy="150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732" y="3278517"/>
            <a:ext cx="2745498" cy="18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xhaust Air Chimneys | 양돈 생산 | Big Dutch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266" y="3202972"/>
            <a:ext cx="2554888" cy="18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N100 DN150 Air duct check valve Inlined Back Draft Damper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266" y="3264147"/>
            <a:ext cx="2645422" cy="176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ypes of Windows | Lux Windows &amp; Door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76" r="58142" b="2376"/>
          <a:stretch/>
        </p:blipFill>
        <p:spPr bwMode="auto">
          <a:xfrm>
            <a:off x="8885762" y="5048138"/>
            <a:ext cx="2645422" cy="163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www.researchgate.net/profile/John_Cimbala/publication/221906874/figure/fig8/AS:668414553096198@1536373856588/Cross-sectional-slice-through-a-manure-belt-equipped-hen-house-with-a-traditional_W64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591" y="5168723"/>
            <a:ext cx="2856772" cy="152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4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927</Words>
  <Application>Microsoft Office PowerPoint</Application>
  <PresentationFormat>Widescreen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Ventilation in animal houses</vt:lpstr>
      <vt:lpstr>VENTILATION</vt:lpstr>
      <vt:lpstr>VENTILATION</vt:lpstr>
      <vt:lpstr>VENTILATION</vt:lpstr>
      <vt:lpstr>STANDARDS OF VENTILATION</vt:lpstr>
      <vt:lpstr>STANDARDS OF VENTILATION</vt:lpstr>
      <vt:lpstr>TYPES OF VENTILATION</vt:lpstr>
      <vt:lpstr>NATURAL VENTILATION</vt:lpstr>
      <vt:lpstr>NATURAL VENTILATION</vt:lpstr>
      <vt:lpstr>MECHANICAL VENTILATION</vt:lpstr>
      <vt:lpstr>MECHANICAL VENTILATION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dranjayvet@gmail.com</dc:creator>
  <cp:lastModifiedBy>dranjayvet@gmail.com</cp:lastModifiedBy>
  <cp:revision>33</cp:revision>
  <dcterms:created xsi:type="dcterms:W3CDTF">2019-10-23T05:04:51Z</dcterms:created>
  <dcterms:modified xsi:type="dcterms:W3CDTF">2020-06-16T07:04:35Z</dcterms:modified>
</cp:coreProperties>
</file>