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72" r:id="rId3"/>
    <p:sldId id="273" r:id="rId4"/>
    <p:sldId id="274" r:id="rId5"/>
    <p:sldId id="275" r:id="rId6"/>
    <p:sldId id="276" r:id="rId7"/>
    <p:sldId id="277" r:id="rId8"/>
    <p:sldId id="278" r:id="rId9"/>
    <p:sldId id="279" r:id="rId10"/>
    <p:sldId id="280" r:id="rId11"/>
    <p:sldId id="281" r:id="rId12"/>
    <p:sldId id="282" r:id="rId13"/>
    <p:sldId id="283"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FE17E0F-F665-44EB-8D03-F5C4E289B50F}" type="datetimeFigureOut">
              <a:rPr lang="en-IN" smtClean="0"/>
              <a:pPr/>
              <a:t>16-06-2020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89CAAD-A074-4EAF-9A44-0987252D932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FE17E0F-F665-44EB-8D03-F5C4E289B50F}" type="datetimeFigureOut">
              <a:rPr lang="en-IN" smtClean="0"/>
              <a:pPr/>
              <a:t>16-06-2020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89CAAD-A074-4EAF-9A44-0987252D932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FE17E0F-F665-44EB-8D03-F5C4E289B50F}" type="datetimeFigureOut">
              <a:rPr lang="en-IN" smtClean="0"/>
              <a:pPr/>
              <a:t>16-06-2020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89CAAD-A074-4EAF-9A44-0987252D932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FE17E0F-F665-44EB-8D03-F5C4E289B50F}" type="datetimeFigureOut">
              <a:rPr lang="en-IN" smtClean="0"/>
              <a:pPr/>
              <a:t>16-06-2020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89CAAD-A074-4EAF-9A44-0987252D932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E17E0F-F665-44EB-8D03-F5C4E289B50F}" type="datetimeFigureOut">
              <a:rPr lang="en-IN" smtClean="0"/>
              <a:pPr/>
              <a:t>16-06-2020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89CAAD-A074-4EAF-9A44-0987252D932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FE17E0F-F665-44EB-8D03-F5C4E289B50F}" type="datetimeFigureOut">
              <a:rPr lang="en-IN" smtClean="0"/>
              <a:pPr/>
              <a:t>16-06-2020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289CAAD-A074-4EAF-9A44-0987252D932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FE17E0F-F665-44EB-8D03-F5C4E289B50F}" type="datetimeFigureOut">
              <a:rPr lang="en-IN" smtClean="0"/>
              <a:pPr/>
              <a:t>16-06-2020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289CAAD-A074-4EAF-9A44-0987252D932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FE17E0F-F665-44EB-8D03-F5C4E289B50F}" type="datetimeFigureOut">
              <a:rPr lang="en-IN" smtClean="0"/>
              <a:pPr/>
              <a:t>16-06-2020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289CAAD-A074-4EAF-9A44-0987252D932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17E0F-F665-44EB-8D03-F5C4E289B50F}" type="datetimeFigureOut">
              <a:rPr lang="en-IN" smtClean="0"/>
              <a:pPr/>
              <a:t>16-06-2020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289CAAD-A074-4EAF-9A44-0987252D932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17E0F-F665-44EB-8D03-F5C4E289B50F}" type="datetimeFigureOut">
              <a:rPr lang="en-IN" smtClean="0"/>
              <a:pPr/>
              <a:t>16-06-2020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289CAAD-A074-4EAF-9A44-0987252D932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17E0F-F665-44EB-8D03-F5C4E289B50F}" type="datetimeFigureOut">
              <a:rPr lang="en-IN" smtClean="0"/>
              <a:pPr/>
              <a:t>16-06-2020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289CAAD-A074-4EAF-9A44-0987252D932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17E0F-F665-44EB-8D03-F5C4E289B50F}" type="datetimeFigureOut">
              <a:rPr lang="en-IN" smtClean="0"/>
              <a:pPr/>
              <a:t>16-06-2020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9CAAD-A074-4EAF-9A44-0987252D932E}"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6"/>
            <a:ext cx="7772400" cy="1470025"/>
          </a:xfrm>
        </p:spPr>
        <p:txBody>
          <a:bodyPr>
            <a:noAutofit/>
          </a:bodyPr>
          <a:lstStyle/>
          <a:p>
            <a:r>
              <a:rPr lang="en-IN" b="1" dirty="0" smtClean="0">
                <a:solidFill>
                  <a:srgbClr val="FFFF00"/>
                </a:solidFill>
              </a:rPr>
              <a:t>Water Quality in Dairy Plants</a:t>
            </a:r>
            <a:endParaRPr lang="en-IN" b="1" dirty="0">
              <a:solidFill>
                <a:srgbClr val="FFFF00"/>
              </a:solidFill>
            </a:endParaRPr>
          </a:p>
        </p:txBody>
      </p:sp>
      <p:sp>
        <p:nvSpPr>
          <p:cNvPr id="3" name="Subtitle 2"/>
          <p:cNvSpPr>
            <a:spLocks noGrp="1"/>
          </p:cNvSpPr>
          <p:nvPr>
            <p:ph type="subTitle" idx="1"/>
          </p:nvPr>
        </p:nvSpPr>
        <p:spPr/>
        <p:txBody>
          <a:bodyPr/>
          <a:lstStyle/>
          <a:p>
            <a:r>
              <a:rPr lang="en-IN" sz="2400" dirty="0" smtClean="0"/>
              <a:t>DAIRY PLANT MANAGEMENT (DTT-421)</a:t>
            </a:r>
            <a:endParaRPr lang="en-IN" dirty="0" smtClean="0"/>
          </a:p>
          <a:p>
            <a:r>
              <a:rPr lang="en-IN" dirty="0" smtClean="0"/>
              <a:t>A K JHA</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62074"/>
          </a:xfrm>
          <a:solidFill>
            <a:srgbClr val="FFFF00"/>
          </a:solidFill>
        </p:spPr>
        <p:txBody>
          <a:bodyPr>
            <a:noAutofit/>
          </a:bodyPr>
          <a:lstStyle/>
          <a:p>
            <a:r>
              <a:rPr lang="en-IN" sz="3600" b="1" dirty="0" smtClean="0">
                <a:solidFill>
                  <a:srgbClr val="C00000"/>
                </a:solidFill>
              </a:rPr>
              <a:t>Water Supply to Dairy</a:t>
            </a:r>
            <a:endParaRPr lang="en-IN" sz="3600" b="1" dirty="0">
              <a:solidFill>
                <a:srgbClr val="C00000"/>
              </a:solidFill>
            </a:endParaRPr>
          </a:p>
        </p:txBody>
      </p:sp>
      <p:sp>
        <p:nvSpPr>
          <p:cNvPr id="3" name="Content Placeholder 2"/>
          <p:cNvSpPr>
            <a:spLocks noGrp="1"/>
          </p:cNvSpPr>
          <p:nvPr>
            <p:ph idx="1"/>
          </p:nvPr>
        </p:nvSpPr>
        <p:spPr>
          <a:xfrm>
            <a:off x="251520" y="980728"/>
            <a:ext cx="8640960" cy="5184576"/>
          </a:xfrm>
        </p:spPr>
        <p:txBody>
          <a:bodyPr>
            <a:noAutofit/>
          </a:bodyPr>
          <a:lstStyle/>
          <a:p>
            <a:pPr algn="just">
              <a:buNone/>
            </a:pPr>
            <a:r>
              <a:rPr lang="en-IN" sz="2800" b="1" dirty="0" smtClean="0"/>
              <a:t>Water Requirements</a:t>
            </a:r>
            <a:endParaRPr lang="en-IN" sz="2400" b="1" dirty="0" smtClean="0"/>
          </a:p>
          <a:p>
            <a:pPr algn="just"/>
            <a:r>
              <a:rPr lang="en-IN" sz="2400" dirty="0" smtClean="0"/>
              <a:t>Dairy plants require large quantities of water for steam formation, heating and cooling processes, for cleaning and washing equipments and floors, etc.</a:t>
            </a:r>
          </a:p>
          <a:p>
            <a:pPr algn="just"/>
            <a:r>
              <a:rPr lang="en-IN" sz="2400" dirty="0" smtClean="0"/>
              <a:t>Refrigeration machinery requires about 2 gallons per minute per ton of refrigeration.</a:t>
            </a:r>
          </a:p>
          <a:p>
            <a:pPr algn="just"/>
            <a:r>
              <a:rPr lang="en-IN" sz="2400" dirty="0" smtClean="0"/>
              <a:t>Single stage condensing pans require about 2 to 3 gallons of water per pound of water evaporated.</a:t>
            </a:r>
          </a:p>
          <a:p>
            <a:pPr algn="just"/>
            <a:r>
              <a:rPr lang="en-IN" sz="2400" dirty="0" smtClean="0"/>
              <a:t>Cooling of milk requires a ratio of 3:1, 3 parts of water to 1 part of milk.</a:t>
            </a:r>
          </a:p>
          <a:p>
            <a:r>
              <a:rPr lang="en-IN" sz="2400" dirty="0" smtClean="0"/>
              <a:t>Can washing approximately 2 gallons of water per can is needed.</a:t>
            </a:r>
          </a:p>
          <a:p>
            <a:r>
              <a:rPr lang="en-IN" sz="2400" dirty="0" smtClean="0"/>
              <a:t>Water is needed for washing equipment which may be from 20 to 50 gallons per 1000 pounds of milk.</a:t>
            </a:r>
            <a:endParaRPr lang="en-IN" sz="2400" b="1" dirty="0" smtClean="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62074"/>
          </a:xfrm>
          <a:solidFill>
            <a:srgbClr val="FFFF00"/>
          </a:solidFill>
        </p:spPr>
        <p:txBody>
          <a:bodyPr>
            <a:noAutofit/>
          </a:bodyPr>
          <a:lstStyle/>
          <a:p>
            <a:r>
              <a:rPr lang="en-IN" sz="3600" b="1" dirty="0" smtClean="0">
                <a:solidFill>
                  <a:srgbClr val="C00000"/>
                </a:solidFill>
              </a:rPr>
              <a:t>Treatment of Hard Water</a:t>
            </a:r>
            <a:endParaRPr lang="en-IN" sz="3600" b="1" dirty="0">
              <a:solidFill>
                <a:srgbClr val="C00000"/>
              </a:solidFill>
            </a:endParaRPr>
          </a:p>
        </p:txBody>
      </p:sp>
      <p:sp>
        <p:nvSpPr>
          <p:cNvPr id="3" name="Content Placeholder 2"/>
          <p:cNvSpPr>
            <a:spLocks noGrp="1"/>
          </p:cNvSpPr>
          <p:nvPr>
            <p:ph idx="1"/>
          </p:nvPr>
        </p:nvSpPr>
        <p:spPr>
          <a:xfrm>
            <a:off x="251520" y="980728"/>
            <a:ext cx="8640960" cy="5184576"/>
          </a:xfrm>
        </p:spPr>
        <p:txBody>
          <a:bodyPr>
            <a:noAutofit/>
          </a:bodyPr>
          <a:lstStyle/>
          <a:p>
            <a:pPr algn="just"/>
            <a:r>
              <a:rPr lang="en-IN" sz="2800" dirty="0" smtClean="0"/>
              <a:t>Hard water contains calcium and magnesium salts in solution as carbonates and sulphates. </a:t>
            </a:r>
          </a:p>
          <a:p>
            <a:pPr lvl="1" algn="just"/>
            <a:r>
              <a:rPr lang="en-IN" sz="2400" dirty="0" smtClean="0"/>
              <a:t>Hard water is not suitable for washing as it won't give froth with soap and is also unsuitable for cooling and for some of the industries.  Therefore, hard water requires treatment before use. </a:t>
            </a:r>
          </a:p>
          <a:p>
            <a:pPr lvl="1" algn="just"/>
            <a:r>
              <a:rPr lang="en-IN" sz="2400" dirty="0" smtClean="0"/>
              <a:t> In a tank of hard water, proper proportion of milk and lime is added and stirred with mechanical stirrer and allow settling and the clear water is pumped out and then the tank is washed and the process is repeated.</a:t>
            </a:r>
          </a:p>
          <a:p>
            <a:pPr algn="just"/>
            <a:r>
              <a:rPr lang="en-IN" sz="2800" dirty="0" smtClean="0"/>
              <a:t>This is an intermittent system, but there will be water softness where the system is a continuous one.</a:t>
            </a:r>
            <a:endParaRPr lang="en-IN" sz="2800" b="1" dirty="0" smtClean="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18654"/>
            <a:ext cx="8568952" cy="706090"/>
          </a:xfrm>
          <a:solidFill>
            <a:srgbClr val="FFFF00"/>
          </a:solidFill>
        </p:spPr>
        <p:txBody>
          <a:bodyPr>
            <a:noAutofit/>
          </a:bodyPr>
          <a:lstStyle/>
          <a:p>
            <a:r>
              <a:rPr lang="en-IN" sz="3600" b="1" dirty="0" smtClean="0">
                <a:solidFill>
                  <a:srgbClr val="C00000"/>
                </a:solidFill>
              </a:rPr>
              <a:t>Treatment of Hard Water</a:t>
            </a:r>
            <a:endParaRPr lang="en-IN" sz="3600" b="1" dirty="0">
              <a:solidFill>
                <a:srgbClr val="C00000"/>
              </a:solidFill>
            </a:endParaRPr>
          </a:p>
        </p:txBody>
      </p:sp>
      <p:sp>
        <p:nvSpPr>
          <p:cNvPr id="3" name="Content Placeholder 2"/>
          <p:cNvSpPr>
            <a:spLocks noGrp="1"/>
          </p:cNvSpPr>
          <p:nvPr>
            <p:ph idx="1"/>
          </p:nvPr>
        </p:nvSpPr>
        <p:spPr>
          <a:xfrm>
            <a:off x="251520" y="1196752"/>
            <a:ext cx="8676456" cy="4896544"/>
          </a:xfrm>
        </p:spPr>
        <p:txBody>
          <a:bodyPr>
            <a:noAutofit/>
          </a:bodyPr>
          <a:lstStyle/>
          <a:p>
            <a:pPr algn="just">
              <a:buNone/>
            </a:pPr>
            <a:r>
              <a:rPr lang="en-IN" sz="3600" dirty="0" smtClean="0">
                <a:solidFill>
                  <a:srgbClr val="FFFF00"/>
                </a:solidFill>
              </a:rPr>
              <a:t>Reutilization of water</a:t>
            </a:r>
            <a:endParaRPr lang="en-IN" dirty="0" smtClean="0">
              <a:solidFill>
                <a:srgbClr val="FFFF00"/>
              </a:solidFill>
            </a:endParaRPr>
          </a:p>
          <a:p>
            <a:pPr algn="just"/>
            <a:r>
              <a:rPr lang="en-IN" dirty="0" smtClean="0"/>
              <a:t>Large quantities of water are required for removing the heat from certain equipments</a:t>
            </a:r>
          </a:p>
          <a:p>
            <a:pPr lvl="1" algn="just"/>
            <a:r>
              <a:rPr lang="en-IN" dirty="0" smtClean="0"/>
              <a:t>e.g. refrigeration, compressors, milk condensing units, etc. </a:t>
            </a:r>
          </a:p>
          <a:p>
            <a:pPr algn="just"/>
            <a:r>
              <a:rPr lang="en-IN" dirty="0" smtClean="0"/>
              <a:t>Practice of reutilization of the same water is good. </a:t>
            </a:r>
          </a:p>
          <a:p>
            <a:pPr lvl="1" algn="just"/>
            <a:r>
              <a:rPr lang="en-IN" dirty="0" smtClean="0"/>
              <a:t>but, to utilize the water, cooling of the water to the desired temperature is essential.</a:t>
            </a:r>
          </a:p>
          <a:p>
            <a:pPr lvl="1" algn="just"/>
            <a:r>
              <a:rPr lang="en-IN" dirty="0" smtClean="0"/>
              <a:t>spray ponds and tower coolers are very helpful for this purpose.</a:t>
            </a:r>
            <a:endParaRPr lang="en-IN" b="1" dirty="0" smtClean="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62074"/>
          </a:xfrm>
          <a:solidFill>
            <a:srgbClr val="FFFF00"/>
          </a:solidFill>
        </p:spPr>
        <p:txBody>
          <a:bodyPr>
            <a:noAutofit/>
          </a:bodyPr>
          <a:lstStyle/>
          <a:p>
            <a:r>
              <a:rPr lang="en-IN" sz="3600" b="1" dirty="0" smtClean="0">
                <a:solidFill>
                  <a:srgbClr val="C00000"/>
                </a:solidFill>
              </a:rPr>
              <a:t>Standards for Water in a Dairy Plant</a:t>
            </a:r>
            <a:endParaRPr lang="en-IN" sz="3600" b="1" dirty="0">
              <a:solidFill>
                <a:srgbClr val="C00000"/>
              </a:solidFill>
            </a:endParaRPr>
          </a:p>
        </p:txBody>
      </p:sp>
      <p:sp>
        <p:nvSpPr>
          <p:cNvPr id="3" name="Content Placeholder 2"/>
          <p:cNvSpPr>
            <a:spLocks noGrp="1"/>
          </p:cNvSpPr>
          <p:nvPr>
            <p:ph idx="1"/>
          </p:nvPr>
        </p:nvSpPr>
        <p:spPr>
          <a:xfrm>
            <a:off x="251520" y="980728"/>
            <a:ext cx="8640960" cy="5184576"/>
          </a:xfrm>
        </p:spPr>
        <p:txBody>
          <a:bodyPr>
            <a:noAutofit/>
          </a:bodyPr>
          <a:lstStyle/>
          <a:p>
            <a:pPr algn="just"/>
            <a:r>
              <a:rPr lang="en-IN" dirty="0" smtClean="0"/>
              <a:t>As per BIS (IS : 425), the water to be used in a processed food industry should not have </a:t>
            </a:r>
          </a:p>
          <a:p>
            <a:pPr lvl="1" algn="just"/>
            <a:r>
              <a:rPr lang="en-IN" dirty="0" err="1" smtClean="0"/>
              <a:t>Coliform</a:t>
            </a:r>
            <a:r>
              <a:rPr lang="en-IN" dirty="0" smtClean="0"/>
              <a:t> more than 1 / 100 ml and </a:t>
            </a:r>
          </a:p>
          <a:p>
            <a:pPr lvl="1" algn="just"/>
            <a:r>
              <a:rPr lang="en-IN" dirty="0" smtClean="0"/>
              <a:t>SPC more than 50 / ml. Water should also be free from </a:t>
            </a:r>
            <a:r>
              <a:rPr lang="en-IN" dirty="0" err="1" smtClean="0"/>
              <a:t>thermophilic</a:t>
            </a:r>
            <a:r>
              <a:rPr lang="en-IN" dirty="0" smtClean="0"/>
              <a:t> organisms.</a:t>
            </a:r>
          </a:p>
          <a:p>
            <a:pPr algn="just"/>
            <a:r>
              <a:rPr lang="en-IN" dirty="0" smtClean="0"/>
              <a:t>Chilled and hot water are free from these requirements. </a:t>
            </a:r>
          </a:p>
          <a:p>
            <a:pPr algn="just"/>
            <a:r>
              <a:rPr lang="en-IN" dirty="0" smtClean="0"/>
              <a:t>The hardness of water which is used in dairy should have less than 10 </a:t>
            </a:r>
            <a:r>
              <a:rPr lang="en-IN" dirty="0" err="1" smtClean="0"/>
              <a:t>ppm</a:t>
            </a:r>
            <a:r>
              <a:rPr lang="en-IN" dirty="0" smtClean="0"/>
              <a:t> of calcium carbonate.</a:t>
            </a:r>
            <a:endParaRPr lang="en-IN" b="1" dirty="0" smtClean="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r>
              <a:rPr lang="en-IN" sz="3200" b="1" dirty="0" smtClean="0">
                <a:solidFill>
                  <a:srgbClr val="C00000"/>
                </a:solidFill>
              </a:rPr>
              <a:t>Bacteriological Standards for Dairy Plant Water Quality</a:t>
            </a:r>
            <a:endParaRPr lang="en-IN" sz="3200" b="1" dirty="0">
              <a:solidFill>
                <a:srgbClr val="C00000"/>
              </a:solidFill>
            </a:endParaRPr>
          </a:p>
        </p:txBody>
      </p:sp>
      <p:graphicFrame>
        <p:nvGraphicFramePr>
          <p:cNvPr id="4" name="Content Placeholder 3"/>
          <p:cNvGraphicFramePr>
            <a:graphicFrameLocks noGrp="1"/>
          </p:cNvGraphicFramePr>
          <p:nvPr>
            <p:ph idx="1"/>
          </p:nvPr>
        </p:nvGraphicFramePr>
        <p:xfrm>
          <a:off x="457200" y="1791072"/>
          <a:ext cx="8229600" cy="2286000"/>
        </p:xfrm>
        <a:graphic>
          <a:graphicData uri="http://schemas.openxmlformats.org/drawingml/2006/table">
            <a:tbl>
              <a:tblPr firstRow="1" bandRow="1">
                <a:tableStyleId>{8A107856-5554-42FB-B03E-39F5DBC370BA}</a:tableStyleId>
              </a:tblPr>
              <a:tblGrid>
                <a:gridCol w="2743200"/>
                <a:gridCol w="2743200"/>
                <a:gridCol w="2743200"/>
              </a:tblGrid>
              <a:tr h="370840">
                <a:tc rowSpan="2">
                  <a:txBody>
                    <a:bodyPr/>
                    <a:lstStyle/>
                    <a:p>
                      <a:r>
                        <a:rPr lang="en-IN" sz="2400" dirty="0" smtClean="0"/>
                        <a:t>Quality</a:t>
                      </a:r>
                      <a:endParaRPr lang="en-IN" sz="2400" dirty="0"/>
                    </a:p>
                  </a:txBody>
                  <a:tcPr/>
                </a:tc>
                <a:tc gridSpan="2">
                  <a:txBody>
                    <a:bodyPr/>
                    <a:lstStyle/>
                    <a:p>
                      <a:pPr algn="ctr"/>
                      <a:r>
                        <a:rPr lang="en-IN" sz="2400" dirty="0" smtClean="0"/>
                        <a:t>Total Colony Count/ml</a:t>
                      </a:r>
                      <a:endParaRPr lang="en-IN" sz="2400" dirty="0"/>
                    </a:p>
                  </a:txBody>
                  <a:tcPr/>
                </a:tc>
                <a:tc hMerge="1">
                  <a:txBody>
                    <a:bodyPr/>
                    <a:lstStyle/>
                    <a:p>
                      <a:endParaRPr lang="en-IN" sz="2400" dirty="0"/>
                    </a:p>
                  </a:txBody>
                  <a:tcPr/>
                </a:tc>
              </a:tr>
              <a:tr h="370840">
                <a:tc vMerge="1">
                  <a:txBody>
                    <a:bodyPr/>
                    <a:lstStyle/>
                    <a:p>
                      <a:endParaRPr lang="en-IN" sz="2400" dirty="0"/>
                    </a:p>
                  </a:txBody>
                  <a:tcPr/>
                </a:tc>
                <a:tc>
                  <a:txBody>
                    <a:bodyPr/>
                    <a:lstStyle/>
                    <a:p>
                      <a:pPr algn="ctr"/>
                      <a:r>
                        <a:rPr lang="en-IN" sz="2400" dirty="0" smtClean="0"/>
                        <a:t>22</a:t>
                      </a:r>
                      <a:r>
                        <a:rPr lang="en-IN" sz="2400" baseline="30000" dirty="0" smtClean="0"/>
                        <a:t>0 </a:t>
                      </a:r>
                      <a:r>
                        <a:rPr lang="en-IN" sz="2400" baseline="0" dirty="0" smtClean="0"/>
                        <a:t>C</a:t>
                      </a:r>
                      <a:endParaRPr lang="en-IN" sz="2400" dirty="0"/>
                    </a:p>
                  </a:txBody>
                  <a:tcPr/>
                </a:tc>
                <a:tc>
                  <a:txBody>
                    <a:bodyPr/>
                    <a:lstStyle/>
                    <a:p>
                      <a:pPr algn="ctr"/>
                      <a:r>
                        <a:rPr lang="en-IN" sz="2400" dirty="0" smtClean="0"/>
                        <a:t>37</a:t>
                      </a:r>
                      <a:r>
                        <a:rPr lang="en-IN" sz="2400" baseline="30000" dirty="0" smtClean="0"/>
                        <a:t>0 </a:t>
                      </a:r>
                      <a:r>
                        <a:rPr lang="en-IN" sz="2400" baseline="0" dirty="0" smtClean="0"/>
                        <a:t>C</a:t>
                      </a:r>
                      <a:endParaRPr lang="en-IN" sz="2400" dirty="0"/>
                    </a:p>
                  </a:txBody>
                  <a:tcPr/>
                </a:tc>
              </a:tr>
              <a:tr h="370840">
                <a:tc>
                  <a:txBody>
                    <a:bodyPr/>
                    <a:lstStyle/>
                    <a:p>
                      <a:r>
                        <a:rPr lang="en-IN" sz="2400" dirty="0" smtClean="0"/>
                        <a:t>Satisfactory</a:t>
                      </a:r>
                      <a:endParaRPr lang="en-IN" sz="2400" dirty="0"/>
                    </a:p>
                  </a:txBody>
                  <a:tcPr/>
                </a:tc>
                <a:tc>
                  <a:txBody>
                    <a:bodyPr/>
                    <a:lstStyle/>
                    <a:p>
                      <a:pPr algn="ctr"/>
                      <a:r>
                        <a:rPr lang="en-IN" sz="2400" dirty="0" smtClean="0"/>
                        <a:t>100</a:t>
                      </a:r>
                      <a:endParaRPr lang="en-IN" sz="2400" dirty="0"/>
                    </a:p>
                  </a:txBody>
                  <a:tcPr/>
                </a:tc>
                <a:tc>
                  <a:txBody>
                    <a:bodyPr/>
                    <a:lstStyle/>
                    <a:p>
                      <a:pPr algn="ctr"/>
                      <a:r>
                        <a:rPr lang="en-IN" sz="2400" dirty="0" smtClean="0"/>
                        <a:t>100</a:t>
                      </a:r>
                      <a:endParaRPr lang="en-IN" sz="2400" dirty="0"/>
                    </a:p>
                  </a:txBody>
                  <a:tcPr/>
                </a:tc>
              </a:tr>
              <a:tr h="370840">
                <a:tc>
                  <a:txBody>
                    <a:bodyPr/>
                    <a:lstStyle/>
                    <a:p>
                      <a:r>
                        <a:rPr lang="en-IN" sz="2400" dirty="0" smtClean="0"/>
                        <a:t>Doubtful</a:t>
                      </a:r>
                      <a:endParaRPr lang="en-IN" sz="2400" dirty="0"/>
                    </a:p>
                  </a:txBody>
                  <a:tcPr/>
                </a:tc>
                <a:tc>
                  <a:txBody>
                    <a:bodyPr/>
                    <a:lstStyle/>
                    <a:p>
                      <a:pPr algn="ctr"/>
                      <a:r>
                        <a:rPr lang="en-IN" sz="2400" dirty="0" smtClean="0"/>
                        <a:t>100-1000</a:t>
                      </a:r>
                      <a:endParaRPr lang="en-IN" sz="2400" dirty="0"/>
                    </a:p>
                  </a:txBody>
                  <a:tcPr/>
                </a:tc>
                <a:tc>
                  <a:txBody>
                    <a:bodyPr/>
                    <a:lstStyle/>
                    <a:p>
                      <a:pPr algn="ctr"/>
                      <a:r>
                        <a:rPr lang="en-IN" sz="2400" dirty="0" smtClean="0"/>
                        <a:t>10-100</a:t>
                      </a:r>
                      <a:endParaRPr lang="en-IN" sz="2400" dirty="0"/>
                    </a:p>
                  </a:txBody>
                  <a:tcPr/>
                </a:tc>
              </a:tr>
              <a:tr h="370840">
                <a:tc>
                  <a:txBody>
                    <a:bodyPr/>
                    <a:lstStyle/>
                    <a:p>
                      <a:r>
                        <a:rPr lang="en-IN" sz="2400" dirty="0" smtClean="0"/>
                        <a:t>Unsatisfactory</a:t>
                      </a:r>
                      <a:endParaRPr lang="en-IN" sz="2400" dirty="0"/>
                    </a:p>
                  </a:txBody>
                  <a:tcPr/>
                </a:tc>
                <a:tc>
                  <a:txBody>
                    <a:bodyPr/>
                    <a:lstStyle/>
                    <a:p>
                      <a:pPr algn="ctr"/>
                      <a:r>
                        <a:rPr lang="en-IN" sz="2400" dirty="0" smtClean="0"/>
                        <a:t>1000</a:t>
                      </a:r>
                      <a:endParaRPr lang="en-IN" sz="2400" dirty="0"/>
                    </a:p>
                  </a:txBody>
                  <a:tcPr/>
                </a:tc>
                <a:tc>
                  <a:txBody>
                    <a:bodyPr/>
                    <a:lstStyle/>
                    <a:p>
                      <a:pPr algn="ctr"/>
                      <a:r>
                        <a:rPr lang="en-IN" sz="2400" dirty="0" smtClean="0"/>
                        <a:t>100</a:t>
                      </a:r>
                      <a:endParaRPr lang="en-IN" sz="2400" dirty="0"/>
                    </a:p>
                  </a:txBody>
                  <a:tcPr/>
                </a:tc>
              </a:tr>
            </a:tbl>
          </a:graphicData>
        </a:graphic>
      </p:graphicFrame>
      <p:sp>
        <p:nvSpPr>
          <p:cNvPr id="5" name="TextBox 4"/>
          <p:cNvSpPr txBox="1"/>
          <p:nvPr/>
        </p:nvSpPr>
        <p:spPr>
          <a:xfrm>
            <a:off x="467544" y="4365104"/>
            <a:ext cx="8208912" cy="2246769"/>
          </a:xfrm>
          <a:prstGeom prst="rect">
            <a:avLst/>
          </a:prstGeom>
          <a:noFill/>
        </p:spPr>
        <p:txBody>
          <a:bodyPr wrap="square" rtlCol="0">
            <a:spAutoFit/>
          </a:bodyPr>
          <a:lstStyle/>
          <a:p>
            <a:pPr algn="just"/>
            <a:r>
              <a:rPr lang="en-IN" sz="2800" dirty="0" smtClean="0">
                <a:solidFill>
                  <a:srgbClr val="FFFF00"/>
                </a:solidFill>
              </a:rPr>
              <a:t>On the basis of these standards, the dairy can decide which kind of treatment is needed for its water supply. This is very helpful in determining the water quality of a plant and what preventive or control measures to be taken to tackle the problem.</a:t>
            </a:r>
            <a:endParaRPr lang="en-IN" sz="28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rgbClr val="FFFF00"/>
          </a:solidFill>
        </p:spPr>
        <p:txBody>
          <a:bodyPr>
            <a:noAutofit/>
          </a:bodyPr>
          <a:lstStyle/>
          <a:p>
            <a:r>
              <a:rPr lang="en-IN" sz="3600" b="1" dirty="0" smtClean="0">
                <a:solidFill>
                  <a:srgbClr val="C00000"/>
                </a:solidFill>
              </a:rPr>
              <a:t>Water Quality in Dairy Plants</a:t>
            </a:r>
            <a:endParaRPr lang="en-IN" sz="3600" b="1" dirty="0">
              <a:solidFill>
                <a:srgbClr val="C00000"/>
              </a:solidFill>
            </a:endParaRPr>
          </a:p>
        </p:txBody>
      </p:sp>
      <p:sp>
        <p:nvSpPr>
          <p:cNvPr id="3" name="Content Placeholder 2"/>
          <p:cNvSpPr>
            <a:spLocks noGrp="1"/>
          </p:cNvSpPr>
          <p:nvPr>
            <p:ph idx="1"/>
          </p:nvPr>
        </p:nvSpPr>
        <p:spPr>
          <a:xfrm>
            <a:off x="251520" y="1052736"/>
            <a:ext cx="8640960" cy="5184576"/>
          </a:xfrm>
        </p:spPr>
        <p:txBody>
          <a:bodyPr>
            <a:noAutofit/>
          </a:bodyPr>
          <a:lstStyle/>
          <a:p>
            <a:r>
              <a:rPr lang="en-IN" sz="2800" dirty="0" smtClean="0"/>
              <a:t>Impurities in water: Rain water is nearest approach of chemically pure water. But it</a:t>
            </a:r>
          </a:p>
          <a:p>
            <a:r>
              <a:rPr lang="en-IN" sz="2800" dirty="0" smtClean="0"/>
              <a:t>contains small amounts of organic matter dissolved gases; principally O2 taken from the air. The</a:t>
            </a:r>
          </a:p>
          <a:p>
            <a:r>
              <a:rPr lang="en-IN" sz="2800" dirty="0" smtClean="0"/>
              <a:t>composition of the ground over which and through which it flows after falling to the earth will</a:t>
            </a:r>
          </a:p>
          <a:p>
            <a:r>
              <a:rPr lang="en-IN" sz="2800" dirty="0" smtClean="0"/>
              <a:t>determine the additional impurities that observe. The earth’s surface contains large amounts of</a:t>
            </a:r>
          </a:p>
          <a:p>
            <a:r>
              <a:rPr lang="en-IN" sz="2800" dirty="0" smtClean="0"/>
              <a:t>mineral salts such as carbonated, SO4 such as lime and Magnesia which are dissolved by water.</a:t>
            </a:r>
            <a:endParaRPr lang="en-IN"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rgbClr val="FFFF00"/>
          </a:solidFill>
        </p:spPr>
        <p:txBody>
          <a:bodyPr>
            <a:noAutofit/>
          </a:bodyPr>
          <a:lstStyle/>
          <a:p>
            <a:r>
              <a:rPr lang="en-IN" sz="3600" b="1" dirty="0" smtClean="0">
                <a:solidFill>
                  <a:srgbClr val="C00000"/>
                </a:solidFill>
              </a:rPr>
              <a:t>Water Quality for Dairy Plants</a:t>
            </a:r>
            <a:endParaRPr lang="en-IN" sz="3600" b="1" dirty="0">
              <a:solidFill>
                <a:srgbClr val="C00000"/>
              </a:solidFill>
            </a:endParaRPr>
          </a:p>
        </p:txBody>
      </p:sp>
      <p:sp>
        <p:nvSpPr>
          <p:cNvPr id="3" name="Content Placeholder 2"/>
          <p:cNvSpPr>
            <a:spLocks noGrp="1"/>
          </p:cNvSpPr>
          <p:nvPr>
            <p:ph idx="1"/>
          </p:nvPr>
        </p:nvSpPr>
        <p:spPr>
          <a:xfrm>
            <a:off x="251520" y="908720"/>
            <a:ext cx="8640960" cy="5688632"/>
          </a:xfrm>
        </p:spPr>
        <p:txBody>
          <a:bodyPr>
            <a:noAutofit/>
          </a:bodyPr>
          <a:lstStyle/>
          <a:p>
            <a:pPr algn="just"/>
            <a:r>
              <a:rPr lang="en-IN" sz="2400" dirty="0" smtClean="0"/>
              <a:t>Dissolved matter:</a:t>
            </a:r>
          </a:p>
          <a:p>
            <a:pPr lvl="1" algn="just"/>
            <a:r>
              <a:rPr lang="en-IN" sz="2000" dirty="0" smtClean="0"/>
              <a:t>The substances commonly found in solution are minerals, salts, gases.</a:t>
            </a:r>
          </a:p>
          <a:p>
            <a:pPr algn="just"/>
            <a:r>
              <a:rPr lang="en-IN" sz="2400" dirty="0" smtClean="0"/>
              <a:t>Suspended matter</a:t>
            </a:r>
          </a:p>
          <a:p>
            <a:pPr lvl="1" algn="just"/>
            <a:r>
              <a:rPr lang="en-IN" sz="2000" dirty="0" smtClean="0"/>
              <a:t>The suspended matter impurities include mud &amp; sand, vegetable matter decayed, waste and sewage, bacteria.</a:t>
            </a:r>
          </a:p>
          <a:p>
            <a:pPr algn="just"/>
            <a:r>
              <a:rPr lang="en-IN" sz="2400" dirty="0" smtClean="0"/>
              <a:t>Amounts of impurities in water</a:t>
            </a:r>
          </a:p>
          <a:p>
            <a:pPr lvl="1" algn="just"/>
            <a:r>
              <a:rPr lang="en-IN" sz="2000" dirty="0" smtClean="0"/>
              <a:t>Calcium and Magnesium salts may be present in solution in amounts </a:t>
            </a:r>
            <a:r>
              <a:rPr lang="en-IN" sz="2000" dirty="0" err="1" smtClean="0"/>
              <a:t>upto</a:t>
            </a:r>
            <a:r>
              <a:rPr lang="en-IN" sz="2000" dirty="0" smtClean="0"/>
              <a:t> 800 </a:t>
            </a:r>
            <a:r>
              <a:rPr lang="en-IN" sz="2000" dirty="0" err="1" smtClean="0"/>
              <a:t>ppm</a:t>
            </a:r>
            <a:r>
              <a:rPr lang="en-IN" sz="2000" dirty="0" smtClean="0"/>
              <a:t>. </a:t>
            </a:r>
          </a:p>
          <a:p>
            <a:pPr lvl="1" algn="just"/>
            <a:r>
              <a:rPr lang="en-IN" sz="2000" dirty="0" smtClean="0"/>
              <a:t>Most natural water contain only relatively small amounts of Na salts, although some parts of country there are water with high contents with Sodium salts. </a:t>
            </a:r>
          </a:p>
          <a:p>
            <a:pPr lvl="1" algn="just"/>
            <a:r>
              <a:rPr lang="en-IN" sz="2000" dirty="0" smtClean="0"/>
              <a:t>CO2 is found in deep well water in quantities </a:t>
            </a:r>
            <a:r>
              <a:rPr lang="en-IN" sz="2000" dirty="0" err="1" smtClean="0"/>
              <a:t>upto</a:t>
            </a:r>
            <a:r>
              <a:rPr lang="en-IN" sz="2000" dirty="0" smtClean="0"/>
              <a:t> 40 </a:t>
            </a:r>
            <a:r>
              <a:rPr lang="en-IN" sz="2000" dirty="0" err="1" smtClean="0"/>
              <a:t>ppm</a:t>
            </a:r>
            <a:r>
              <a:rPr lang="en-IN" sz="2000" dirty="0" smtClean="0"/>
              <a:t>. Surface water ordinarily contain not more than a few </a:t>
            </a:r>
            <a:r>
              <a:rPr lang="en-IN" sz="2000" dirty="0" err="1" smtClean="0"/>
              <a:t>ppm</a:t>
            </a:r>
            <a:r>
              <a:rPr lang="en-IN" sz="2000" dirty="0" smtClean="0"/>
              <a:t>. </a:t>
            </a:r>
          </a:p>
          <a:p>
            <a:pPr lvl="1" algn="just"/>
            <a:r>
              <a:rPr lang="en-IN" sz="2000" dirty="0" smtClean="0"/>
              <a:t>Dissolved O2 is not usually present in deep well water but is found in surface water in amounts varying up to the limit of solubility which is about 14 </a:t>
            </a:r>
            <a:r>
              <a:rPr lang="en-IN" sz="2000" dirty="0" err="1" smtClean="0"/>
              <a:t>ppm</a:t>
            </a:r>
            <a:r>
              <a:rPr lang="en-IN" sz="2000" dirty="0" smtClean="0"/>
              <a:t> at 0°C.</a:t>
            </a:r>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0702"/>
            <a:ext cx="8229600" cy="562074"/>
          </a:xfrm>
          <a:solidFill>
            <a:srgbClr val="FFFF00"/>
          </a:solidFill>
        </p:spPr>
        <p:txBody>
          <a:bodyPr>
            <a:noAutofit/>
          </a:bodyPr>
          <a:lstStyle/>
          <a:p>
            <a:r>
              <a:rPr lang="en-IN" sz="3600" b="1" dirty="0" smtClean="0">
                <a:solidFill>
                  <a:srgbClr val="C00000"/>
                </a:solidFill>
              </a:rPr>
              <a:t>Water Quality for Dairy Plants</a:t>
            </a:r>
            <a:endParaRPr lang="en-IN" sz="3600" b="1" dirty="0">
              <a:solidFill>
                <a:srgbClr val="C00000"/>
              </a:solidFill>
            </a:endParaRPr>
          </a:p>
        </p:txBody>
      </p:sp>
      <p:sp>
        <p:nvSpPr>
          <p:cNvPr id="3" name="Content Placeholder 2"/>
          <p:cNvSpPr>
            <a:spLocks noGrp="1"/>
          </p:cNvSpPr>
          <p:nvPr>
            <p:ph idx="1"/>
          </p:nvPr>
        </p:nvSpPr>
        <p:spPr>
          <a:xfrm>
            <a:off x="251520" y="1700808"/>
            <a:ext cx="8640960" cy="3744416"/>
          </a:xfrm>
        </p:spPr>
        <p:txBody>
          <a:bodyPr>
            <a:noAutofit/>
          </a:bodyPr>
          <a:lstStyle/>
          <a:p>
            <a:pPr algn="just"/>
            <a:r>
              <a:rPr lang="en-IN" sz="2800" dirty="0" smtClean="0"/>
              <a:t>Colloidal suspensions</a:t>
            </a:r>
          </a:p>
          <a:p>
            <a:pPr lvl="1" algn="just"/>
            <a:r>
              <a:rPr lang="en-IN" sz="2400" dirty="0" smtClean="0"/>
              <a:t>This consists material of so finely divided that it cannot be seen under the microscope and existing in a state intermediate between true suspension and solution but removable by filtration. </a:t>
            </a:r>
          </a:p>
          <a:p>
            <a:pPr lvl="1" algn="just"/>
            <a:r>
              <a:rPr lang="en-IN" sz="2400" dirty="0" smtClean="0"/>
              <a:t>Matter in colloidal suspension does not settle out easily where ordinary suspended material will settle out with relative rapidity.</a:t>
            </a:r>
          </a:p>
          <a:p>
            <a:pPr algn="just"/>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62074"/>
          </a:xfrm>
          <a:solidFill>
            <a:srgbClr val="FFFF00"/>
          </a:solidFill>
        </p:spPr>
        <p:txBody>
          <a:bodyPr>
            <a:noAutofit/>
          </a:bodyPr>
          <a:lstStyle/>
          <a:p>
            <a:r>
              <a:rPr lang="en-IN" sz="3600" b="1" dirty="0" smtClean="0">
                <a:solidFill>
                  <a:srgbClr val="C00000"/>
                </a:solidFill>
              </a:rPr>
              <a:t>Water Quality for Dairy Plants</a:t>
            </a:r>
            <a:endParaRPr lang="en-IN" sz="3600" b="1" dirty="0">
              <a:solidFill>
                <a:srgbClr val="C00000"/>
              </a:solidFill>
            </a:endParaRPr>
          </a:p>
        </p:txBody>
      </p:sp>
      <p:sp>
        <p:nvSpPr>
          <p:cNvPr id="3" name="Content Placeholder 2"/>
          <p:cNvSpPr>
            <a:spLocks noGrp="1"/>
          </p:cNvSpPr>
          <p:nvPr>
            <p:ph idx="1"/>
          </p:nvPr>
        </p:nvSpPr>
        <p:spPr>
          <a:xfrm>
            <a:off x="251520" y="764704"/>
            <a:ext cx="8640960" cy="5184576"/>
          </a:xfrm>
        </p:spPr>
        <p:txBody>
          <a:bodyPr>
            <a:noAutofit/>
          </a:bodyPr>
          <a:lstStyle/>
          <a:p>
            <a:pPr algn="just"/>
            <a:r>
              <a:rPr lang="en-IN" sz="2800" b="1" dirty="0" smtClean="0">
                <a:solidFill>
                  <a:srgbClr val="FFFF00"/>
                </a:solidFill>
              </a:rPr>
              <a:t>Purpose of purification</a:t>
            </a:r>
            <a:endParaRPr lang="en-IN" sz="2400" b="1" dirty="0" smtClean="0">
              <a:solidFill>
                <a:srgbClr val="FFFF00"/>
              </a:solidFill>
            </a:endParaRPr>
          </a:p>
          <a:p>
            <a:pPr algn="just"/>
            <a:r>
              <a:rPr lang="en-IN" sz="2400" dirty="0" smtClean="0"/>
              <a:t>Municipalities purify water to make it suitable for domestic supply.</a:t>
            </a:r>
          </a:p>
          <a:p>
            <a:pPr algn="just"/>
            <a:r>
              <a:rPr lang="en-IN" sz="2400" dirty="0" smtClean="0"/>
              <a:t>Purification process is done to improve the visibility of water for their particular requirements including boiler feed.</a:t>
            </a:r>
          </a:p>
          <a:p>
            <a:pPr lvl="1" algn="just"/>
            <a:r>
              <a:rPr lang="en-IN" sz="2000" dirty="0" smtClean="0"/>
              <a:t>General domestic supply is desired to make water wholesome and safe for drinking and </a:t>
            </a:r>
          </a:p>
          <a:p>
            <a:pPr lvl="1" algn="just"/>
            <a:r>
              <a:rPr lang="en-IN" sz="2000" dirty="0" smtClean="0"/>
              <a:t>Object of purification is to remove the bacteria that causes disease, turbidity, colour, and odour which cause the water to be distasteful to the consumer .</a:t>
            </a:r>
          </a:p>
          <a:p>
            <a:pPr algn="just"/>
            <a:r>
              <a:rPr lang="en-IN" sz="2800" b="1" dirty="0" smtClean="0">
                <a:solidFill>
                  <a:srgbClr val="FFFF00"/>
                </a:solidFill>
              </a:rPr>
              <a:t>Industrial water supply &amp; softening</a:t>
            </a:r>
            <a:endParaRPr lang="en-IN" sz="2400" dirty="0" smtClean="0"/>
          </a:p>
          <a:p>
            <a:pPr lvl="1" algn="just"/>
            <a:r>
              <a:rPr lang="en-IN" sz="2000" dirty="0" smtClean="0"/>
              <a:t>Softening occupies the most important place in industrial water supply. Although sedimentation, filtration, aeration, etc are frequently required as adjunct to the softening process. </a:t>
            </a:r>
          </a:p>
          <a:p>
            <a:pPr lvl="1" algn="just"/>
            <a:r>
              <a:rPr lang="en-IN" sz="2000" dirty="0" smtClean="0"/>
              <a:t>Hard water deposits scale in pipelines, boilers and cause economic loss.</a:t>
            </a:r>
            <a:endParaRPr lang="en-IN"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8734"/>
            <a:ext cx="8229600" cy="562074"/>
          </a:xfrm>
          <a:solidFill>
            <a:srgbClr val="FFFF00"/>
          </a:solidFill>
        </p:spPr>
        <p:txBody>
          <a:bodyPr>
            <a:noAutofit/>
          </a:bodyPr>
          <a:lstStyle/>
          <a:p>
            <a:r>
              <a:rPr lang="en-IN" sz="3600" b="1" dirty="0" smtClean="0">
                <a:solidFill>
                  <a:srgbClr val="C00000"/>
                </a:solidFill>
              </a:rPr>
              <a:t>Water Quality for Dairy Plants</a:t>
            </a:r>
            <a:endParaRPr lang="en-IN" sz="3600" b="1" dirty="0">
              <a:solidFill>
                <a:srgbClr val="C00000"/>
              </a:solidFill>
            </a:endParaRPr>
          </a:p>
        </p:txBody>
      </p:sp>
      <p:sp>
        <p:nvSpPr>
          <p:cNvPr id="3" name="Content Placeholder 2"/>
          <p:cNvSpPr>
            <a:spLocks noGrp="1"/>
          </p:cNvSpPr>
          <p:nvPr>
            <p:ph idx="1"/>
          </p:nvPr>
        </p:nvSpPr>
        <p:spPr>
          <a:xfrm>
            <a:off x="467544" y="2132856"/>
            <a:ext cx="8424936" cy="2952328"/>
          </a:xfrm>
        </p:spPr>
        <p:txBody>
          <a:bodyPr>
            <a:noAutofit/>
          </a:bodyPr>
          <a:lstStyle/>
          <a:p>
            <a:pPr>
              <a:buNone/>
            </a:pPr>
            <a:r>
              <a:rPr lang="en-IN" sz="3600" b="1" dirty="0" smtClean="0">
                <a:solidFill>
                  <a:srgbClr val="FFFF00"/>
                </a:solidFill>
              </a:rPr>
              <a:t>Effect of hard water</a:t>
            </a:r>
            <a:endParaRPr lang="en-IN" dirty="0" smtClean="0"/>
          </a:p>
          <a:p>
            <a:pPr lvl="1"/>
            <a:r>
              <a:rPr lang="en-IN" dirty="0" smtClean="0"/>
              <a:t>Scale formation in pipelines and boilers that cause insulating effect which prevents transfer of heat Corrosion</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62074"/>
          </a:xfrm>
          <a:solidFill>
            <a:srgbClr val="FFFF00"/>
          </a:solidFill>
        </p:spPr>
        <p:txBody>
          <a:bodyPr>
            <a:noAutofit/>
          </a:bodyPr>
          <a:lstStyle/>
          <a:p>
            <a:r>
              <a:rPr lang="en-IN" sz="3600" b="1" dirty="0" smtClean="0">
                <a:solidFill>
                  <a:srgbClr val="C00000"/>
                </a:solidFill>
              </a:rPr>
              <a:t>Water Purification Methods</a:t>
            </a:r>
            <a:endParaRPr lang="en-IN" sz="3600" b="1" dirty="0">
              <a:solidFill>
                <a:srgbClr val="C00000"/>
              </a:solidFill>
            </a:endParaRPr>
          </a:p>
        </p:txBody>
      </p:sp>
      <p:sp>
        <p:nvSpPr>
          <p:cNvPr id="3" name="Content Placeholder 2"/>
          <p:cNvSpPr>
            <a:spLocks noGrp="1"/>
          </p:cNvSpPr>
          <p:nvPr>
            <p:ph idx="1"/>
          </p:nvPr>
        </p:nvSpPr>
        <p:spPr>
          <a:xfrm>
            <a:off x="251520" y="764704"/>
            <a:ext cx="8640960" cy="5184576"/>
          </a:xfrm>
        </p:spPr>
        <p:txBody>
          <a:bodyPr>
            <a:noAutofit/>
          </a:bodyPr>
          <a:lstStyle/>
          <a:p>
            <a:pPr algn="just">
              <a:buNone/>
            </a:pPr>
            <a:r>
              <a:rPr lang="en-IN" sz="2800" b="1" dirty="0" smtClean="0"/>
              <a:t>Sedimentation</a:t>
            </a:r>
            <a:endParaRPr lang="en-IN" sz="2400" b="1" dirty="0" smtClean="0"/>
          </a:p>
          <a:p>
            <a:pPr algn="just"/>
            <a:r>
              <a:rPr lang="en-IN" sz="2800" b="1" dirty="0" smtClean="0">
                <a:solidFill>
                  <a:srgbClr val="FFFF00"/>
                </a:solidFill>
              </a:rPr>
              <a:t>Plain sedimentation</a:t>
            </a:r>
            <a:endParaRPr lang="en-IN" sz="2400" b="1" dirty="0" smtClean="0">
              <a:solidFill>
                <a:srgbClr val="FFFF00"/>
              </a:solidFill>
            </a:endParaRPr>
          </a:p>
          <a:p>
            <a:pPr lvl="1" algn="just"/>
            <a:r>
              <a:rPr lang="en-IN" sz="2200" dirty="0" smtClean="0"/>
              <a:t>The largest use and single method for removing impurities in water is plain sedimentation. The water is allowed to stand quite or move very slowly through artificial or natural basins until such of suspended impurities settled to water and the relatively clear water form on top. </a:t>
            </a:r>
          </a:p>
          <a:p>
            <a:pPr lvl="1" algn="just"/>
            <a:r>
              <a:rPr lang="en-IN" sz="2200" dirty="0" smtClean="0"/>
              <a:t>Dissolved impurities including the mineral salts cannot be removed but only the suspended matter can be removed.</a:t>
            </a:r>
          </a:p>
          <a:p>
            <a:pPr algn="just"/>
            <a:r>
              <a:rPr lang="en-IN" sz="2800" b="1" dirty="0" smtClean="0">
                <a:solidFill>
                  <a:srgbClr val="FFFF00"/>
                </a:solidFill>
              </a:rPr>
              <a:t>The degree of impurities removal depends on</a:t>
            </a:r>
            <a:endParaRPr lang="en-IN" sz="2400" b="1" dirty="0" smtClean="0">
              <a:solidFill>
                <a:srgbClr val="FFFF00"/>
              </a:solidFill>
            </a:endParaRPr>
          </a:p>
          <a:p>
            <a:pPr lvl="1" algn="just"/>
            <a:r>
              <a:rPr lang="en-IN" sz="2200" dirty="0" smtClean="0"/>
              <a:t>Length of the retention period</a:t>
            </a:r>
          </a:p>
          <a:p>
            <a:pPr lvl="1" algn="just"/>
            <a:r>
              <a:rPr lang="en-IN" sz="2200" dirty="0" smtClean="0"/>
              <a:t>Size of suspended particle</a:t>
            </a:r>
          </a:p>
          <a:p>
            <a:pPr lvl="1" algn="just"/>
            <a:r>
              <a:rPr lang="en-IN" sz="2200" dirty="0" smtClean="0"/>
              <a:t>Temperature of water (Higher the temp, faster the rate of settling)</a:t>
            </a:r>
          </a:p>
          <a:p>
            <a:pPr lvl="1" algn="just"/>
            <a:r>
              <a:rPr lang="en-IN" sz="2200" dirty="0" smtClean="0"/>
              <a:t>Sedi</a:t>
            </a:r>
            <a:r>
              <a:rPr lang="en-IN" sz="2000" dirty="0" smtClean="0"/>
              <a:t>mentation basins and size of suspended particles</a:t>
            </a:r>
            <a:endParaRPr lang="en-IN"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62074"/>
          </a:xfrm>
          <a:solidFill>
            <a:srgbClr val="FFFF00"/>
          </a:solidFill>
        </p:spPr>
        <p:txBody>
          <a:bodyPr>
            <a:noAutofit/>
          </a:bodyPr>
          <a:lstStyle/>
          <a:p>
            <a:r>
              <a:rPr lang="en-IN" sz="3600" b="1" dirty="0" smtClean="0">
                <a:solidFill>
                  <a:srgbClr val="C00000"/>
                </a:solidFill>
              </a:rPr>
              <a:t>Water Purification Methods</a:t>
            </a:r>
            <a:endParaRPr lang="en-IN" sz="3600" b="1" dirty="0">
              <a:solidFill>
                <a:srgbClr val="C00000"/>
              </a:solidFill>
            </a:endParaRPr>
          </a:p>
        </p:txBody>
      </p:sp>
      <p:sp>
        <p:nvSpPr>
          <p:cNvPr id="3" name="Content Placeholder 2"/>
          <p:cNvSpPr>
            <a:spLocks noGrp="1"/>
          </p:cNvSpPr>
          <p:nvPr>
            <p:ph idx="1"/>
          </p:nvPr>
        </p:nvSpPr>
        <p:spPr>
          <a:xfrm>
            <a:off x="251520" y="764704"/>
            <a:ext cx="8640960" cy="5904656"/>
          </a:xfrm>
        </p:spPr>
        <p:txBody>
          <a:bodyPr>
            <a:noAutofit/>
          </a:bodyPr>
          <a:lstStyle/>
          <a:p>
            <a:pPr algn="just">
              <a:buNone/>
            </a:pPr>
            <a:r>
              <a:rPr lang="en-IN" sz="2400" b="1" dirty="0" smtClean="0"/>
              <a:t>Sedimentation contd..</a:t>
            </a:r>
          </a:p>
          <a:p>
            <a:pPr algn="just">
              <a:buNone/>
            </a:pPr>
            <a:r>
              <a:rPr lang="en-IN" sz="2400" b="1" dirty="0" smtClean="0">
                <a:solidFill>
                  <a:srgbClr val="FFFF00"/>
                </a:solidFill>
              </a:rPr>
              <a:t>Sedimentation basins</a:t>
            </a:r>
            <a:r>
              <a:rPr lang="en-IN" sz="2400" b="1" dirty="0" smtClean="0"/>
              <a:t> </a:t>
            </a:r>
            <a:r>
              <a:rPr lang="en-IN" sz="2400" dirty="0" smtClean="0"/>
              <a:t>may be operated continuously or intermittently. </a:t>
            </a:r>
          </a:p>
          <a:p>
            <a:pPr lvl="1" algn="just"/>
            <a:r>
              <a:rPr lang="en-IN" sz="2000" dirty="0" smtClean="0"/>
              <a:t>For operation, two or more basins are required. </a:t>
            </a:r>
          </a:p>
          <a:p>
            <a:pPr lvl="1" algn="just"/>
            <a:r>
              <a:rPr lang="en-IN" sz="2000" dirty="0" smtClean="0"/>
              <a:t>One is for standing and another is for withdrawal of the water. Plain sedimentation does not include chemical to any sedimentation to the water. </a:t>
            </a:r>
          </a:p>
          <a:p>
            <a:pPr lvl="1" algn="just"/>
            <a:r>
              <a:rPr lang="en-IN" sz="2000" dirty="0" smtClean="0"/>
              <a:t>The amount of turbidity by plain sedimentation will cover 60 to 70% for bacterial removal.</a:t>
            </a:r>
          </a:p>
          <a:p>
            <a:pPr algn="just">
              <a:buNone/>
            </a:pPr>
            <a:r>
              <a:rPr lang="en-IN" sz="2400" b="1" dirty="0" smtClean="0">
                <a:solidFill>
                  <a:srgbClr val="FFFF00"/>
                </a:solidFill>
              </a:rPr>
              <a:t>Coagulation &amp; sedimentation</a:t>
            </a:r>
            <a:endParaRPr lang="en-IN" sz="2400" b="1" dirty="0" smtClean="0"/>
          </a:p>
          <a:p>
            <a:pPr lvl="1" algn="just"/>
            <a:r>
              <a:rPr lang="en-IN" sz="2000" dirty="0" smtClean="0"/>
              <a:t>To reduce the retention period of the sedimentation bags and using smaller basins efficiently a coagulant chemical is fed to water as it enters. </a:t>
            </a:r>
          </a:p>
          <a:p>
            <a:pPr lvl="1" algn="just"/>
            <a:r>
              <a:rPr lang="en-IN" sz="2000" dirty="0" smtClean="0"/>
              <a:t>The coagulant reacts with alkaline salts, which are naturally present in the water and forms gelatinous precipitate which settles with relative rapidity and carried down with suspended matter with water. </a:t>
            </a:r>
          </a:p>
          <a:p>
            <a:pPr lvl="1" algn="just"/>
            <a:r>
              <a:rPr lang="en-IN" sz="2000" dirty="0" smtClean="0"/>
              <a:t>The most commonly added chemical is alum or aluminium sulphate.</a:t>
            </a:r>
            <a:endParaRPr lang="en-IN" sz="2000" b="1" dirty="0" smtClean="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662"/>
            <a:ext cx="8229600" cy="562074"/>
          </a:xfrm>
          <a:solidFill>
            <a:srgbClr val="FFFF00"/>
          </a:solidFill>
        </p:spPr>
        <p:txBody>
          <a:bodyPr>
            <a:noAutofit/>
          </a:bodyPr>
          <a:lstStyle/>
          <a:p>
            <a:r>
              <a:rPr lang="en-IN" sz="3600" b="1" dirty="0" smtClean="0">
                <a:solidFill>
                  <a:srgbClr val="C00000"/>
                </a:solidFill>
              </a:rPr>
              <a:t>Water Supply to Dairy</a:t>
            </a:r>
            <a:endParaRPr lang="en-IN" sz="3600" b="1" dirty="0">
              <a:solidFill>
                <a:srgbClr val="C00000"/>
              </a:solidFill>
            </a:endParaRPr>
          </a:p>
        </p:txBody>
      </p:sp>
      <p:sp>
        <p:nvSpPr>
          <p:cNvPr id="3" name="Content Placeholder 2"/>
          <p:cNvSpPr>
            <a:spLocks noGrp="1"/>
          </p:cNvSpPr>
          <p:nvPr>
            <p:ph idx="1"/>
          </p:nvPr>
        </p:nvSpPr>
        <p:spPr>
          <a:xfrm>
            <a:off x="251520" y="1412776"/>
            <a:ext cx="8640960" cy="4896544"/>
          </a:xfrm>
        </p:spPr>
        <p:txBody>
          <a:bodyPr>
            <a:noAutofit/>
          </a:bodyPr>
          <a:lstStyle/>
          <a:p>
            <a:pPr algn="just"/>
            <a:r>
              <a:rPr lang="en-IN" sz="2800" dirty="0" smtClean="0"/>
              <a:t>An ideal water supply is one that is regular, adequate, soft cold and free from all impurities. </a:t>
            </a:r>
          </a:p>
          <a:p>
            <a:pPr lvl="1" algn="just"/>
            <a:r>
              <a:rPr lang="en-IN" sz="2400" dirty="0" smtClean="0"/>
              <a:t>The sources for water supply may be from wells, rivers, tanks and city water supply.</a:t>
            </a:r>
          </a:p>
          <a:p>
            <a:pPr lvl="1" algn="just"/>
            <a:r>
              <a:rPr lang="en-IN" sz="2400" dirty="0" smtClean="0"/>
              <a:t> About 4-5 </a:t>
            </a:r>
            <a:r>
              <a:rPr lang="en-IN" sz="2400" dirty="0" err="1" smtClean="0"/>
              <a:t>liters</a:t>
            </a:r>
            <a:r>
              <a:rPr lang="en-IN" sz="2400" dirty="0" smtClean="0"/>
              <a:t> of water is required per </a:t>
            </a:r>
            <a:r>
              <a:rPr lang="en-IN" sz="2400" dirty="0" err="1" smtClean="0"/>
              <a:t>liter</a:t>
            </a:r>
            <a:r>
              <a:rPr lang="en-IN" sz="2400" dirty="0" smtClean="0"/>
              <a:t> of milk handled depending on the type of plant before laying out the water supply system. </a:t>
            </a:r>
          </a:p>
          <a:p>
            <a:pPr algn="just"/>
            <a:r>
              <a:rPr lang="en-IN" sz="2800" dirty="0" smtClean="0"/>
              <a:t>Therefore, it is necessary to assess the qualitative requirement of water for the plant under consideration. The storage tank should be designed for about two days water requirement.</a:t>
            </a:r>
            <a:endParaRPr lang="en-IN" sz="2800" b="1" dirty="0" smtClean="0">
              <a:solidFill>
                <a:srgbClr val="FFFF00"/>
              </a:solidFill>
            </a:endParaRPr>
          </a:p>
        </p:txBody>
      </p:sp>
    </p:spTree>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1261</Words>
  <Application>Microsoft Office PowerPoint</Application>
  <PresentationFormat>On-screen Show (4:3)</PresentationFormat>
  <Paragraphs>101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Water Quality in Dairy Plants</vt:lpstr>
      <vt:lpstr>Water Quality in Dairy Plants</vt:lpstr>
      <vt:lpstr>Water Quality for Dairy Plants</vt:lpstr>
      <vt:lpstr>Water Quality for Dairy Plants</vt:lpstr>
      <vt:lpstr>Water Quality for Dairy Plants</vt:lpstr>
      <vt:lpstr>Water Quality for Dairy Plants</vt:lpstr>
      <vt:lpstr>Water Purification Methods</vt:lpstr>
      <vt:lpstr>Water Purification Methods</vt:lpstr>
      <vt:lpstr>Water Supply to Dairy</vt:lpstr>
      <vt:lpstr>Water Supply to Dairy</vt:lpstr>
      <vt:lpstr>Treatment of Hard Water</vt:lpstr>
      <vt:lpstr>Treatment of Hard Water</vt:lpstr>
      <vt:lpstr>Standards for Water in a Dairy Plant</vt:lpstr>
      <vt:lpstr>Bacteriological Standards for Dairy Plant Water Quality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Hygiene, Personal Hygiene, Plant Hygiene and Water quality</dc:title>
  <dc:creator>My</dc:creator>
  <cp:lastModifiedBy>My</cp:lastModifiedBy>
  <cp:revision>90</cp:revision>
  <dcterms:created xsi:type="dcterms:W3CDTF">2020-06-14T15:50:21Z</dcterms:created>
  <dcterms:modified xsi:type="dcterms:W3CDTF">2020-06-16T17:35:38Z</dcterms:modified>
</cp:coreProperties>
</file>