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09-Jun-20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90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 Pramod Kumar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Asstt</a:t>
            </a:r>
            <a:r>
              <a:rPr lang="en-US" dirty="0" smtClean="0">
                <a:solidFill>
                  <a:schemeClr val="tx1"/>
                </a:solidFill>
              </a:rPr>
              <a:t>. Professor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of </a:t>
            </a:r>
            <a:r>
              <a:rPr lang="en-US" dirty="0" err="1" smtClean="0">
                <a:solidFill>
                  <a:schemeClr val="tx1"/>
                </a:solidFill>
              </a:rPr>
              <a:t>Vety</a:t>
            </a:r>
            <a:r>
              <a:rPr lang="en-US" dirty="0" smtClean="0">
                <a:solidFill>
                  <a:schemeClr val="tx1"/>
                </a:solidFill>
              </a:rPr>
              <a:t>. Physiology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Bihar Veterinary College, Patna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Water soluble vitami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6200"/>
            <a:ext cx="7696200" cy="4648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0" y="4343400"/>
            <a:ext cx="15240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man Old Style" pitchFamily="18" charset="0"/>
              </a:rPr>
              <a:t>Vitamin C </a:t>
            </a:r>
            <a:r>
              <a:rPr lang="en-US" dirty="0" smtClean="0">
                <a:latin typeface="Bookman Old Style" pitchFamily="18" charset="0"/>
              </a:rPr>
              <a:t>(Ascorbic Acid)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91200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ookman Old Style" pitchFamily="18" charset="0"/>
              </a:rPr>
              <a:t>Structure - resembles </a:t>
            </a:r>
            <a:r>
              <a:rPr lang="en-US" dirty="0" smtClean="0">
                <a:latin typeface="Bookman Old Style" pitchFamily="18" charset="0"/>
              </a:rPr>
              <a:t>a carbohydrate (</a:t>
            </a:r>
            <a:r>
              <a:rPr lang="en-US" dirty="0" err="1" smtClean="0">
                <a:latin typeface="Bookman Old Style" pitchFamily="18" charset="0"/>
              </a:rPr>
              <a:t>hexose</a:t>
            </a:r>
            <a:r>
              <a:rPr lang="en-US" dirty="0" smtClean="0">
                <a:latin typeface="Bookman Old Style" pitchFamily="18" charset="0"/>
              </a:rPr>
              <a:t>). </a:t>
            </a:r>
            <a:r>
              <a:rPr lang="en-US" dirty="0" smtClean="0">
                <a:latin typeface="Bookman Old Style" pitchFamily="18" charset="0"/>
              </a:rPr>
              <a:t>Heat </a:t>
            </a:r>
            <a:r>
              <a:rPr lang="en-US" dirty="0" smtClean="0">
                <a:latin typeface="Bookman Old Style" pitchFamily="18" charset="0"/>
              </a:rPr>
              <a:t>sensitive and </a:t>
            </a:r>
            <a:r>
              <a:rPr lang="en-US" dirty="0" smtClean="0">
                <a:latin typeface="Bookman Old Style" pitchFamily="18" charset="0"/>
              </a:rPr>
              <a:t>destroyed </a:t>
            </a:r>
            <a:r>
              <a:rPr lang="en-US" dirty="0" smtClean="0">
                <a:latin typeface="Bookman Old Style" pitchFamily="18" charset="0"/>
              </a:rPr>
              <a:t>by cooking. </a:t>
            </a:r>
            <a:r>
              <a:rPr lang="en-US" dirty="0" smtClean="0">
                <a:latin typeface="Bookman Old Style" pitchFamily="18" charset="0"/>
              </a:rPr>
              <a:t>Does </a:t>
            </a:r>
            <a:r>
              <a:rPr lang="en-US" dirty="0" smtClean="0">
                <a:latin typeface="Bookman Old Style" pitchFamily="18" charset="0"/>
              </a:rPr>
              <a:t>not have any active coenzyme form but acts as a strong reducing agent.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ookman Old Style" pitchFamily="18" charset="0"/>
              </a:rPr>
              <a:t>Biochemical Functions: required </a:t>
            </a:r>
            <a:r>
              <a:rPr lang="en-US" dirty="0" smtClean="0">
                <a:latin typeface="Bookman Old Style" pitchFamily="18" charset="0"/>
              </a:rPr>
              <a:t>for hydroxylation of </a:t>
            </a:r>
            <a:r>
              <a:rPr lang="en-US" dirty="0" err="1" smtClean="0">
                <a:latin typeface="Bookman Old Style" pitchFamily="18" charset="0"/>
              </a:rPr>
              <a:t>proline</a:t>
            </a:r>
            <a:r>
              <a:rPr lang="en-US" dirty="0" smtClean="0">
                <a:latin typeface="Bookman Old Style" pitchFamily="18" charset="0"/>
              </a:rPr>
              <a:t> and lysine. </a:t>
            </a:r>
            <a:r>
              <a:rPr lang="en-US" dirty="0" smtClean="0">
                <a:latin typeface="Bookman Old Style" pitchFamily="18" charset="0"/>
              </a:rPr>
              <a:t>These are </a:t>
            </a:r>
            <a:r>
              <a:rPr lang="en-US" dirty="0" smtClean="0">
                <a:latin typeface="Bookman Old Style" pitchFamily="18" charset="0"/>
              </a:rPr>
              <a:t>essential for the collagen cross-linking and the strength of the </a:t>
            </a:r>
            <a:r>
              <a:rPr lang="en-US" dirty="0" err="1" smtClean="0">
                <a:latin typeface="Bookman Old Style" pitchFamily="18" charset="0"/>
              </a:rPr>
              <a:t>fibre</a:t>
            </a:r>
            <a:r>
              <a:rPr lang="en-US" dirty="0" smtClean="0">
                <a:latin typeface="Bookman Old Style" pitchFamily="18" charset="0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ookman Old Style" pitchFamily="18" charset="0"/>
              </a:rPr>
              <a:t>Antioxidant </a:t>
            </a:r>
            <a:r>
              <a:rPr lang="en-US" dirty="0" smtClean="0">
                <a:latin typeface="Bookman Old Style" pitchFamily="18" charset="0"/>
              </a:rPr>
              <a:t>Role: </a:t>
            </a:r>
            <a:r>
              <a:rPr lang="en-US" dirty="0" smtClean="0">
                <a:latin typeface="Bookman Old Style" pitchFamily="18" charset="0"/>
              </a:rPr>
              <a:t>acts </a:t>
            </a:r>
            <a:r>
              <a:rPr lang="en-US" dirty="0" smtClean="0">
                <a:latin typeface="Bookman Old Style" pitchFamily="18" charset="0"/>
              </a:rPr>
              <a:t>as an antioxidant preventing tissue injury due to oxidative damage by free radicals: </a:t>
            </a:r>
            <a:r>
              <a:rPr lang="en-US" dirty="0" smtClean="0">
                <a:latin typeface="Bookman Old Style" pitchFamily="18" charset="0"/>
              </a:rPr>
              <a:t>Fights infection</a:t>
            </a:r>
            <a:r>
              <a:rPr lang="en-US" dirty="0" smtClean="0">
                <a:latin typeface="Bookman Old Style" pitchFamily="18" charset="0"/>
              </a:rPr>
              <a:t>,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Reduces </a:t>
            </a:r>
            <a:r>
              <a:rPr lang="en-US" dirty="0" smtClean="0">
                <a:latin typeface="Bookman Old Style" pitchFamily="18" charset="0"/>
              </a:rPr>
              <a:t>risk </a:t>
            </a:r>
            <a:r>
              <a:rPr lang="en-US" dirty="0" smtClean="0">
                <a:latin typeface="Bookman Old Style" pitchFamily="18" charset="0"/>
              </a:rPr>
              <a:t>of cancer and coronary artery </a:t>
            </a:r>
            <a:r>
              <a:rPr lang="en-US" dirty="0" smtClean="0">
                <a:latin typeface="Bookman Old Style" pitchFamily="18" charset="0"/>
              </a:rPr>
              <a:t>disease. 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2117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Bookman Old Style" pitchFamily="18" charset="0"/>
              </a:rPr>
              <a:t>Immunological Function: enhances the synthesis of </a:t>
            </a:r>
            <a:r>
              <a:rPr lang="en-US" sz="2800" dirty="0" err="1" smtClean="0">
                <a:latin typeface="Bookman Old Style" pitchFamily="18" charset="0"/>
              </a:rPr>
              <a:t>Immunoglobulins</a:t>
            </a:r>
            <a:r>
              <a:rPr lang="en-US" sz="2800" dirty="0" smtClean="0">
                <a:latin typeface="Bookman Old Style" pitchFamily="18" charset="0"/>
              </a:rPr>
              <a:t> and increases the </a:t>
            </a:r>
            <a:r>
              <a:rPr lang="en-US" sz="2800" dirty="0" err="1" smtClean="0">
                <a:latin typeface="Bookman Old Style" pitchFamily="18" charset="0"/>
              </a:rPr>
              <a:t>phagocytic</a:t>
            </a:r>
            <a:r>
              <a:rPr lang="en-US" sz="2800" dirty="0" smtClean="0">
                <a:latin typeface="Bookman Old Style" pitchFamily="18" charset="0"/>
              </a:rPr>
              <a:t> functions of leukocytes. </a:t>
            </a:r>
          </a:p>
          <a:p>
            <a:pPr algn="just">
              <a:buFont typeface="Wingdings" pitchFamily="2" charset="2"/>
              <a:buChar char="§"/>
            </a:pPr>
            <a:endParaRPr lang="en-US" sz="28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Bookman Old Style" pitchFamily="18" charset="0"/>
              </a:rPr>
              <a:t>	Deficiency Manifestations:</a:t>
            </a:r>
            <a:r>
              <a:rPr lang="en-US" sz="2800" dirty="0" smtClean="0">
                <a:latin typeface="Bookman Old Style" pitchFamily="18" charset="0"/>
              </a:rPr>
              <a:t> Hemorrhages under the skin, bone fragility, joint pain, Poor wound healing, frequent infections, Spongy and bleeding gums, loosened teeth. Deficiency is manifested as Scurvy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err="1" smtClean="0">
                <a:latin typeface="Bookman Old Style" pitchFamily="18" charset="0"/>
              </a:rPr>
              <a:t>Cobalamin</a:t>
            </a:r>
            <a:r>
              <a:rPr lang="en-US" dirty="0" smtClean="0">
                <a:latin typeface="Bookman Old Style" pitchFamily="18" charset="0"/>
              </a:rPr>
              <a:t> (</a:t>
            </a:r>
            <a:r>
              <a:rPr lang="en-US" dirty="0" smtClean="0">
                <a:latin typeface="Bookman Old Style" pitchFamily="18" charset="0"/>
              </a:rPr>
              <a:t>Vitamin B</a:t>
            </a:r>
            <a:r>
              <a:rPr lang="en-US" baseline="-25000" dirty="0" smtClean="0">
                <a:latin typeface="Bookman Old Style" pitchFamily="18" charset="0"/>
              </a:rPr>
              <a:t>12</a:t>
            </a:r>
            <a:r>
              <a:rPr lang="en-US" dirty="0" smtClean="0">
                <a:latin typeface="Bookman Old Style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715000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ookman Old Style" pitchFamily="18" charset="0"/>
              </a:rPr>
              <a:t>Structure - </a:t>
            </a:r>
            <a:r>
              <a:rPr lang="en-US" dirty="0" err="1" smtClean="0">
                <a:latin typeface="Bookman Old Style" pitchFamily="18" charset="0"/>
              </a:rPr>
              <a:t>Cobalamin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contains a </a:t>
            </a:r>
            <a:r>
              <a:rPr lang="en-US" dirty="0" err="1" smtClean="0">
                <a:latin typeface="Bookman Old Style" pitchFamily="18" charset="0"/>
              </a:rPr>
              <a:t>corrin</a:t>
            </a:r>
            <a:r>
              <a:rPr lang="en-US" dirty="0" smtClean="0">
                <a:latin typeface="Bookman Old Style" pitchFamily="18" charset="0"/>
              </a:rPr>
              <a:t> ring with four </a:t>
            </a:r>
            <a:r>
              <a:rPr lang="en-US" dirty="0" err="1" smtClean="0">
                <a:latin typeface="Bookman Old Style" pitchFamily="18" charset="0"/>
              </a:rPr>
              <a:t>pyrolle</a:t>
            </a:r>
            <a:r>
              <a:rPr lang="en-US" dirty="0" smtClean="0">
                <a:latin typeface="Bookman Old Style" pitchFamily="18" charset="0"/>
              </a:rPr>
              <a:t> rings and COBALT at the centre.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ookman Old Style" pitchFamily="18" charset="0"/>
              </a:rPr>
              <a:t>Two </a:t>
            </a:r>
            <a:r>
              <a:rPr lang="en-US" dirty="0" smtClean="0">
                <a:latin typeface="Bookman Old Style" pitchFamily="18" charset="0"/>
              </a:rPr>
              <a:t>active </a:t>
            </a:r>
            <a:r>
              <a:rPr lang="en-US" dirty="0" smtClean="0">
                <a:latin typeface="Bookman Old Style" pitchFamily="18" charset="0"/>
              </a:rPr>
              <a:t>coenzyme: </a:t>
            </a:r>
            <a:r>
              <a:rPr lang="en-US" dirty="0" err="1" smtClean="0">
                <a:latin typeface="Bookman Old Style" pitchFamily="18" charset="0"/>
              </a:rPr>
              <a:t>Deoxadenosyl</a:t>
            </a:r>
            <a:r>
              <a:rPr lang="en-US" dirty="0" smtClean="0">
                <a:latin typeface="Bookman Old Style" pitchFamily="18" charset="0"/>
              </a:rPr>
              <a:t> &amp; </a:t>
            </a:r>
            <a:r>
              <a:rPr lang="en-US" dirty="0" err="1" smtClean="0">
                <a:latin typeface="Bookman Old Style" pitchFamily="18" charset="0"/>
              </a:rPr>
              <a:t>Methylcobalamin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ookman Old Style" pitchFamily="18" charset="0"/>
              </a:rPr>
              <a:t>Absorption </a:t>
            </a:r>
            <a:r>
              <a:rPr lang="en-US" dirty="0" smtClean="0">
                <a:latin typeface="Bookman Old Style" pitchFamily="18" charset="0"/>
              </a:rPr>
              <a:t>and </a:t>
            </a:r>
            <a:r>
              <a:rPr lang="en-US" dirty="0" smtClean="0">
                <a:latin typeface="Bookman Old Style" pitchFamily="18" charset="0"/>
              </a:rPr>
              <a:t>Storage: Absorption requires </a:t>
            </a:r>
            <a:r>
              <a:rPr lang="en-US" dirty="0" smtClean="0">
                <a:latin typeface="Bookman Old Style" pitchFamily="18" charset="0"/>
              </a:rPr>
              <a:t>a glycoprotein known as intrinsic factor produced in the stomach in presence of </a:t>
            </a:r>
            <a:r>
              <a:rPr lang="en-US" dirty="0" smtClean="0">
                <a:latin typeface="Bookman Old Style" pitchFamily="18" charset="0"/>
              </a:rPr>
              <a:t>HCL and stored </a:t>
            </a:r>
            <a:r>
              <a:rPr lang="en-US" dirty="0" smtClean="0">
                <a:latin typeface="Bookman Old Style" pitchFamily="18" charset="0"/>
              </a:rPr>
              <a:t>in the liver in the form of </a:t>
            </a:r>
            <a:r>
              <a:rPr lang="en-US" dirty="0" err="1" smtClean="0">
                <a:latin typeface="Bookman Old Style" pitchFamily="18" charset="0"/>
              </a:rPr>
              <a:t>Deoxyadenosyl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Cobalamin</a:t>
            </a:r>
            <a:r>
              <a:rPr lang="en-US" dirty="0" smtClean="0">
                <a:latin typeface="Bookman Old Style" pitchFamily="18" charset="0"/>
              </a:rPr>
              <a:t>.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ookman Old Style" pitchFamily="18" charset="0"/>
              </a:rPr>
              <a:t>Biochemical Functions: </a:t>
            </a:r>
            <a:r>
              <a:rPr lang="en-US" dirty="0" smtClean="0">
                <a:latin typeface="Bookman Old Style" pitchFamily="18" charset="0"/>
              </a:rPr>
              <a:t>Synthesis of </a:t>
            </a:r>
            <a:r>
              <a:rPr lang="en-US" dirty="0" err="1" smtClean="0">
                <a:latin typeface="Bookman Old Style" pitchFamily="18" charset="0"/>
              </a:rPr>
              <a:t>Methionine</a:t>
            </a:r>
            <a:r>
              <a:rPr lang="en-US" dirty="0" smtClean="0">
                <a:latin typeface="Bookman Old Style" pitchFamily="18" charset="0"/>
              </a:rPr>
              <a:t> from </a:t>
            </a:r>
            <a:r>
              <a:rPr lang="en-US" dirty="0" err="1" smtClean="0">
                <a:latin typeface="Bookman Old Style" pitchFamily="18" charset="0"/>
              </a:rPr>
              <a:t>Homocysteine</a:t>
            </a:r>
            <a:r>
              <a:rPr lang="en-US" dirty="0" smtClean="0">
                <a:latin typeface="Bookman Old Style" pitchFamily="18" charset="0"/>
              </a:rPr>
              <a:t> • Thus B</a:t>
            </a:r>
            <a:r>
              <a:rPr lang="en-US" baseline="-25000" dirty="0" smtClean="0">
                <a:latin typeface="Bookman Old Style" pitchFamily="18" charset="0"/>
              </a:rPr>
              <a:t>12</a:t>
            </a:r>
            <a:r>
              <a:rPr lang="en-US" dirty="0" smtClean="0">
                <a:latin typeface="Bookman Old Style" pitchFamily="18" charset="0"/>
              </a:rPr>
              <a:t> deficiency results in decreased THF that leads to reduced nucleotide and DNA synthesis</a:t>
            </a:r>
            <a:r>
              <a:rPr lang="en-US" dirty="0" smtClean="0">
                <a:latin typeface="Bookman Old Style" pitchFamily="18" charset="0"/>
              </a:rPr>
              <a:t>. Vitamin </a:t>
            </a:r>
            <a:r>
              <a:rPr lang="en-US" dirty="0" smtClean="0">
                <a:latin typeface="Bookman Old Style" pitchFamily="18" charset="0"/>
              </a:rPr>
              <a:t>B</a:t>
            </a:r>
            <a:r>
              <a:rPr lang="en-US" baseline="-25000" dirty="0" smtClean="0">
                <a:latin typeface="Bookman Old Style" pitchFamily="18" charset="0"/>
              </a:rPr>
              <a:t>12</a:t>
            </a:r>
            <a:r>
              <a:rPr lang="en-US" dirty="0" smtClean="0">
                <a:latin typeface="Bookman Old Style" pitchFamily="18" charset="0"/>
              </a:rPr>
              <a:t> is </a:t>
            </a:r>
            <a:r>
              <a:rPr lang="en-US" dirty="0" smtClean="0">
                <a:latin typeface="Bookman Old Style" pitchFamily="18" charset="0"/>
              </a:rPr>
              <a:t>deficient abnormal fatty acids incorporated </a:t>
            </a:r>
            <a:r>
              <a:rPr lang="en-US" dirty="0" smtClean="0">
                <a:latin typeface="Bookman Old Style" pitchFamily="18" charset="0"/>
              </a:rPr>
              <a:t>into cell </a:t>
            </a:r>
            <a:r>
              <a:rPr lang="en-US" dirty="0" smtClean="0">
                <a:latin typeface="Bookman Old Style" pitchFamily="18" charset="0"/>
              </a:rPr>
              <a:t>membrane</a:t>
            </a:r>
          </a:p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Deficiency cause &amp; Manifestations:</a:t>
            </a:r>
            <a:r>
              <a:rPr lang="en-US" dirty="0" smtClean="0">
                <a:latin typeface="Bookman Old Style" pitchFamily="18" charset="0"/>
              </a:rPr>
              <a:t> Vitamin </a:t>
            </a:r>
            <a:r>
              <a:rPr lang="en-US" dirty="0" smtClean="0">
                <a:latin typeface="Bookman Old Style" pitchFamily="18" charset="0"/>
              </a:rPr>
              <a:t>B</a:t>
            </a:r>
            <a:r>
              <a:rPr lang="en-US" baseline="-25000" dirty="0" smtClean="0">
                <a:latin typeface="Bookman Old Style" pitchFamily="18" charset="0"/>
              </a:rPr>
              <a:t>12</a:t>
            </a:r>
            <a:r>
              <a:rPr lang="en-US" dirty="0" smtClean="0">
                <a:latin typeface="Bookman Old Style" pitchFamily="18" charset="0"/>
              </a:rPr>
              <a:t> is mainly present in animal </a:t>
            </a:r>
            <a:r>
              <a:rPr lang="en-US" dirty="0" smtClean="0">
                <a:latin typeface="Bookman Old Style" pitchFamily="18" charset="0"/>
              </a:rPr>
              <a:t>diet, Decreased absorption due </a:t>
            </a:r>
            <a:r>
              <a:rPr lang="en-US" dirty="0" smtClean="0">
                <a:latin typeface="Bookman Old Style" pitchFamily="18" charset="0"/>
              </a:rPr>
              <a:t>to </a:t>
            </a:r>
            <a:r>
              <a:rPr lang="en-US" dirty="0" err="1" smtClean="0">
                <a:latin typeface="Bookman Old Style" pitchFamily="18" charset="0"/>
              </a:rPr>
              <a:t>Gastrectomy</a:t>
            </a:r>
            <a:r>
              <a:rPr lang="en-US" dirty="0" smtClean="0">
                <a:latin typeface="Bookman Old Style" pitchFamily="18" charset="0"/>
              </a:rPr>
              <a:t> and </a:t>
            </a:r>
            <a:r>
              <a:rPr lang="en-US" dirty="0" err="1" smtClean="0">
                <a:latin typeface="Bookman Old Style" pitchFamily="18" charset="0"/>
              </a:rPr>
              <a:t>malabsorption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diseases</a:t>
            </a:r>
            <a:r>
              <a:rPr lang="en-US" dirty="0" smtClean="0">
                <a:latin typeface="Bookman Old Style" pitchFamily="18" charset="0"/>
              </a:rPr>
              <a:t>,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Pernicious </a:t>
            </a:r>
            <a:r>
              <a:rPr lang="en-US" dirty="0" smtClean="0">
                <a:latin typeface="Bookman Old Style" pitchFamily="18" charset="0"/>
              </a:rPr>
              <a:t>Anemia, Pregnancy and lactation</a:t>
            </a:r>
          </a:p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err="1" smtClean="0">
                <a:latin typeface="Bookman Old Style" pitchFamily="18" charset="0"/>
              </a:rPr>
              <a:t>Megaloblastic</a:t>
            </a:r>
            <a:r>
              <a:rPr lang="en-US" dirty="0" smtClean="0">
                <a:latin typeface="Bookman Old Style" pitchFamily="18" charset="0"/>
              </a:rPr>
              <a:t> Anemia and </a:t>
            </a:r>
            <a:r>
              <a:rPr lang="en-US" dirty="0" smtClean="0">
                <a:latin typeface="Bookman Old Style" pitchFamily="18" charset="0"/>
              </a:rPr>
              <a:t>Nervous </a:t>
            </a:r>
            <a:r>
              <a:rPr lang="en-US" dirty="0" smtClean="0">
                <a:latin typeface="Bookman Old Style" pitchFamily="18" charset="0"/>
              </a:rPr>
              <a:t>Manifestation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Water-soluble vitamins characteristics – Botanical on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998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Introduction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800600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Vitamins </a:t>
            </a:r>
            <a:r>
              <a:rPr lang="en-US" dirty="0" smtClean="0">
                <a:latin typeface="Bookman Old Style" pitchFamily="18" charset="0"/>
              </a:rPr>
              <a:t>are organic compounds required in the diet in small amounts to perform specific biologic functions for normal maintenance of optimum growth and health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smtClean="0">
                <a:latin typeface="Bookman Old Style" pitchFamily="18" charset="0"/>
              </a:rPr>
              <a:t>The </a:t>
            </a:r>
            <a:r>
              <a:rPr lang="en-US" dirty="0" smtClean="0">
                <a:latin typeface="Bookman Old Style" pitchFamily="18" charset="0"/>
              </a:rPr>
              <a:t>word Vitamin comes from the Greek word “VITAMINE” which means ‘Vital for Life.’ </a:t>
            </a:r>
          </a:p>
          <a:p>
            <a:pPr algn="just">
              <a:buNone/>
            </a:pP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Water Soluble Vitamins- B-Complex and C | Biochemistry | Online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General Properties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Heterogeneous </a:t>
            </a:r>
            <a:r>
              <a:rPr lang="en-US" dirty="0" smtClean="0">
                <a:latin typeface="Bookman Old Style" pitchFamily="18" charset="0"/>
              </a:rPr>
              <a:t>group of </a:t>
            </a:r>
            <a:r>
              <a:rPr lang="en-US" dirty="0" smtClean="0">
                <a:latin typeface="Bookman Old Style" pitchFamily="18" charset="0"/>
              </a:rPr>
              <a:t>compounds and they </a:t>
            </a:r>
            <a:r>
              <a:rPr lang="en-US" dirty="0" smtClean="0">
                <a:latin typeface="Bookman Old Style" pitchFamily="18" charset="0"/>
              </a:rPr>
              <a:t>differ chemically from each other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soluble </a:t>
            </a:r>
            <a:r>
              <a:rPr lang="en-US" dirty="0" smtClean="0">
                <a:latin typeface="Bookman Old Style" pitchFamily="18" charset="0"/>
              </a:rPr>
              <a:t>in </a:t>
            </a:r>
            <a:r>
              <a:rPr lang="en-US" dirty="0" smtClean="0">
                <a:latin typeface="Bookman Old Style" pitchFamily="18" charset="0"/>
              </a:rPr>
              <a:t>water.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Excreted </a:t>
            </a:r>
            <a:r>
              <a:rPr lang="en-US" dirty="0" smtClean="0">
                <a:latin typeface="Bookman Old Style" pitchFamily="18" charset="0"/>
              </a:rPr>
              <a:t>in the urine and are non-toxic to the body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Not </a:t>
            </a:r>
            <a:r>
              <a:rPr lang="en-US" dirty="0" smtClean="0">
                <a:latin typeface="Bookman Old Style" pitchFamily="18" charset="0"/>
              </a:rPr>
              <a:t>stored in large quantities </a:t>
            </a:r>
            <a:r>
              <a:rPr lang="en-US" dirty="0" smtClean="0">
                <a:latin typeface="Bookman Old Style" pitchFamily="18" charset="0"/>
              </a:rPr>
              <a:t>(except </a:t>
            </a:r>
            <a:r>
              <a:rPr lang="en-US" dirty="0" smtClean="0">
                <a:latin typeface="Bookman Old Style" pitchFamily="18" charset="0"/>
              </a:rPr>
              <a:t>B</a:t>
            </a:r>
            <a:r>
              <a:rPr lang="en-US" baseline="-25000" dirty="0" smtClean="0">
                <a:latin typeface="Bookman Old Style" pitchFamily="18" charset="0"/>
              </a:rPr>
              <a:t>12</a:t>
            </a:r>
            <a:r>
              <a:rPr lang="en-US" dirty="0" smtClean="0">
                <a:latin typeface="Bookman Old Style" pitchFamily="18" charset="0"/>
              </a:rPr>
              <a:t>) </a:t>
            </a:r>
            <a:r>
              <a:rPr lang="en-US" dirty="0" smtClean="0">
                <a:latin typeface="Bookman Old Style" pitchFamily="18" charset="0"/>
              </a:rPr>
              <a:t>being </a:t>
            </a:r>
            <a:r>
              <a:rPr lang="en-US" dirty="0" smtClean="0">
                <a:latin typeface="Bookman Old Style" pitchFamily="18" charset="0"/>
              </a:rPr>
              <a:t>continuously supplied in the </a:t>
            </a:r>
            <a:r>
              <a:rPr lang="en-US" dirty="0" smtClean="0">
                <a:latin typeface="Bookman Old Style" pitchFamily="18" charset="0"/>
              </a:rPr>
              <a:t>diet.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Bookman Old Style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Bookman Old Style" pitchFamily="18" charset="0"/>
              </a:rPr>
              <a:t>These vitamins </a:t>
            </a:r>
            <a:r>
              <a:rPr lang="en-US" dirty="0" smtClean="0">
                <a:latin typeface="Bookman Old Style" pitchFamily="18" charset="0"/>
              </a:rPr>
              <a:t>form coenzymes </a:t>
            </a:r>
            <a:r>
              <a:rPr lang="en-US" dirty="0" smtClean="0">
                <a:latin typeface="Bookman Old Style" pitchFamily="18" charset="0"/>
              </a:rPr>
              <a:t>(active </a:t>
            </a:r>
            <a:r>
              <a:rPr lang="en-US" dirty="0" smtClean="0">
                <a:latin typeface="Bookman Old Style" pitchFamily="18" charset="0"/>
              </a:rPr>
              <a:t>form </a:t>
            </a:r>
            <a:r>
              <a:rPr lang="en-US" dirty="0" smtClean="0">
                <a:latin typeface="Bookman Old Style" pitchFamily="18" charset="0"/>
              </a:rPr>
              <a:t>of </a:t>
            </a:r>
            <a:r>
              <a:rPr lang="en-US" dirty="0" smtClean="0">
                <a:latin typeface="Bookman Old Style" pitchFamily="18" charset="0"/>
              </a:rPr>
              <a:t>vitamin) that help </a:t>
            </a:r>
            <a:r>
              <a:rPr lang="en-US" dirty="0" smtClean="0">
                <a:latin typeface="Bookman Old Style" pitchFamily="18" charset="0"/>
              </a:rPr>
              <a:t>to </a:t>
            </a:r>
            <a:r>
              <a:rPr lang="en-US" dirty="0" smtClean="0">
                <a:latin typeface="Bookman Old Style" pitchFamily="18" charset="0"/>
              </a:rPr>
              <a:t>participate in a variety of biochemical reactions. </a:t>
            </a:r>
          </a:p>
          <a:p>
            <a:pPr algn="just">
              <a:buFont typeface="Courier New" pitchFamily="49" charset="0"/>
              <a:buChar char="o"/>
            </a:pP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Water -compatible imprinted polymers for selective depletion of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56216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52600" y="6172200"/>
            <a:ext cx="502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Bookman Old Style" pitchFamily="18" charset="0"/>
              </a:rPr>
              <a:t>Structure of water soluble vitamins</a:t>
            </a:r>
            <a:endParaRPr lang="en-US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Thiamine </a:t>
            </a:r>
            <a:r>
              <a:rPr lang="en-US" dirty="0" smtClean="0">
                <a:latin typeface="Bookman Old Style" pitchFamily="18" charset="0"/>
              </a:rPr>
              <a:t>(Vitamin B</a:t>
            </a:r>
            <a:r>
              <a:rPr lang="en-US" baseline="-25000" dirty="0" smtClean="0">
                <a:latin typeface="Bookman Old Style" pitchFamily="18" charset="0"/>
              </a:rPr>
              <a:t>1</a:t>
            </a:r>
            <a:r>
              <a:rPr lang="en-US" dirty="0" smtClean="0">
                <a:latin typeface="Bookman Old Style" pitchFamily="18" charset="0"/>
              </a:rPr>
              <a:t>)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8674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Bookman Old Style" pitchFamily="18" charset="0"/>
              </a:rPr>
              <a:t>contains </a:t>
            </a:r>
            <a:r>
              <a:rPr lang="en-US" sz="2000" dirty="0" smtClean="0">
                <a:latin typeface="Bookman Old Style" pitchFamily="18" charset="0"/>
              </a:rPr>
              <a:t>a </a:t>
            </a:r>
            <a:r>
              <a:rPr lang="en-US" sz="2000" dirty="0" err="1" smtClean="0">
                <a:latin typeface="Bookman Old Style" pitchFamily="18" charset="0"/>
              </a:rPr>
              <a:t>pyrimidine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smtClean="0">
                <a:latin typeface="Bookman Old Style" pitchFamily="18" charset="0"/>
              </a:rPr>
              <a:t>and </a:t>
            </a:r>
            <a:r>
              <a:rPr lang="en-US" sz="2000" dirty="0" smtClean="0">
                <a:latin typeface="Bookman Old Style" pitchFamily="18" charset="0"/>
              </a:rPr>
              <a:t>a </a:t>
            </a:r>
            <a:r>
              <a:rPr lang="en-US" sz="2000" dirty="0" err="1" smtClean="0">
                <a:latin typeface="Bookman Old Style" pitchFamily="18" charset="0"/>
              </a:rPr>
              <a:t>thiazole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smtClean="0">
                <a:latin typeface="Bookman Old Style" pitchFamily="18" charset="0"/>
              </a:rPr>
              <a:t>ring.</a:t>
            </a: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Bookman Old Style" pitchFamily="18" charset="0"/>
              </a:rPr>
              <a:t>active </a:t>
            </a:r>
            <a:r>
              <a:rPr lang="en-US" sz="2000" dirty="0" smtClean="0">
                <a:latin typeface="Bookman Old Style" pitchFamily="18" charset="0"/>
              </a:rPr>
              <a:t>form </a:t>
            </a:r>
            <a:r>
              <a:rPr lang="en-US" sz="2000" dirty="0" smtClean="0">
                <a:latin typeface="Bookman Old Style" pitchFamily="18" charset="0"/>
              </a:rPr>
              <a:t>is </a:t>
            </a:r>
            <a:r>
              <a:rPr lang="en-US" sz="2000" dirty="0" smtClean="0">
                <a:latin typeface="Bookman Old Style" pitchFamily="18" charset="0"/>
              </a:rPr>
              <a:t>the coenzyme Thiamine Pyrophosphate (TPP</a:t>
            </a:r>
            <a:r>
              <a:rPr lang="en-US" sz="2000" dirty="0" smtClean="0">
                <a:latin typeface="Bookman Old Style" pitchFamily="18" charset="0"/>
              </a:rPr>
              <a:t>).</a:t>
            </a: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Bookman Old Style" pitchFamily="18" charset="0"/>
              </a:rPr>
              <a:t>activation </a:t>
            </a:r>
            <a:r>
              <a:rPr lang="en-US" sz="2000" dirty="0" smtClean="0">
                <a:latin typeface="Bookman Old Style" pitchFamily="18" charset="0"/>
              </a:rPr>
              <a:t>occurs mainly in liver. </a:t>
            </a:r>
            <a:endParaRPr lang="en-US" sz="2000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Bookman Old Style" pitchFamily="18" charset="0"/>
              </a:rPr>
              <a:t>TPP </a:t>
            </a:r>
            <a:r>
              <a:rPr lang="en-US" sz="2000" dirty="0" smtClean="0">
                <a:latin typeface="Bookman Old Style" pitchFamily="18" charset="0"/>
              </a:rPr>
              <a:t>is involved with the energy releasing reactions of carbohydrate </a:t>
            </a:r>
            <a:r>
              <a:rPr lang="en-US" sz="2000" dirty="0" smtClean="0">
                <a:latin typeface="Bookman Old Style" pitchFamily="18" charset="0"/>
              </a:rPr>
              <a:t>metabolism.</a:t>
            </a: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Bookman Old Style" pitchFamily="18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Bookman Old Style" pitchFamily="18" charset="0"/>
              </a:rPr>
              <a:t>Deficiency cause &amp; Manifestations: </a:t>
            </a:r>
            <a:r>
              <a:rPr lang="en-US" sz="2000" dirty="0" smtClean="0">
                <a:latin typeface="Bookman Old Style" pitchFamily="18" charset="0"/>
              </a:rPr>
              <a:t>Inadequate Diet, Pregnancy </a:t>
            </a:r>
            <a:r>
              <a:rPr lang="en-US" sz="2000" dirty="0" smtClean="0">
                <a:latin typeface="Bookman Old Style" pitchFamily="18" charset="0"/>
              </a:rPr>
              <a:t>and </a:t>
            </a:r>
            <a:r>
              <a:rPr lang="en-US" sz="2000" dirty="0" smtClean="0">
                <a:latin typeface="Bookman Old Style" pitchFamily="18" charset="0"/>
              </a:rPr>
              <a:t>lactation, </a:t>
            </a:r>
            <a:r>
              <a:rPr lang="en-US" sz="2000" dirty="0" err="1" smtClean="0">
                <a:latin typeface="Bookman Old Style" pitchFamily="18" charset="0"/>
              </a:rPr>
              <a:t>Beri-beri</a:t>
            </a:r>
            <a:endParaRPr lang="en-US" sz="20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Bookman Old Style" pitchFamily="18" charset="0"/>
              </a:rPr>
              <a:t>	</a:t>
            </a:r>
            <a:endParaRPr lang="en-US" sz="20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Bookman Old Style" pitchFamily="18" charset="0"/>
              </a:rPr>
              <a:t>	</a:t>
            </a:r>
            <a:r>
              <a:rPr lang="en-US" sz="2000" dirty="0" smtClean="0">
                <a:latin typeface="Bookman Old Style" pitchFamily="18" charset="0"/>
              </a:rPr>
              <a:t>I</a:t>
            </a:r>
            <a:r>
              <a:rPr lang="en-US" sz="2000" dirty="0" smtClean="0">
                <a:latin typeface="Bookman Old Style" pitchFamily="18" charset="0"/>
              </a:rPr>
              <a:t>. Wet </a:t>
            </a:r>
            <a:r>
              <a:rPr lang="en-US" sz="2000" dirty="0" smtClean="0">
                <a:latin typeface="Bookman Old Style" pitchFamily="18" charset="0"/>
              </a:rPr>
              <a:t>BB: </a:t>
            </a:r>
            <a:r>
              <a:rPr lang="en-US" sz="2000" dirty="0" smtClean="0">
                <a:latin typeface="Bookman Old Style" pitchFamily="18" charset="0"/>
              </a:rPr>
              <a:t>Edema and weak heart muscles </a:t>
            </a:r>
            <a:endParaRPr lang="en-US" sz="2000" dirty="0" smtClean="0">
              <a:latin typeface="Bookman Old Style" pitchFamily="18" charset="0"/>
            </a:endParaRPr>
          </a:p>
          <a:p>
            <a:pPr algn="just"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Bookman Old Style" pitchFamily="18" charset="0"/>
              </a:rPr>
              <a:t>	</a:t>
            </a:r>
            <a:r>
              <a:rPr lang="en-US" sz="2000" dirty="0" smtClean="0">
                <a:latin typeface="Bookman Old Style" pitchFamily="18" charset="0"/>
              </a:rPr>
              <a:t>II</a:t>
            </a:r>
            <a:r>
              <a:rPr lang="en-US" sz="2000" dirty="0" smtClean="0">
                <a:latin typeface="Bookman Old Style" pitchFamily="18" charset="0"/>
              </a:rPr>
              <a:t>. Dry </a:t>
            </a:r>
            <a:r>
              <a:rPr lang="en-US" sz="2000" dirty="0" smtClean="0">
                <a:latin typeface="Bookman Old Style" pitchFamily="18" charset="0"/>
              </a:rPr>
              <a:t>BB: </a:t>
            </a:r>
            <a:r>
              <a:rPr lang="en-US" sz="2000" dirty="0" smtClean="0">
                <a:latin typeface="Bookman Old Style" pitchFamily="18" charset="0"/>
              </a:rPr>
              <a:t>Degeneration of peripheral nerves and weak muscles. </a:t>
            </a:r>
            <a:endParaRPr lang="en-US" sz="2000" dirty="0" smtClean="0">
              <a:latin typeface="Bookman Old Style" pitchFamily="18" charset="0"/>
            </a:endParaRPr>
          </a:p>
          <a:p>
            <a:pPr algn="just"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Bookman Old Style" pitchFamily="18" charset="0"/>
              </a:rPr>
              <a:t>	</a:t>
            </a:r>
            <a:r>
              <a:rPr lang="en-US" sz="2000" dirty="0" smtClean="0">
                <a:latin typeface="Bookman Old Style" pitchFamily="18" charset="0"/>
              </a:rPr>
              <a:t>III</a:t>
            </a:r>
            <a:r>
              <a:rPr lang="en-US" sz="2000" dirty="0" smtClean="0">
                <a:latin typeface="Bookman Old Style" pitchFamily="18" charset="0"/>
              </a:rPr>
              <a:t>. Infantile </a:t>
            </a:r>
            <a:r>
              <a:rPr lang="en-US" sz="2000" dirty="0" smtClean="0">
                <a:latin typeface="Bookman Old Style" pitchFamily="18" charset="0"/>
              </a:rPr>
              <a:t>BB: </a:t>
            </a:r>
            <a:r>
              <a:rPr lang="en-US" sz="2000" dirty="0" smtClean="0">
                <a:latin typeface="Bookman Old Style" pitchFamily="18" charset="0"/>
              </a:rPr>
              <a:t>Affects infants. </a:t>
            </a:r>
          </a:p>
          <a:p>
            <a:pPr algn="just">
              <a:buNone/>
            </a:pPr>
            <a:endParaRPr lang="en-US" sz="20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Riboflavin </a:t>
            </a:r>
            <a:r>
              <a:rPr lang="en-US" dirty="0" smtClean="0">
                <a:latin typeface="Bookman Old Style" pitchFamily="18" charset="0"/>
              </a:rPr>
              <a:t>(Vitamin B</a:t>
            </a:r>
            <a:r>
              <a:rPr lang="en-US" baseline="-25000" dirty="0" smtClean="0">
                <a:latin typeface="Bookman Old Style" pitchFamily="18" charset="0"/>
              </a:rPr>
              <a:t>2</a:t>
            </a:r>
            <a:r>
              <a:rPr lang="en-US" dirty="0" smtClean="0">
                <a:latin typeface="Bookman Old Style" pitchFamily="18" charset="0"/>
              </a:rPr>
              <a:t>)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867400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ookman Old Style" pitchFamily="18" charset="0"/>
              </a:rPr>
              <a:t>Structure</a:t>
            </a:r>
            <a:r>
              <a:rPr lang="en-US" dirty="0" smtClean="0">
                <a:latin typeface="Bookman Old Style" pitchFamily="18" charset="0"/>
              </a:rPr>
              <a:t>: </a:t>
            </a:r>
            <a:r>
              <a:rPr lang="en-US" dirty="0" err="1" smtClean="0">
                <a:latin typeface="Bookman Old Style" pitchFamily="18" charset="0"/>
              </a:rPr>
              <a:t>Isoalloxazine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ring attached to </a:t>
            </a:r>
            <a:r>
              <a:rPr lang="en-US" dirty="0" err="1" smtClean="0">
                <a:latin typeface="Bookman Old Style" pitchFamily="18" charset="0"/>
              </a:rPr>
              <a:t>Ribitol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ookman Old Style" pitchFamily="18" charset="0"/>
              </a:rPr>
              <a:t>Stable </a:t>
            </a:r>
            <a:r>
              <a:rPr lang="en-US" dirty="0" smtClean="0">
                <a:latin typeface="Bookman Old Style" pitchFamily="18" charset="0"/>
              </a:rPr>
              <a:t>to heat but sensitive to light (photosensitive).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ookman Old Style" pitchFamily="18" charset="0"/>
              </a:rPr>
              <a:t>Active Coenzymes: </a:t>
            </a:r>
            <a:r>
              <a:rPr lang="en-US" dirty="0" err="1" smtClean="0">
                <a:latin typeface="Bookman Old Style" pitchFamily="18" charset="0"/>
              </a:rPr>
              <a:t>Flavin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adenine </a:t>
            </a:r>
            <a:r>
              <a:rPr lang="en-US" dirty="0" err="1" smtClean="0">
                <a:latin typeface="Bookman Old Style" pitchFamily="18" charset="0"/>
              </a:rPr>
              <a:t>dinucleotide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= </a:t>
            </a:r>
            <a:r>
              <a:rPr lang="en-US" dirty="0" err="1" smtClean="0">
                <a:latin typeface="Bookman Old Style" pitchFamily="18" charset="0"/>
              </a:rPr>
              <a:t>Flavin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mononucleotide </a:t>
            </a:r>
            <a:r>
              <a:rPr lang="en-US" dirty="0" smtClean="0">
                <a:latin typeface="Bookman Old Style" pitchFamily="18" charset="0"/>
              </a:rPr>
              <a:t>+ AMP </a:t>
            </a:r>
            <a:r>
              <a:rPr lang="en-US" dirty="0" smtClean="0">
                <a:latin typeface="Bookman Old Style" pitchFamily="18" charset="0"/>
              </a:rPr>
              <a:t>forms in intestine </a:t>
            </a:r>
            <a:r>
              <a:rPr lang="en-US" dirty="0" smtClean="0">
                <a:latin typeface="Bookman Old Style" pitchFamily="18" charset="0"/>
              </a:rPr>
              <a:t>and liver.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ookman Old Style" pitchFamily="18" charset="0"/>
              </a:rPr>
              <a:t>Biochemical Functions: </a:t>
            </a:r>
            <a:r>
              <a:rPr lang="en-US" dirty="0" err="1" smtClean="0">
                <a:latin typeface="Bookman Old Style" pitchFamily="18" charset="0"/>
              </a:rPr>
              <a:t>isoalloxazine</a:t>
            </a:r>
            <a:r>
              <a:rPr lang="en-US" dirty="0" smtClean="0">
                <a:latin typeface="Bookman Old Style" pitchFamily="18" charset="0"/>
              </a:rPr>
              <a:t> ring serves as an acceptor of two hydrogen </a:t>
            </a:r>
            <a:r>
              <a:rPr lang="en-US" dirty="0" smtClean="0">
                <a:latin typeface="Bookman Old Style" pitchFamily="18" charset="0"/>
              </a:rPr>
              <a:t>atoms. The coenzymes </a:t>
            </a:r>
            <a:r>
              <a:rPr lang="en-US" dirty="0" smtClean="0">
                <a:latin typeface="Bookman Old Style" pitchFamily="18" charset="0"/>
              </a:rPr>
              <a:t>participate in many oxidation reduction reactions and in the Electron Transport Chain. </a:t>
            </a:r>
          </a:p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Deficiency cause &amp; Manifestation:</a:t>
            </a:r>
            <a:r>
              <a:rPr lang="en-US" dirty="0" smtClean="0">
                <a:latin typeface="Bookman Old Style" pitchFamily="18" charset="0"/>
              </a:rPr>
              <a:t> Phototherapy, Pregnancy </a:t>
            </a:r>
            <a:r>
              <a:rPr lang="en-US" dirty="0" smtClean="0">
                <a:latin typeface="Bookman Old Style" pitchFamily="18" charset="0"/>
              </a:rPr>
              <a:t>and </a:t>
            </a:r>
            <a:r>
              <a:rPr lang="en-US" dirty="0" smtClean="0">
                <a:latin typeface="Bookman Old Style" pitchFamily="18" charset="0"/>
              </a:rPr>
              <a:t>Lactation</a:t>
            </a:r>
          </a:p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err="1" smtClean="0">
                <a:latin typeface="Bookman Old Style" pitchFamily="18" charset="0"/>
              </a:rPr>
              <a:t>Glossitis</a:t>
            </a:r>
            <a:r>
              <a:rPr lang="en-US" dirty="0" smtClean="0">
                <a:latin typeface="Bookman Old Style" pitchFamily="18" charset="0"/>
              </a:rPr>
              <a:t>, Dermatitis &amp; </a:t>
            </a:r>
            <a:r>
              <a:rPr lang="en-US" dirty="0" err="1" smtClean="0">
                <a:latin typeface="Bookman Old Style" pitchFamily="18" charset="0"/>
              </a:rPr>
              <a:t>Cheilosis</a:t>
            </a:r>
            <a:endParaRPr lang="en-US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08038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Niacin (nicotinic </a:t>
            </a:r>
            <a:r>
              <a:rPr lang="en-US" dirty="0" smtClean="0">
                <a:latin typeface="Bookman Old Style" pitchFamily="18" charset="0"/>
              </a:rPr>
              <a:t>acid/B</a:t>
            </a:r>
            <a:r>
              <a:rPr lang="en-US" baseline="-25000" dirty="0" smtClean="0">
                <a:latin typeface="Bookman Old Style" pitchFamily="18" charset="0"/>
              </a:rPr>
              <a:t>3</a:t>
            </a:r>
            <a:r>
              <a:rPr lang="en-US" dirty="0" smtClean="0">
                <a:latin typeface="Bookman Old Style" pitchFamily="18" charset="0"/>
              </a:rPr>
              <a:t>)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Bookman Old Style" pitchFamily="18" charset="0"/>
              </a:rPr>
              <a:t>Pyridine derivative - amide </a:t>
            </a:r>
            <a:r>
              <a:rPr lang="en-US" sz="2400" dirty="0" smtClean="0">
                <a:latin typeface="Bookman Old Style" pitchFamily="18" charset="0"/>
              </a:rPr>
              <a:t>form </a:t>
            </a:r>
            <a:r>
              <a:rPr lang="en-US" sz="2400" dirty="0" smtClean="0">
                <a:latin typeface="Bookman Old Style" pitchFamily="18" charset="0"/>
              </a:rPr>
              <a:t>is </a:t>
            </a:r>
            <a:r>
              <a:rPr lang="en-US" sz="2400" dirty="0" smtClean="0">
                <a:latin typeface="Bookman Old Style" pitchFamily="18" charset="0"/>
              </a:rPr>
              <a:t>known as </a:t>
            </a:r>
            <a:r>
              <a:rPr lang="en-US" sz="2400" dirty="0" err="1" smtClean="0">
                <a:latin typeface="Bookman Old Style" pitchFamily="18" charset="0"/>
              </a:rPr>
              <a:t>Niacinamide</a:t>
            </a:r>
            <a:r>
              <a:rPr lang="en-US" sz="2400" dirty="0" smtClean="0">
                <a:latin typeface="Bookman Old Style" pitchFamily="18" charset="0"/>
              </a:rPr>
              <a:t> or </a:t>
            </a:r>
            <a:r>
              <a:rPr lang="en-US" sz="2400" dirty="0" err="1" smtClean="0">
                <a:latin typeface="Bookman Old Style" pitchFamily="18" charset="0"/>
              </a:rPr>
              <a:t>Nicotinamide</a:t>
            </a:r>
            <a:endParaRPr lang="en-US" sz="2400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Bookman Old Style" pitchFamily="18" charset="0"/>
              </a:rPr>
              <a:t>Structure - Synthesized </a:t>
            </a:r>
            <a:r>
              <a:rPr lang="en-US" sz="2400" dirty="0" smtClean="0">
                <a:latin typeface="Bookman Old Style" pitchFamily="18" charset="0"/>
              </a:rPr>
              <a:t>endogenously from </a:t>
            </a:r>
            <a:r>
              <a:rPr lang="en-US" sz="2400" dirty="0" smtClean="0">
                <a:latin typeface="Bookman Old Style" pitchFamily="18" charset="0"/>
              </a:rPr>
              <a:t>Tryptophan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Bookman Old Style" pitchFamily="18" charset="0"/>
              </a:rPr>
              <a:t>Two </a:t>
            </a:r>
            <a:r>
              <a:rPr lang="en-US" sz="2400" dirty="0" smtClean="0">
                <a:latin typeface="Bookman Old Style" pitchFamily="18" charset="0"/>
              </a:rPr>
              <a:t>active coenzymes: Formed in the Liver NAD</a:t>
            </a:r>
            <a:r>
              <a:rPr lang="en-US" sz="2400" dirty="0" smtClean="0">
                <a:latin typeface="Bookman Old Style" pitchFamily="18" charset="0"/>
              </a:rPr>
              <a:t>+ and NADP</a:t>
            </a:r>
            <a:r>
              <a:rPr lang="en-US" sz="2400" dirty="0" smtClean="0">
                <a:latin typeface="Bookman Old Style" pitchFamily="18" charset="0"/>
              </a:rPr>
              <a:t>+ </a:t>
            </a:r>
            <a:endParaRPr lang="en-US" sz="2400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latin typeface="Bookman Old Style" pitchFamily="18" charset="0"/>
              </a:rPr>
              <a:t>Biochemical Functions - Coenzymes </a:t>
            </a:r>
            <a:r>
              <a:rPr lang="en-US" sz="2400" dirty="0" smtClean="0">
                <a:latin typeface="Bookman Old Style" pitchFamily="18" charset="0"/>
              </a:rPr>
              <a:t>NAD+ (NADH) and NADP+ (NADPH) are involved in oxidation–reduction reactions in carbohydrate, lipid and protein metabolisms. </a:t>
            </a:r>
            <a:endParaRPr lang="en-US" sz="24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Bookman Old Style" pitchFamily="18" charset="0"/>
              </a:rPr>
              <a:t>	</a:t>
            </a:r>
            <a:endParaRPr lang="en-US" sz="24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Deficiency causes &amp; Manifestation:</a:t>
            </a:r>
            <a:r>
              <a:rPr lang="en-US" sz="2400" dirty="0" smtClean="0">
                <a:latin typeface="Bookman Old Style" pitchFamily="18" charset="0"/>
              </a:rPr>
              <a:t> Inadequate Diet, </a:t>
            </a:r>
            <a:r>
              <a:rPr lang="en-US" sz="2400" dirty="0" smtClean="0">
                <a:latin typeface="Bookman Old Style" pitchFamily="18" charset="0"/>
              </a:rPr>
              <a:t>Pregnancy and </a:t>
            </a:r>
            <a:r>
              <a:rPr lang="en-US" sz="2400" dirty="0" smtClean="0">
                <a:latin typeface="Bookman Old Style" pitchFamily="18" charset="0"/>
              </a:rPr>
              <a:t>Lactation &amp; </a:t>
            </a:r>
            <a:r>
              <a:rPr lang="en-US" sz="2400" dirty="0" smtClean="0">
                <a:latin typeface="Bookman Old Style" pitchFamily="18" charset="0"/>
              </a:rPr>
              <a:t>Vitamin B6 deficiency: </a:t>
            </a:r>
            <a:endParaRPr lang="en-US" sz="24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Bookman Old Style" pitchFamily="18" charset="0"/>
              </a:rPr>
              <a:t>	Pellagra </a:t>
            </a:r>
            <a:r>
              <a:rPr lang="en-US" sz="2400" dirty="0" smtClean="0">
                <a:latin typeface="Bookman Old Style" pitchFamily="18" charset="0"/>
              </a:rPr>
              <a:t>is characterized 3 </a:t>
            </a:r>
            <a:r>
              <a:rPr lang="en-US" sz="2400" dirty="0" smtClean="0">
                <a:latin typeface="Bookman Old Style" pitchFamily="18" charset="0"/>
              </a:rPr>
              <a:t>D’s (Dermatitis, Diarrhea and Dementia)</a:t>
            </a:r>
            <a:endParaRPr lang="en-US" sz="24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Bookman Old Style" pitchFamily="18" charset="0"/>
              </a:rPr>
              <a:t>Pyridoxine (</a:t>
            </a:r>
            <a:r>
              <a:rPr lang="en-US" dirty="0" smtClean="0">
                <a:latin typeface="Bookman Old Style" pitchFamily="18" charset="0"/>
              </a:rPr>
              <a:t>Vitamin </a:t>
            </a:r>
            <a:r>
              <a:rPr lang="en-US" dirty="0" smtClean="0">
                <a:latin typeface="Bookman Old Style" pitchFamily="18" charset="0"/>
              </a:rPr>
              <a:t>B</a:t>
            </a:r>
            <a:r>
              <a:rPr lang="en-US" baseline="-25000" dirty="0" smtClean="0">
                <a:latin typeface="Bookman Old Style" pitchFamily="18" charset="0"/>
              </a:rPr>
              <a:t>6</a:t>
            </a:r>
            <a:r>
              <a:rPr lang="en-US" dirty="0" smtClean="0">
                <a:latin typeface="Bookman Old Style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ookman Old Style" pitchFamily="18" charset="0"/>
              </a:rPr>
              <a:t>Vitamin </a:t>
            </a:r>
            <a:r>
              <a:rPr lang="en-US" dirty="0" smtClean="0">
                <a:latin typeface="Bookman Old Style" pitchFamily="18" charset="0"/>
              </a:rPr>
              <a:t>B</a:t>
            </a:r>
            <a:r>
              <a:rPr lang="en-US" baseline="-25000" dirty="0" smtClean="0">
                <a:latin typeface="Bookman Old Style" pitchFamily="18" charset="0"/>
              </a:rPr>
              <a:t>6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represent </a:t>
            </a:r>
            <a:r>
              <a:rPr lang="en-US" dirty="0" smtClean="0">
                <a:latin typeface="Bookman Old Style" pitchFamily="18" charset="0"/>
              </a:rPr>
              <a:t>three compounds </a:t>
            </a:r>
            <a:r>
              <a:rPr lang="en-US" dirty="0" smtClean="0">
                <a:latin typeface="Bookman Old Style" pitchFamily="18" charset="0"/>
              </a:rPr>
              <a:t>pyridoxine</a:t>
            </a:r>
            <a:r>
              <a:rPr lang="en-US" dirty="0" smtClean="0">
                <a:latin typeface="Bookman Old Style" pitchFamily="18" charset="0"/>
              </a:rPr>
              <a:t>, </a:t>
            </a:r>
            <a:r>
              <a:rPr lang="en-US" dirty="0" err="1" smtClean="0">
                <a:latin typeface="Bookman Old Style" pitchFamily="18" charset="0"/>
              </a:rPr>
              <a:t>pyridoxal</a:t>
            </a:r>
            <a:r>
              <a:rPr lang="en-US" dirty="0" smtClean="0">
                <a:latin typeface="Bookman Old Style" pitchFamily="18" charset="0"/>
              </a:rPr>
              <a:t> and </a:t>
            </a:r>
            <a:r>
              <a:rPr lang="en-US" dirty="0" err="1" smtClean="0">
                <a:latin typeface="Bookman Old Style" pitchFamily="18" charset="0"/>
              </a:rPr>
              <a:t>pyridoxamine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ookman Old Style" pitchFamily="18" charset="0"/>
              </a:rPr>
              <a:t>Structure - pyridine </a:t>
            </a:r>
            <a:r>
              <a:rPr lang="en-US" dirty="0" smtClean="0">
                <a:latin typeface="Bookman Old Style" pitchFamily="18" charset="0"/>
              </a:rPr>
              <a:t>derivatives </a:t>
            </a:r>
            <a:r>
              <a:rPr lang="en-US" dirty="0" smtClean="0">
                <a:latin typeface="Bookman Old Style" pitchFamily="18" charset="0"/>
              </a:rPr>
              <a:t>and active </a:t>
            </a:r>
            <a:r>
              <a:rPr lang="en-US" dirty="0" smtClean="0">
                <a:latin typeface="Bookman Old Style" pitchFamily="18" charset="0"/>
              </a:rPr>
              <a:t>Coenzyme </a:t>
            </a:r>
            <a:r>
              <a:rPr lang="en-US" dirty="0" smtClean="0">
                <a:latin typeface="Bookman Old Style" pitchFamily="18" charset="0"/>
              </a:rPr>
              <a:t>is </a:t>
            </a:r>
            <a:r>
              <a:rPr lang="en-US" dirty="0" err="1" smtClean="0">
                <a:latin typeface="Bookman Old Style" pitchFamily="18" charset="0"/>
              </a:rPr>
              <a:t>Pyridoxal</a:t>
            </a:r>
            <a:r>
              <a:rPr lang="en-US" dirty="0" smtClean="0">
                <a:latin typeface="Bookman Old Style" pitchFamily="18" charset="0"/>
              </a:rPr>
              <a:t> Phosphate (PLP</a:t>
            </a:r>
            <a:r>
              <a:rPr lang="en-US" dirty="0" smtClean="0">
                <a:latin typeface="Bookman Old Style" pitchFamily="18" charset="0"/>
              </a:rPr>
              <a:t>), </a:t>
            </a:r>
            <a:r>
              <a:rPr lang="en-US" dirty="0" smtClean="0">
                <a:latin typeface="Bookman Old Style" pitchFamily="18" charset="0"/>
              </a:rPr>
              <a:t>synthesized in the intestine from all the three forms</a:t>
            </a:r>
            <a:r>
              <a:rPr lang="en-US" dirty="0" smtClean="0">
                <a:latin typeface="Bookman Old Style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ookman Old Style" pitchFamily="18" charset="0"/>
              </a:rPr>
              <a:t>Biochemical Functions - These are  </a:t>
            </a:r>
            <a:r>
              <a:rPr lang="en-US" dirty="0" smtClean="0">
                <a:latin typeface="Bookman Old Style" pitchFamily="18" charset="0"/>
              </a:rPr>
              <a:t>closely associated with the metabolism of Amino </a:t>
            </a:r>
            <a:r>
              <a:rPr lang="en-US" dirty="0" smtClean="0">
                <a:latin typeface="Bookman Old Style" pitchFamily="18" charset="0"/>
              </a:rPr>
              <a:t>acids. </a:t>
            </a:r>
            <a:endParaRPr lang="en-US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Deficiency cause &amp; Manifestation: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Antituberculous</a:t>
            </a:r>
            <a:r>
              <a:rPr lang="en-US" dirty="0" smtClean="0">
                <a:latin typeface="Bookman Old Style" pitchFamily="18" charset="0"/>
              </a:rPr>
              <a:t> drug, Oral </a:t>
            </a:r>
            <a:r>
              <a:rPr lang="en-US" dirty="0" smtClean="0">
                <a:latin typeface="Bookman Old Style" pitchFamily="18" charset="0"/>
              </a:rPr>
              <a:t>Contraceptive </a:t>
            </a:r>
            <a:r>
              <a:rPr lang="en-US" dirty="0" smtClean="0">
                <a:latin typeface="Bookman Old Style" pitchFamily="18" charset="0"/>
              </a:rPr>
              <a:t>Pills</a:t>
            </a:r>
          </a:p>
          <a:p>
            <a:pPr algn="just">
              <a:buNone/>
            </a:pPr>
            <a:r>
              <a:rPr lang="en-US" dirty="0" smtClean="0">
                <a:latin typeface="Bookman Old Style" pitchFamily="18" charset="0"/>
              </a:rPr>
              <a:t>	</a:t>
            </a:r>
            <a:r>
              <a:rPr lang="en-US" dirty="0" smtClean="0">
                <a:latin typeface="Bookman Old Style" pitchFamily="18" charset="0"/>
              </a:rPr>
              <a:t>Neurological, Dermatological and Hematological manifestations.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519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Introduction</vt:lpstr>
      <vt:lpstr>Slide 3</vt:lpstr>
      <vt:lpstr>General Properties</vt:lpstr>
      <vt:lpstr>Slide 5</vt:lpstr>
      <vt:lpstr>Thiamine (Vitamin B1)</vt:lpstr>
      <vt:lpstr>Riboflavin (Vitamin B2)</vt:lpstr>
      <vt:lpstr>Niacin (nicotinic acid/B3)</vt:lpstr>
      <vt:lpstr>Pyridoxine (Vitamin B6)</vt:lpstr>
      <vt:lpstr>Vitamin C (Ascorbic Acid)</vt:lpstr>
      <vt:lpstr>Slide 11</vt:lpstr>
      <vt:lpstr>Cobalamin (Vitamin B12)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SOLUBLE VITAMINS</dc:title>
  <dc:creator>Aranay</dc:creator>
  <cp:lastModifiedBy>Hp</cp:lastModifiedBy>
  <cp:revision>17</cp:revision>
  <dcterms:created xsi:type="dcterms:W3CDTF">2006-08-16T00:00:00Z</dcterms:created>
  <dcterms:modified xsi:type="dcterms:W3CDTF">2020-06-09T12:22:51Z</dcterms:modified>
</cp:coreProperties>
</file>