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6" r:id="rId4"/>
    <p:sldId id="277" r:id="rId5"/>
    <p:sldId id="259" r:id="rId6"/>
    <p:sldId id="284" r:id="rId7"/>
    <p:sldId id="288" r:id="rId8"/>
    <p:sldId id="285" r:id="rId9"/>
    <p:sldId id="286" r:id="rId10"/>
    <p:sldId id="287" r:id="rId11"/>
    <p:sldId id="278" r:id="rId12"/>
    <p:sldId id="279" r:id="rId13"/>
    <p:sldId id="280" r:id="rId14"/>
    <p:sldId id="281" r:id="rId15"/>
    <p:sldId id="282" r:id="rId16"/>
    <p:sldId id="283" r:id="rId17"/>
    <p:sldId id="26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84123-474A-4A4E-A8EF-FA720089310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F5F145-6DC0-4082-A7CA-12D47BF9C01A}">
      <dgm:prSet/>
      <dgm:spPr/>
      <dgm:t>
        <a:bodyPr/>
        <a:lstStyle/>
        <a:p>
          <a:pPr rtl="0"/>
          <a:r>
            <a:rPr lang="en-US" dirty="0" smtClean="0"/>
            <a:t>Thanks</a:t>
          </a:r>
          <a:endParaRPr lang="en-US" dirty="0"/>
        </a:p>
      </dgm:t>
    </dgm:pt>
    <dgm:pt modelId="{54B8746B-0079-45D2-A31D-3C553635C224}" type="parTrans" cxnId="{B9A4EAF0-AE3B-41A2-9804-3728C236B09D}">
      <dgm:prSet/>
      <dgm:spPr/>
      <dgm:t>
        <a:bodyPr/>
        <a:lstStyle/>
        <a:p>
          <a:endParaRPr lang="en-US"/>
        </a:p>
      </dgm:t>
    </dgm:pt>
    <dgm:pt modelId="{480AF1F7-5FE7-4F9C-A854-19A3834E9ED1}" type="sibTrans" cxnId="{B9A4EAF0-AE3B-41A2-9804-3728C236B09D}">
      <dgm:prSet/>
      <dgm:spPr/>
      <dgm:t>
        <a:bodyPr/>
        <a:lstStyle/>
        <a:p>
          <a:endParaRPr lang="en-US"/>
        </a:p>
      </dgm:t>
    </dgm:pt>
    <dgm:pt modelId="{D57639BD-E892-4E7E-84CA-866B82397BF5}" type="pres">
      <dgm:prSet presAssocID="{01984123-474A-4A4E-A8EF-FA7200893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EDC813-6921-4EDB-9AB6-A52F17FF03B3}" type="pres">
      <dgm:prSet presAssocID="{7EF5F145-6DC0-4082-A7CA-12D47BF9C01A}" presName="linNode" presStyleCnt="0"/>
      <dgm:spPr/>
    </dgm:pt>
    <dgm:pt modelId="{3B16FE7F-AF0B-4DD2-92C6-69EDDFADF806}" type="pres">
      <dgm:prSet presAssocID="{7EF5F145-6DC0-4082-A7CA-12D47BF9C01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A4EAF0-AE3B-41A2-9804-3728C236B09D}" srcId="{01984123-474A-4A4E-A8EF-FA7200893106}" destId="{7EF5F145-6DC0-4082-A7CA-12D47BF9C01A}" srcOrd="0" destOrd="0" parTransId="{54B8746B-0079-45D2-A31D-3C553635C224}" sibTransId="{480AF1F7-5FE7-4F9C-A854-19A3834E9ED1}"/>
    <dgm:cxn modelId="{0341EEB2-C1F5-4900-BC0C-09F3D019D4D9}" type="presOf" srcId="{7EF5F145-6DC0-4082-A7CA-12D47BF9C01A}" destId="{3B16FE7F-AF0B-4DD2-92C6-69EDDFADF806}" srcOrd="0" destOrd="0" presId="urn:microsoft.com/office/officeart/2005/8/layout/vList5"/>
    <dgm:cxn modelId="{3B5BB323-DFAD-404F-A698-ABC286FBC943}" type="presOf" srcId="{01984123-474A-4A4E-A8EF-FA7200893106}" destId="{D57639BD-E892-4E7E-84CA-866B82397BF5}" srcOrd="0" destOrd="0" presId="urn:microsoft.com/office/officeart/2005/8/layout/vList5"/>
    <dgm:cxn modelId="{0ECEEE4F-8669-448F-97C0-2B62C36F2194}" type="presParOf" srcId="{D57639BD-E892-4E7E-84CA-866B82397BF5}" destId="{C9EDC813-6921-4EDB-9AB6-A52F17FF03B3}" srcOrd="0" destOrd="0" presId="urn:microsoft.com/office/officeart/2005/8/layout/vList5"/>
    <dgm:cxn modelId="{9A19C0D4-74A2-45B0-A092-124C87130437}" type="presParOf" srcId="{C9EDC813-6921-4EDB-9AB6-A52F17FF03B3}" destId="{3B16FE7F-AF0B-4DD2-92C6-69EDDFADF8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16FE7F-AF0B-4DD2-92C6-69EDDFADF806}">
      <dsp:nvSpPr>
        <dsp:cNvPr id="0" name=""/>
        <dsp:cNvSpPr/>
      </dsp:nvSpPr>
      <dsp:spPr>
        <a:xfrm>
          <a:off x="2633471" y="0"/>
          <a:ext cx="2962656" cy="4389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Thanks</a:t>
          </a:r>
          <a:endParaRPr lang="en-US" sz="6000" kern="1200" dirty="0"/>
        </a:p>
      </dsp:txBody>
      <dsp:txXfrm>
        <a:off x="2633471" y="0"/>
        <a:ext cx="2962656" cy="4389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ordate" TargetMode="External"/><Relationship Id="rId2" Type="http://schemas.openxmlformats.org/officeDocument/2006/relationships/hyperlink" Target="https://en.wikipedia.org/wiki/Anim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amelidae" TargetMode="External"/><Relationship Id="rId5" Type="http://schemas.openxmlformats.org/officeDocument/2006/relationships/hyperlink" Target="https://en.wikipedia.org/wiki/Even-toed_ungulate" TargetMode="External"/><Relationship Id="rId4" Type="http://schemas.openxmlformats.org/officeDocument/2006/relationships/hyperlink" Target="https://en.wikipedia.org/wiki/Mamma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Yak </a:t>
            </a:r>
            <a:r>
              <a:rPr lang="en-US" sz="3600" b="1" dirty="0" smtClean="0"/>
              <a:t>and </a:t>
            </a:r>
            <a:r>
              <a:rPr lang="en-US" sz="3600" b="1" dirty="0" smtClean="0"/>
              <a:t>Mithun, its adaptation </a:t>
            </a:r>
            <a:r>
              <a:rPr lang="en-US" sz="3600" b="1" dirty="0" smtClean="0"/>
              <a:t>at high altitude and Management</a:t>
            </a:r>
            <a:endParaRPr lang="en-US" sz="36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581400" y="4876800"/>
            <a:ext cx="4686300" cy="17526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indent="-342900" algn="ctr">
              <a:buClr>
                <a:schemeClr val="hlink"/>
              </a:buClr>
              <a:buSzPct val="80000"/>
              <a:defRPr/>
            </a:pPr>
            <a:r>
              <a:rPr lang="en-US" sz="3200" dirty="0" smtClean="0"/>
              <a:t>Presented by</a:t>
            </a:r>
          </a:p>
          <a:p>
            <a:pPr lvl="0" indent="-342900" algn="ctr">
              <a:buClr>
                <a:schemeClr val="hlink"/>
              </a:buClr>
              <a:buSzPct val="80000"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Dr. </a:t>
            </a:r>
            <a:r>
              <a:rPr lang="en-US" sz="4000" b="1" dirty="0" err="1" smtClean="0">
                <a:solidFill>
                  <a:srgbClr val="FF0000"/>
                </a:solidFill>
              </a:rPr>
              <a:t>Ravikant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Nirala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pPr lvl="0" indent="-342900" algn="ctr">
              <a:buClr>
                <a:schemeClr val="hlink"/>
              </a:buClr>
              <a:buSzPct val="80000"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Assistant Professor </a:t>
            </a:r>
            <a:r>
              <a:rPr kumimoji="0" lang="hi-I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Livestock Production Management</a:t>
            </a:r>
            <a:endParaRPr kumimoji="0" lang="hi-IN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Bihar Veterinary College, Patna - 14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0"/>
            <a:ext cx="2891789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Yak physiology is well adapted to high altitudes, having </a:t>
            </a:r>
            <a:endParaRPr lang="en-US" dirty="0" smtClean="0"/>
          </a:p>
          <a:p>
            <a:pPr algn="just"/>
            <a:r>
              <a:rPr lang="en-US" dirty="0" smtClean="0"/>
              <a:t>larger </a:t>
            </a:r>
            <a:r>
              <a:rPr lang="en-US" dirty="0" smtClean="0"/>
              <a:t>lungs and heart than cattle found at lower </a:t>
            </a:r>
            <a:r>
              <a:rPr lang="en-US" dirty="0" smtClean="0"/>
              <a:t>altitudes.</a:t>
            </a:r>
          </a:p>
          <a:p>
            <a:pPr algn="just"/>
            <a:r>
              <a:rPr lang="en-US" dirty="0" smtClean="0"/>
              <a:t>Greater </a:t>
            </a:r>
            <a:r>
              <a:rPr lang="en-US" dirty="0" smtClean="0"/>
              <a:t>capacity for transporting oxygen </a:t>
            </a:r>
            <a:r>
              <a:rPr lang="en-US" dirty="0" smtClean="0"/>
              <a:t>through fetal hemoglobin in their blood due </a:t>
            </a:r>
            <a:r>
              <a:rPr lang="en-US" dirty="0" smtClean="0"/>
              <a:t>to </a:t>
            </a:r>
            <a:r>
              <a:rPr lang="en-US" dirty="0" smtClean="0"/>
              <a:t>its persistence of</a:t>
            </a:r>
            <a:r>
              <a:rPr lang="en-US" dirty="0" smtClean="0"/>
              <a:t> </a:t>
            </a:r>
            <a:r>
              <a:rPr lang="en-US" dirty="0" smtClean="0"/>
              <a:t>throughout their </a:t>
            </a:r>
            <a:r>
              <a:rPr lang="en-US" dirty="0" smtClean="0"/>
              <a:t>life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They have </a:t>
            </a:r>
            <a:r>
              <a:rPr lang="en-US" dirty="0" smtClean="0"/>
              <a:t>trouble thriving at lower </a:t>
            </a:r>
            <a:r>
              <a:rPr lang="en-US" dirty="0" smtClean="0"/>
              <a:t>altitudes</a:t>
            </a:r>
            <a:r>
              <a:rPr lang="en-US" baseline="30000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are prone to suffering from heat exhaustion above about 15 °C (59 °F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Further </a:t>
            </a:r>
            <a:r>
              <a:rPr lang="en-US" dirty="0" smtClean="0"/>
              <a:t>adaptations to the cold include a thick layer of subcutaneous </a:t>
            </a:r>
            <a:r>
              <a:rPr lang="en-US" dirty="0" smtClean="0"/>
              <a:t>fat and </a:t>
            </a:r>
            <a:r>
              <a:rPr lang="en-US" dirty="0" smtClean="0"/>
              <a:t>an almost complete lack of functional sweat </a:t>
            </a:r>
            <a:r>
              <a:rPr lang="en-US" dirty="0" smtClean="0"/>
              <a:t>glands </a:t>
            </a:r>
            <a:r>
              <a:rPr lang="en-US" dirty="0" smtClean="0"/>
              <a:t>Compared with domestic </a:t>
            </a:r>
            <a:r>
              <a:rPr lang="en-US" dirty="0" smtClean="0"/>
              <a:t>cattle.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4111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Physiological modification for adaptation at high altitude</a:t>
            </a:r>
            <a:endParaRPr 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858000" cy="563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General Characteristics of Mithun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11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/>
              <a:t>Gayal</a:t>
            </a:r>
            <a:r>
              <a:rPr lang="en-US" dirty="0" smtClean="0"/>
              <a:t> (</a:t>
            </a:r>
            <a:r>
              <a:rPr lang="en-US" i="1" dirty="0" err="1" smtClean="0"/>
              <a:t>Bos</a:t>
            </a:r>
            <a:r>
              <a:rPr lang="en-US" i="1" dirty="0" smtClean="0"/>
              <a:t> </a:t>
            </a:r>
            <a:r>
              <a:rPr lang="en-US" i="1" dirty="0" err="1" smtClean="0"/>
              <a:t>frontalis</a:t>
            </a:r>
            <a:r>
              <a:rPr lang="en-US" dirty="0" smtClean="0"/>
              <a:t>), </a:t>
            </a:r>
            <a:r>
              <a:rPr lang="en-US" dirty="0" smtClean="0"/>
              <a:t>also </a:t>
            </a:r>
            <a:r>
              <a:rPr lang="en-US" dirty="0" smtClean="0"/>
              <a:t>known </a:t>
            </a:r>
            <a:r>
              <a:rPr lang="en-US" dirty="0" smtClean="0"/>
              <a:t>as</a:t>
            </a:r>
            <a:r>
              <a:rPr lang="en-US" dirty="0" smtClean="0"/>
              <a:t> </a:t>
            </a:r>
            <a:r>
              <a:rPr lang="en-US" b="1" dirty="0" err="1" smtClean="0"/>
              <a:t>mithun</a:t>
            </a:r>
            <a:r>
              <a:rPr lang="en-US" dirty="0" smtClean="0"/>
              <a:t> </a:t>
            </a:r>
            <a:r>
              <a:rPr lang="en-US" dirty="0" smtClean="0"/>
              <a:t>in Myanmar, is a domestic bovine </a:t>
            </a:r>
            <a:r>
              <a:rPr lang="en-US" dirty="0" smtClean="0"/>
              <a:t>often called ‘cattle of the mountains’</a:t>
            </a:r>
            <a:r>
              <a:rPr lang="en-US" dirty="0" smtClean="0"/>
              <a:t> distributed in Northeast India, Bangladesh, Bhutan and in Yunnan, China. originated</a:t>
            </a:r>
            <a:r>
              <a:rPr lang="en-US" dirty="0" smtClean="0"/>
              <a:t> </a:t>
            </a:r>
            <a:r>
              <a:rPr lang="en-US" dirty="0" err="1" smtClean="0"/>
              <a:t>matrilinealy</a:t>
            </a:r>
            <a:r>
              <a:rPr lang="en-US" dirty="0" smtClean="0"/>
              <a:t> </a:t>
            </a:r>
            <a:r>
              <a:rPr lang="en-US" dirty="0" smtClean="0"/>
              <a:t>from</a:t>
            </a:r>
            <a:r>
              <a:rPr lang="en-US" dirty="0" smtClean="0"/>
              <a:t> gaur, zebu and </a:t>
            </a:r>
            <a:r>
              <a:rPr lang="en-US" dirty="0" smtClean="0"/>
              <a:t>cattle.</a:t>
            </a:r>
          </a:p>
          <a:p>
            <a:pPr algn="just"/>
            <a:r>
              <a:rPr lang="en-US" dirty="0" smtClean="0"/>
              <a:t>It is </a:t>
            </a:r>
            <a:r>
              <a:rPr lang="en-US" dirty="0" smtClean="0"/>
              <a:t>rare cattle species reared in the subtropical rain forests of Northeastern hilly regions of </a:t>
            </a:r>
            <a:r>
              <a:rPr lang="en-US" dirty="0" smtClean="0"/>
              <a:t>India.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gayal</a:t>
            </a:r>
            <a:r>
              <a:rPr lang="en-US" dirty="0" smtClean="0"/>
              <a:t> differs in several important particulars from the </a:t>
            </a:r>
            <a:r>
              <a:rPr lang="en-US" dirty="0" err="1" smtClean="0"/>
              <a:t>gauras</a:t>
            </a:r>
            <a:r>
              <a:rPr lang="en-US" dirty="0" smtClean="0"/>
              <a:t> it </a:t>
            </a:r>
            <a:r>
              <a:rPr lang="en-US" dirty="0" smtClean="0"/>
              <a:t>is somewhat smaller, with proportionately </a:t>
            </a:r>
            <a:r>
              <a:rPr lang="en-US" dirty="0" err="1" smtClean="0"/>
              <a:t>shortter</a:t>
            </a:r>
            <a:r>
              <a:rPr lang="en-US" dirty="0" smtClean="0"/>
              <a:t> </a:t>
            </a:r>
            <a:r>
              <a:rPr lang="en-US" dirty="0" smtClean="0"/>
              <a:t>limbs, and stands much lower at the withers.</a:t>
            </a:r>
          </a:p>
          <a:p>
            <a:pPr algn="just"/>
            <a:r>
              <a:rPr lang="en-US" dirty="0" smtClean="0"/>
              <a:t>The ridge on the back is less </a:t>
            </a:r>
            <a:r>
              <a:rPr lang="en-US" dirty="0" smtClean="0"/>
              <a:t>developed </a:t>
            </a:r>
            <a:r>
              <a:rPr lang="en-US" dirty="0" smtClean="0"/>
              <a:t>and bulls have a larger dewlap on the throat.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/>
              <a:t>head is shorter and broader, with a perfectly flat forehead and a straight line between the bases of the horns.</a:t>
            </a:r>
          </a:p>
          <a:p>
            <a:pPr algn="just"/>
            <a:r>
              <a:rPr lang="en-US" dirty="0" smtClean="0"/>
              <a:t>The thick and massive horns are less flattened and much less curved than in the gaur, extending almost directly outwards from the sides of the </a:t>
            </a:r>
            <a:r>
              <a:rPr lang="en-US" dirty="0" smtClean="0"/>
              <a:t>head </a:t>
            </a:r>
            <a:r>
              <a:rPr lang="en-US" dirty="0" smtClean="0"/>
              <a:t>and curving somewhat upwards at the tips, but without any inward inclination. Their extremities are thus much farther apart than in the gaur.</a:t>
            </a:r>
          </a:p>
          <a:p>
            <a:pPr algn="just"/>
            <a:r>
              <a:rPr lang="en-US" dirty="0" smtClean="0"/>
              <a:t>The female </a:t>
            </a:r>
            <a:r>
              <a:rPr lang="en-US" dirty="0" err="1" smtClean="0"/>
              <a:t>Gayal</a:t>
            </a:r>
            <a:r>
              <a:rPr lang="en-US" dirty="0" smtClean="0"/>
              <a:t> is </a:t>
            </a:r>
            <a:r>
              <a:rPr lang="en-US" dirty="0" smtClean="0"/>
              <a:t>much smaller than the </a:t>
            </a:r>
            <a:r>
              <a:rPr lang="en-US" dirty="0" smtClean="0"/>
              <a:t>bull and </a:t>
            </a:r>
            <a:r>
              <a:rPr lang="en-US" dirty="0" smtClean="0"/>
              <a:t>has scarcely any dewlap on the throat.</a:t>
            </a:r>
          </a:p>
          <a:p>
            <a:pPr algn="just"/>
            <a:r>
              <a:rPr lang="en-US" dirty="0" smtClean="0"/>
              <a:t>The skin </a:t>
            </a:r>
            <a:r>
              <a:rPr lang="en-US" dirty="0" err="1" smtClean="0"/>
              <a:t>colour</a:t>
            </a:r>
            <a:r>
              <a:rPr lang="en-US" dirty="0" smtClean="0"/>
              <a:t> of the head and body is blackish-brown in both </a:t>
            </a:r>
            <a:r>
              <a:rPr lang="en-US" dirty="0" smtClean="0"/>
              <a:t>sexes </a:t>
            </a:r>
            <a:r>
              <a:rPr lang="en-US" dirty="0" smtClean="0"/>
              <a:t>and the lower portion of the limbs are white or yellowish.</a:t>
            </a:r>
          </a:p>
          <a:p>
            <a:pPr algn="just"/>
            <a:r>
              <a:rPr lang="en-US" dirty="0" smtClean="0"/>
              <a:t>The horns are of uniform blackish tint from base to tip.</a:t>
            </a:r>
          </a:p>
          <a:p>
            <a:pPr algn="just"/>
            <a:r>
              <a:rPr lang="en-US" dirty="0" smtClean="0"/>
              <a:t>Some domesticated </a:t>
            </a:r>
            <a:r>
              <a:rPr lang="en-US" dirty="0" err="1" smtClean="0"/>
              <a:t>Gayals</a:t>
            </a:r>
            <a:r>
              <a:rPr lang="en-US" dirty="0" smtClean="0"/>
              <a:t> are </a:t>
            </a:r>
            <a:r>
              <a:rPr lang="en-US" dirty="0" err="1" smtClean="0"/>
              <a:t>Parti-coloured</a:t>
            </a:r>
            <a:r>
              <a:rPr lang="en-US" dirty="0" smtClean="0"/>
              <a:t>, </a:t>
            </a:r>
            <a:r>
              <a:rPr lang="en-US" dirty="0" smtClean="0"/>
              <a:t>while others are completely </a:t>
            </a:r>
            <a:r>
              <a:rPr lang="en-US" dirty="0" smtClean="0"/>
              <a:t>white.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924800" cy="56689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It was domesticated from wild </a:t>
            </a:r>
            <a:r>
              <a:rPr lang="en-US" dirty="0" smtClean="0"/>
              <a:t>gaur.</a:t>
            </a:r>
            <a:endParaRPr lang="en-US" dirty="0" smtClean="0"/>
          </a:p>
          <a:p>
            <a:pPr algn="just"/>
            <a:r>
              <a:rPr lang="en-US" dirty="0" smtClean="0"/>
              <a:t>It is a hybrid descendant from crossing of wild gaur and domestic cattle, either </a:t>
            </a:r>
            <a:r>
              <a:rPr lang="en-US" i="1" dirty="0" err="1" smtClean="0"/>
              <a:t>Bos</a:t>
            </a:r>
            <a:r>
              <a:rPr lang="en-US" i="1" dirty="0" smtClean="0"/>
              <a:t> </a:t>
            </a:r>
            <a:r>
              <a:rPr lang="en-US" i="1" dirty="0" err="1" smtClean="0"/>
              <a:t>indicus</a:t>
            </a:r>
            <a:r>
              <a:rPr lang="en-US" i="1" dirty="0" smtClean="0"/>
              <a:t> and </a:t>
            </a:r>
            <a:r>
              <a:rPr lang="en-US" i="1" dirty="0" err="1" smtClean="0"/>
              <a:t>Bos</a:t>
            </a:r>
            <a:r>
              <a:rPr lang="en-US" i="1" dirty="0" smtClean="0"/>
              <a:t> </a:t>
            </a:r>
            <a:r>
              <a:rPr lang="en-US" i="1" dirty="0" err="1" smtClean="0"/>
              <a:t>taurus</a:t>
            </a:r>
            <a:r>
              <a:rPr lang="en-US" i="1" dirty="0" smtClean="0"/>
              <a:t>.</a:t>
            </a:r>
            <a:endParaRPr lang="en-US" dirty="0" smtClean="0"/>
          </a:p>
          <a:p>
            <a:pPr algn="just"/>
            <a:r>
              <a:rPr lang="en-US" dirty="0" err="1" smtClean="0"/>
              <a:t>Gayals</a:t>
            </a:r>
            <a:r>
              <a:rPr lang="en-US" dirty="0" smtClean="0"/>
              <a:t> </a:t>
            </a:r>
            <a:r>
              <a:rPr lang="en-US" dirty="0" smtClean="0"/>
              <a:t>are essentially inhabitants of hill-forests.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India, semi-domesticated </a:t>
            </a:r>
            <a:r>
              <a:rPr lang="en-US" dirty="0" err="1" smtClean="0"/>
              <a:t>gayals</a:t>
            </a:r>
            <a:r>
              <a:rPr lang="en-US" dirty="0" smtClean="0"/>
              <a:t> are </a:t>
            </a:r>
            <a:r>
              <a:rPr lang="en-US" dirty="0" smtClean="0"/>
              <a:t>kept by several ethnic groups</a:t>
            </a:r>
            <a:r>
              <a:rPr lang="en-US" dirty="0" smtClean="0"/>
              <a:t> living in the hills of Tripura, Mizoram, Assam, Arunachal Pradesh, Manipur and Nagaland.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 smtClean="0"/>
              <a:t>also occur in the Chittagong Hill </a:t>
            </a:r>
            <a:r>
              <a:rPr lang="en-US" dirty="0" smtClean="0"/>
              <a:t>Tracts of Bangladesh and </a:t>
            </a:r>
            <a:r>
              <a:rPr lang="en-US" dirty="0" err="1" smtClean="0"/>
              <a:t>Himalyan</a:t>
            </a:r>
            <a:r>
              <a:rPr lang="en-US" dirty="0" smtClean="0"/>
              <a:t> tracts of China.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northern Burma, they occur in the </a:t>
            </a:r>
            <a:r>
              <a:rPr lang="en-US" dirty="0" err="1" smtClean="0"/>
              <a:t>kachin</a:t>
            </a:r>
            <a:r>
              <a:rPr lang="en-US" dirty="0" smtClean="0"/>
              <a:t> </a:t>
            </a:r>
            <a:r>
              <a:rPr lang="en-US" dirty="0" smtClean="0"/>
              <a:t>and in adjacent Yunnan are found only in the </a:t>
            </a:r>
            <a:r>
              <a:rPr lang="en-US" dirty="0" err="1" smtClean="0"/>
              <a:t>Trung</a:t>
            </a:r>
            <a:r>
              <a:rPr lang="en-US" dirty="0" smtClean="0"/>
              <a:t>, China and</a:t>
            </a:r>
            <a:r>
              <a:rPr lang="en-US" dirty="0" smtClean="0"/>
              <a:t> </a:t>
            </a:r>
            <a:r>
              <a:rPr lang="en-US" dirty="0" smtClean="0"/>
              <a:t>Salween river</a:t>
            </a:r>
            <a:r>
              <a:rPr lang="en-US" dirty="0" smtClean="0"/>
              <a:t> </a:t>
            </a:r>
            <a:r>
              <a:rPr lang="en-US" dirty="0" smtClean="0"/>
              <a:t>basins.</a:t>
            </a:r>
          </a:p>
          <a:p>
            <a:pPr algn="just"/>
            <a:r>
              <a:rPr lang="en-US" dirty="0" smtClean="0"/>
              <a:t>with yaks and sheep being predominant species until recently, the </a:t>
            </a:r>
            <a:r>
              <a:rPr lang="en-US" dirty="0" err="1" smtClean="0"/>
              <a:t>mithun</a:t>
            </a:r>
            <a:r>
              <a:rPr lang="en-US" dirty="0" smtClean="0"/>
              <a:t>, or </a:t>
            </a:r>
            <a:r>
              <a:rPr lang="en-US" dirty="0" err="1" smtClean="0"/>
              <a:t>gayal</a:t>
            </a:r>
            <a:r>
              <a:rPr lang="en-US" dirty="0" smtClean="0"/>
              <a:t> (</a:t>
            </a:r>
            <a:r>
              <a:rPr lang="en-US" i="1" dirty="0" err="1" smtClean="0"/>
              <a:t>Bos</a:t>
            </a:r>
            <a:r>
              <a:rPr lang="en-US" i="1" dirty="0" smtClean="0"/>
              <a:t> </a:t>
            </a:r>
            <a:r>
              <a:rPr lang="en-US" i="1" dirty="0" err="1" smtClean="0"/>
              <a:t>frontalis</a:t>
            </a:r>
            <a:r>
              <a:rPr lang="en-US" dirty="0" smtClean="0"/>
              <a:t>) is the most prominent animal exploited by Eastern Himalayan </a:t>
            </a:r>
            <a:r>
              <a:rPr lang="en-US" dirty="0" smtClean="0"/>
              <a:t>groups.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Mithun is </a:t>
            </a:r>
            <a:r>
              <a:rPr lang="en-US" dirty="0" smtClean="0"/>
              <a:t>a semi-domesticate, managed in fenced tracts of forests rather than being kept in or near villages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Mithun are </a:t>
            </a:r>
            <a:r>
              <a:rPr lang="en-US" dirty="0" smtClean="0"/>
              <a:t>primarily imported for the purpose of cross- breeding with other </a:t>
            </a:r>
            <a:r>
              <a:rPr lang="en-US" dirty="0" err="1" smtClean="0"/>
              <a:t>bovids</a:t>
            </a:r>
            <a:r>
              <a:rPr lang="en-US" dirty="0" smtClean="0"/>
              <a:t>, for example in </a:t>
            </a:r>
            <a:r>
              <a:rPr lang="en-US" dirty="0" smtClean="0"/>
              <a:t>Bhutan.</a:t>
            </a:r>
          </a:p>
          <a:p>
            <a:pPr algn="just"/>
            <a:r>
              <a:rPr lang="en-US" dirty="0" smtClean="0"/>
              <a:t>In Nagaland, the animals are kept semi-wild, and live in herds, being watched over by special caretakers assigned by the villages or the owner of the </a:t>
            </a:r>
            <a:r>
              <a:rPr lang="en-US" dirty="0" smtClean="0"/>
              <a:t>herd.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Mithuns</a:t>
            </a:r>
            <a:r>
              <a:rPr lang="en-US" dirty="0" smtClean="0"/>
              <a:t> are wild and each family has a very indigenous marking as a cut on the </a:t>
            </a:r>
            <a:r>
              <a:rPr lang="en-US" dirty="0" smtClean="0"/>
              <a:t>ear.</a:t>
            </a:r>
          </a:p>
          <a:p>
            <a:pPr algn="just"/>
            <a:r>
              <a:rPr lang="en-US" dirty="0" err="1" smtClean="0"/>
              <a:t>Gayals</a:t>
            </a:r>
            <a:r>
              <a:rPr lang="en-US" dirty="0" smtClean="0"/>
              <a:t> play an important role in the social life of the people in Arunachal Pradesh. Marriages are not fixed until the bridegroom's family gives at least one </a:t>
            </a:r>
            <a:r>
              <a:rPr lang="en-US" dirty="0" err="1" smtClean="0"/>
              <a:t>gayal</a:t>
            </a:r>
            <a:r>
              <a:rPr lang="en-US" dirty="0" smtClean="0"/>
              <a:t> to the bride's </a:t>
            </a:r>
            <a:r>
              <a:rPr lang="en-US" dirty="0" smtClean="0"/>
              <a:t>household.</a:t>
            </a:r>
          </a:p>
          <a:p>
            <a:pPr algn="just"/>
            <a:r>
              <a:rPr lang="en-US" dirty="0" smtClean="0"/>
              <a:t>In Manipur, it is called </a:t>
            </a:r>
            <a:r>
              <a:rPr lang="en-US" dirty="0" err="1" smtClean="0"/>
              <a:t>Sial</a:t>
            </a:r>
            <a:r>
              <a:rPr lang="en-US" dirty="0" smtClean="0"/>
              <a:t>, </a:t>
            </a:r>
            <a:r>
              <a:rPr lang="en-US" dirty="0" err="1" smtClean="0"/>
              <a:t>Siel</a:t>
            </a:r>
            <a:r>
              <a:rPr lang="en-US" dirty="0" smtClean="0"/>
              <a:t>, Se/</a:t>
            </a:r>
            <a:r>
              <a:rPr lang="en-US" dirty="0" err="1" smtClean="0"/>
              <a:t>Sia</a:t>
            </a:r>
            <a:r>
              <a:rPr lang="en-US" dirty="0" smtClean="0"/>
              <a:t> amongst the tribes of the </a:t>
            </a:r>
            <a:r>
              <a:rPr lang="en-US" dirty="0" smtClean="0"/>
              <a:t>Chin-</a:t>
            </a:r>
            <a:r>
              <a:rPr lang="en-US" dirty="0" err="1" smtClean="0"/>
              <a:t>Kuki</a:t>
            </a:r>
            <a:r>
              <a:rPr lang="en-US" dirty="0" smtClean="0"/>
              <a:t>-</a:t>
            </a:r>
            <a:r>
              <a:rPr lang="en-US" dirty="0" err="1" smtClean="0"/>
              <a:t>Mizo</a:t>
            </a:r>
            <a:r>
              <a:rPr lang="en-US" u="sng" dirty="0" smtClean="0"/>
              <a:t>.</a:t>
            </a:r>
          </a:p>
          <a:p>
            <a:pPr algn="just"/>
            <a:r>
              <a:rPr lang="en-US" dirty="0" smtClean="0"/>
              <a:t>The National Research Centre on Mithun </a:t>
            </a:r>
            <a:r>
              <a:rPr lang="en-US" dirty="0" smtClean="0"/>
              <a:t>is established at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Jharnapani</a:t>
            </a:r>
            <a:r>
              <a:rPr lang="en-US" dirty="0" smtClean="0"/>
              <a:t>, </a:t>
            </a:r>
            <a:r>
              <a:rPr lang="en-US" dirty="0" err="1" smtClean="0"/>
              <a:t>Dimapur</a:t>
            </a:r>
            <a:r>
              <a:rPr lang="en-US" dirty="0" smtClean="0"/>
              <a:t>,</a:t>
            </a:r>
            <a:r>
              <a:rPr lang="en-US" dirty="0" smtClean="0"/>
              <a:t> Nagaland under the </a:t>
            </a:r>
            <a:r>
              <a:rPr lang="en-US" dirty="0" smtClean="0"/>
              <a:t>ICAR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It has similar </a:t>
            </a:r>
            <a:r>
              <a:rPr lang="en-US" dirty="0" smtClean="0"/>
              <a:t>genetic make-up as the zebu and African </a:t>
            </a:r>
            <a:r>
              <a:rPr lang="en-US" dirty="0" err="1" smtClean="0"/>
              <a:t>taurine</a:t>
            </a:r>
            <a:r>
              <a:rPr lang="en-US" dirty="0" smtClean="0"/>
              <a:t> cattle capable of withstanding very high temperatures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mithun</a:t>
            </a:r>
            <a:r>
              <a:rPr lang="en-US" dirty="0" smtClean="0"/>
              <a:t> is a sturdy animal capable of surviving in difficult hilly terrains with very less or negligible human inputs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Mithun population in India is 2.64 </a:t>
            </a:r>
            <a:r>
              <a:rPr lang="en-US" dirty="0" err="1" smtClean="0"/>
              <a:t>lakh</a:t>
            </a:r>
            <a:r>
              <a:rPr lang="en-US" dirty="0" smtClean="0"/>
              <a:t>, out of which 82% have been found in Arunachal Pradesh alone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milk of Mithun is less in quantity but is dense and nutritious as compared to cow or buffalo </a:t>
            </a:r>
            <a:r>
              <a:rPr lang="en-US" dirty="0" smtClean="0"/>
              <a:t>milk.</a:t>
            </a:r>
          </a:p>
          <a:p>
            <a:pPr algn="just"/>
            <a:r>
              <a:rPr lang="en-US" dirty="0" smtClean="0"/>
              <a:t>Due to its high protein and fat, the milk is used for preparing curd, ghee, cheese and sweets.</a:t>
            </a:r>
          </a:p>
          <a:p>
            <a:pPr algn="just"/>
            <a:r>
              <a:rPr lang="en-US" dirty="0" smtClean="0"/>
              <a:t>The tribal communities of North East India rear </a:t>
            </a:r>
            <a:r>
              <a:rPr lang="en-US" dirty="0" err="1" smtClean="0"/>
              <a:t>mithun</a:t>
            </a:r>
            <a:r>
              <a:rPr lang="en-US" dirty="0" smtClean="0"/>
              <a:t> primarily for its meat value. Thus, Mithun is a sacrificial animal and its meat is preferred in comparison to other livestock in North East.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Common terminology associated with </a:t>
            </a:r>
            <a:r>
              <a:rPr lang="en-US" sz="3200" b="1" dirty="0" smtClean="0"/>
              <a:t>Yak and Mithun</a:t>
            </a:r>
            <a:endParaRPr lang="en-US" sz="3200" b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724400" cy="6096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Species: </a:t>
            </a:r>
            <a:r>
              <a:rPr lang="en-US" sz="2400" dirty="0" err="1" smtClean="0"/>
              <a:t>Bos</a:t>
            </a:r>
            <a:endParaRPr lang="en-US" sz="2400" dirty="0" smtClean="0"/>
          </a:p>
          <a:p>
            <a:r>
              <a:rPr lang="en-US" sz="2400" dirty="0" smtClean="0"/>
              <a:t>Adult male: </a:t>
            </a:r>
            <a:r>
              <a:rPr lang="en-US" sz="2400" dirty="0" smtClean="0"/>
              <a:t>Bull</a:t>
            </a:r>
            <a:endParaRPr lang="en-US" sz="2400" dirty="0" smtClean="0"/>
          </a:p>
          <a:p>
            <a:r>
              <a:rPr lang="en-US" sz="2400" dirty="0" smtClean="0"/>
              <a:t>Adult </a:t>
            </a:r>
            <a:r>
              <a:rPr lang="en-US" sz="2400" dirty="0" smtClean="0"/>
              <a:t>female: </a:t>
            </a:r>
            <a:r>
              <a:rPr lang="en-US" sz="2400" dirty="0" smtClean="0"/>
              <a:t>Cow</a:t>
            </a:r>
            <a:endParaRPr lang="en-US" sz="2400" dirty="0" smtClean="0"/>
          </a:p>
          <a:p>
            <a:r>
              <a:rPr lang="en-US" sz="2400" dirty="0" smtClean="0"/>
              <a:t>Young born male/ female : </a:t>
            </a:r>
            <a:r>
              <a:rPr lang="en-US" sz="2400" dirty="0" smtClean="0"/>
              <a:t>Calf</a:t>
            </a:r>
            <a:endParaRPr lang="en-US" sz="2400" dirty="0" smtClean="0"/>
          </a:p>
          <a:p>
            <a:r>
              <a:rPr lang="en-US" sz="2400" dirty="0" smtClean="0"/>
              <a:t>Young female </a:t>
            </a:r>
            <a:r>
              <a:rPr lang="en-US" sz="2400" dirty="0" err="1" smtClean="0"/>
              <a:t>upto</a:t>
            </a:r>
            <a:r>
              <a:rPr lang="en-US" sz="2400" dirty="0" smtClean="0"/>
              <a:t> 3 yrs: </a:t>
            </a:r>
            <a:r>
              <a:rPr lang="en-US" sz="2400" dirty="0" smtClean="0"/>
              <a:t>Heifer</a:t>
            </a:r>
            <a:endParaRPr lang="en-US" sz="2400" dirty="0" smtClean="0"/>
          </a:p>
          <a:p>
            <a:r>
              <a:rPr lang="en-US" sz="2400" dirty="0" smtClean="0"/>
              <a:t>Gestation period: </a:t>
            </a:r>
            <a:r>
              <a:rPr lang="en-US" sz="2400" dirty="0" smtClean="0"/>
              <a:t>266 </a:t>
            </a:r>
            <a:r>
              <a:rPr lang="en-US" sz="2400" dirty="0" smtClean="0"/>
              <a:t>days</a:t>
            </a:r>
          </a:p>
          <a:p>
            <a:r>
              <a:rPr lang="en-US" sz="2400" dirty="0" smtClean="0"/>
              <a:t>Age of Maturity: </a:t>
            </a:r>
            <a:r>
              <a:rPr lang="en-US" sz="2400" dirty="0" smtClean="0"/>
              <a:t>36-45 months</a:t>
            </a:r>
          </a:p>
          <a:p>
            <a:r>
              <a:rPr lang="en-US" sz="2400" dirty="0" smtClean="0"/>
              <a:t>Castrated male: 	      Ox</a:t>
            </a:r>
          </a:p>
          <a:p>
            <a:r>
              <a:rPr lang="en-US" sz="2400" dirty="0" smtClean="0"/>
              <a:t>Castrated female: 	      Spayed</a:t>
            </a:r>
          </a:p>
          <a:p>
            <a:r>
              <a:rPr lang="en-US" sz="2400" dirty="0" smtClean="0"/>
              <a:t>Female with offspring: Suckling</a:t>
            </a:r>
          </a:p>
          <a:p>
            <a:r>
              <a:rPr lang="en-US" sz="2400" dirty="0" smtClean="0"/>
              <a:t>Young weaned </a:t>
            </a:r>
            <a:r>
              <a:rPr lang="en-US" sz="2400" dirty="0" smtClean="0"/>
              <a:t>calves: Weanling</a:t>
            </a:r>
            <a:endParaRPr lang="en-US" sz="2400" dirty="0" smtClean="0"/>
          </a:p>
          <a:p>
            <a:r>
              <a:rPr lang="en-US" sz="2400" dirty="0" smtClean="0"/>
              <a:t>Act of Parturition:        </a:t>
            </a:r>
            <a:r>
              <a:rPr lang="en-US" sz="2400" dirty="0" smtClean="0"/>
              <a:t>Calving</a:t>
            </a:r>
          </a:p>
          <a:p>
            <a:r>
              <a:rPr lang="en-US" sz="2400" dirty="0" smtClean="0"/>
              <a:t>Sound:           </a:t>
            </a:r>
            <a:r>
              <a:rPr lang="en-US" sz="2400" dirty="0" smtClean="0"/>
              <a:t>	     Grunt</a:t>
            </a:r>
            <a:endParaRPr lang="en-US" sz="2400" dirty="0" smtClean="0"/>
          </a:p>
          <a:p>
            <a:r>
              <a:rPr lang="en-US" sz="2400" dirty="0" smtClean="0"/>
              <a:t>Meat of Yak:   </a:t>
            </a:r>
            <a:r>
              <a:rPr lang="en-US" sz="2400" dirty="0" smtClean="0"/>
              <a:t>	     Beef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838200"/>
            <a:ext cx="4343400" cy="5867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Breeding life </a:t>
            </a:r>
            <a:r>
              <a:rPr lang="en-US" sz="2400" dirty="0" smtClean="0"/>
              <a:t>20 </a:t>
            </a:r>
            <a:r>
              <a:rPr lang="en-US" sz="2400" dirty="0" smtClean="0"/>
              <a:t>years</a:t>
            </a:r>
          </a:p>
          <a:p>
            <a:r>
              <a:rPr lang="en-US" sz="2400" dirty="0" smtClean="0"/>
              <a:t>Estrous length: 21 </a:t>
            </a:r>
            <a:r>
              <a:rPr lang="en-US" sz="2400" dirty="0" smtClean="0"/>
              <a:t>days</a:t>
            </a:r>
            <a:endParaRPr lang="en-US" sz="2400" dirty="0" smtClean="0"/>
          </a:p>
          <a:p>
            <a:r>
              <a:rPr lang="en-US" sz="2400" dirty="0" smtClean="0"/>
              <a:t>Estrous Period: </a:t>
            </a:r>
            <a:r>
              <a:rPr lang="en-US" sz="2400" dirty="0" smtClean="0"/>
              <a:t>2 days</a:t>
            </a:r>
            <a:endParaRPr lang="en-US" sz="2400" dirty="0" smtClean="0"/>
          </a:p>
          <a:p>
            <a:r>
              <a:rPr lang="en-US" sz="2400" dirty="0" smtClean="0"/>
              <a:t>Normal temp.: </a:t>
            </a:r>
            <a:r>
              <a:rPr lang="en-US" sz="2400" dirty="0" smtClean="0"/>
              <a:t>101.3 </a:t>
            </a:r>
            <a:r>
              <a:rPr lang="en-US" sz="2400" dirty="0" smtClean="0"/>
              <a:t>F</a:t>
            </a:r>
          </a:p>
          <a:p>
            <a:r>
              <a:rPr lang="en-US" sz="2400" dirty="0" smtClean="0"/>
              <a:t>Male: Female= </a:t>
            </a:r>
            <a:r>
              <a:rPr lang="en-US" sz="2400" dirty="0" smtClean="0"/>
              <a:t>1:20</a:t>
            </a:r>
            <a:endParaRPr lang="en-US" sz="2400" dirty="0" smtClean="0"/>
          </a:p>
          <a:p>
            <a:r>
              <a:rPr lang="en-US" sz="2400" dirty="0" smtClean="0"/>
              <a:t>RR: </a:t>
            </a:r>
            <a:r>
              <a:rPr lang="en-US" sz="2400" dirty="0" smtClean="0"/>
              <a:t>22</a:t>
            </a:r>
            <a:endParaRPr lang="en-US" sz="2400" dirty="0" smtClean="0"/>
          </a:p>
          <a:p>
            <a:r>
              <a:rPr lang="en-US" sz="2400" dirty="0" smtClean="0"/>
              <a:t>HR: </a:t>
            </a:r>
            <a:r>
              <a:rPr lang="en-US" sz="2400" dirty="0" smtClean="0"/>
              <a:t>35</a:t>
            </a:r>
            <a:endParaRPr lang="en-US" sz="2400" dirty="0" smtClean="0"/>
          </a:p>
          <a:p>
            <a:r>
              <a:rPr lang="en-US" sz="2400" dirty="0" smtClean="0"/>
              <a:t>Av. Productive life: 20-25 </a:t>
            </a:r>
            <a:r>
              <a:rPr lang="en-US" sz="2400" dirty="0" smtClean="0"/>
              <a:t>yrs.</a:t>
            </a:r>
          </a:p>
          <a:p>
            <a:r>
              <a:rPr lang="en-US" sz="2400" dirty="0" smtClean="0"/>
              <a:t>Act of mating:               Mating</a:t>
            </a:r>
          </a:p>
          <a:p>
            <a:r>
              <a:rPr lang="en-US" sz="2400" dirty="0" smtClean="0"/>
              <a:t>Volume </a:t>
            </a:r>
            <a:r>
              <a:rPr lang="en-US" sz="2400" dirty="0" smtClean="0"/>
              <a:t>of Semen: 5 -10 ml</a:t>
            </a:r>
          </a:p>
          <a:p>
            <a:r>
              <a:rPr lang="en-US" sz="2400" dirty="0" smtClean="0"/>
              <a:t>Sperm count: 300 million/CC</a:t>
            </a:r>
          </a:p>
          <a:p>
            <a:r>
              <a:rPr lang="en-US" sz="2400" dirty="0" smtClean="0"/>
              <a:t>Best breeding season: </a:t>
            </a:r>
            <a:r>
              <a:rPr lang="en-US" sz="2400" dirty="0" smtClean="0"/>
              <a:t>Spring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4191000" cy="487362"/>
          </a:xfrm>
        </p:spPr>
        <p:txBody>
          <a:bodyPr>
            <a:noAutofit/>
          </a:bodyPr>
          <a:lstStyle/>
          <a:p>
            <a:r>
              <a:rPr lang="en-US" sz="4800" dirty="0" smtClean="0"/>
              <a:t>Yak</a:t>
            </a:r>
            <a:endParaRPr lang="en-US" sz="4800" dirty="0"/>
          </a:p>
        </p:txBody>
      </p:sp>
      <p:pic>
        <p:nvPicPr>
          <p:cNvPr id="2051" name="Picture 3" descr="C:\Users\webroute\Desktop\BlackYakStandingNearSmallLakeInFrontOfMountains.jpg.653x0_q80_crop-sm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104" y="762000"/>
            <a:ext cx="8489617" cy="5486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Yak</a:t>
            </a:r>
            <a:endParaRPr lang="en-US" dirty="0"/>
          </a:p>
        </p:txBody>
      </p:sp>
      <p:pic>
        <p:nvPicPr>
          <p:cNvPr id="3076" name="Picture 4" descr="C:\Users\webroute\Desktop\Beautiful-Black-And-White-Yak-Images-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112" y="1981201"/>
            <a:ext cx="4376688" cy="3494056"/>
          </a:xfrm>
          <a:prstGeom prst="rect">
            <a:avLst/>
          </a:prstGeom>
          <a:noFill/>
        </p:spPr>
      </p:pic>
      <p:pic>
        <p:nvPicPr>
          <p:cNvPr id="3077" name="Picture 5" descr="C:\Users\webroute\Desktop\Yak-milk-10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199" y="1981200"/>
            <a:ext cx="4394573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105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Mithun</a:t>
            </a:r>
            <a:endParaRPr lang="en-US" dirty="0"/>
          </a:p>
        </p:txBody>
      </p:sp>
      <p:pic>
        <p:nvPicPr>
          <p:cNvPr id="5" name="Picture 2" descr="C:\Users\webroute\Desktop\mith 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962400" cy="4572000"/>
          </a:xfrm>
          <a:prstGeom prst="rect">
            <a:avLst/>
          </a:prstGeom>
          <a:noFill/>
        </p:spPr>
      </p:pic>
      <p:pic>
        <p:nvPicPr>
          <p:cNvPr id="5122" name="Picture 2" descr="C:\Users\webroute\Desktop\mithu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8564" y="1600200"/>
            <a:ext cx="4356836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Kingdom:	</a:t>
            </a:r>
            <a:r>
              <a:rPr lang="en-US" dirty="0" err="1" smtClean="0">
                <a:hlinkClick r:id="rId2" tooltip="Animal"/>
              </a:rPr>
              <a:t>Animalia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Phylum:	</a:t>
            </a:r>
            <a:r>
              <a:rPr lang="en-US" dirty="0" err="1" smtClean="0">
                <a:hlinkClick r:id="rId3" tooltip="Chordate"/>
              </a:rPr>
              <a:t>Chordata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Class:		</a:t>
            </a:r>
            <a:r>
              <a:rPr lang="en-US" dirty="0" err="1" smtClean="0">
                <a:hlinkClick r:id="rId4" tooltip="Mammal"/>
              </a:rPr>
              <a:t>Mammalia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Order:	</a:t>
            </a:r>
            <a:r>
              <a:rPr lang="en-US" dirty="0" err="1" smtClean="0">
                <a:hlinkClick r:id="rId5" tooltip="Even-toed ungulate"/>
              </a:rPr>
              <a:t>Artiodactyla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Family:	</a:t>
            </a:r>
            <a:r>
              <a:rPr lang="en-US" dirty="0" err="1" smtClean="0">
                <a:hlinkClick r:id="rId6" tooltip="Camelidae"/>
              </a:rPr>
              <a:t>Bovidae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Genus: 	</a:t>
            </a:r>
            <a:r>
              <a:rPr lang="en-US" b="1" i="1" dirty="0" err="1" smtClean="0"/>
              <a:t>Bos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Species: 	</a:t>
            </a:r>
            <a:r>
              <a:rPr lang="en-US" i="1" dirty="0" err="1" smtClean="0"/>
              <a:t>Bos</a:t>
            </a:r>
            <a:r>
              <a:rPr lang="en-US" i="1" dirty="0" smtClean="0"/>
              <a:t> </a:t>
            </a:r>
            <a:r>
              <a:rPr lang="en-US" i="1" dirty="0" err="1" smtClean="0"/>
              <a:t>gruniens</a:t>
            </a:r>
            <a:r>
              <a:rPr lang="en-US" i="1" dirty="0" smtClean="0"/>
              <a:t> (YAK)</a:t>
            </a:r>
          </a:p>
          <a:p>
            <a:pPr>
              <a:buFont typeface="Arial" charset="0"/>
              <a:buNone/>
              <a:defRPr/>
            </a:pPr>
            <a:r>
              <a:rPr lang="en-US" i="1" dirty="0" smtClean="0"/>
              <a:t>			</a:t>
            </a:r>
            <a:r>
              <a:rPr lang="en-US" i="1" dirty="0" err="1" smtClean="0"/>
              <a:t>Bos</a:t>
            </a:r>
            <a:r>
              <a:rPr lang="en-US" i="1" dirty="0" smtClean="0"/>
              <a:t> </a:t>
            </a:r>
            <a:r>
              <a:rPr lang="en-US" i="1" dirty="0" err="1" smtClean="0"/>
              <a:t>frontalis</a:t>
            </a:r>
            <a:r>
              <a:rPr lang="en-US" i="1" dirty="0" smtClean="0"/>
              <a:t> (</a:t>
            </a:r>
            <a:r>
              <a:rPr lang="en-US" i="1" dirty="0" smtClean="0"/>
              <a:t>M</a:t>
            </a:r>
            <a:r>
              <a:rPr lang="en-US" i="1" dirty="0" smtClean="0"/>
              <a:t>ITHUN)</a:t>
            </a:r>
            <a:endParaRPr lang="en-US" i="1" dirty="0" smtClean="0"/>
          </a:p>
          <a:p>
            <a:pPr>
              <a:buFont typeface="Arial" charset="0"/>
              <a:buNone/>
              <a:defRPr/>
            </a:pPr>
            <a:r>
              <a:rPr lang="en-US" i="1" dirty="0" smtClean="0"/>
              <a:t>	           </a:t>
            </a:r>
          </a:p>
          <a:p>
            <a:pPr>
              <a:buFont typeface="Arial" charset="0"/>
              <a:buNone/>
              <a:defRPr/>
            </a:pPr>
            <a:endParaRPr lang="en-US" i="1" dirty="0" smtClean="0"/>
          </a:p>
          <a:p>
            <a:pPr>
              <a:buFont typeface="Arial" charset="0"/>
              <a:buNone/>
              <a:defRPr/>
            </a:pPr>
            <a:endParaRPr lang="en-US" i="1" dirty="0" smtClean="0"/>
          </a:p>
          <a:p>
            <a:pPr>
              <a:buFont typeface="Arial" charset="0"/>
              <a:buNone/>
              <a:defRPr/>
            </a:pPr>
            <a:endParaRPr lang="en-US" i="1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b="1" dirty="0" smtClean="0"/>
              <a:t>Position in Animal kingdom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9342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General </a:t>
            </a:r>
            <a:r>
              <a:rPr lang="en-US" b="1" dirty="0" smtClean="0"/>
              <a:t>Characteristics of Yak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Yak is a </a:t>
            </a:r>
            <a:r>
              <a:rPr lang="en-US" dirty="0" smtClean="0"/>
              <a:t>long-haired domesticated bovid found throughout the Himalayan region of the Indian </a:t>
            </a:r>
            <a:r>
              <a:rPr lang="en-US" dirty="0" smtClean="0"/>
              <a:t>subcontinent.</a:t>
            </a:r>
          </a:p>
          <a:p>
            <a:pPr algn="just"/>
            <a:r>
              <a:rPr lang="en-US" dirty="0" smtClean="0"/>
              <a:t>It is also found in the</a:t>
            </a:r>
            <a:r>
              <a:rPr lang="en-US" dirty="0" smtClean="0"/>
              <a:t> Tibetan Plateau, </a:t>
            </a:r>
            <a:r>
              <a:rPr lang="en-US" dirty="0" smtClean="0"/>
              <a:t>Northern Myanmar</a:t>
            </a:r>
            <a:r>
              <a:rPr lang="en-US" dirty="0" smtClean="0"/>
              <a:t>, Yunnan, Sichuan and as far north as Mongolia and Siberia.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descended from the wild yak (</a:t>
            </a:r>
            <a:r>
              <a:rPr lang="en-US" i="1" dirty="0" err="1" smtClean="0"/>
              <a:t>Bos</a:t>
            </a:r>
            <a:r>
              <a:rPr lang="en-US" i="1" dirty="0" smtClean="0"/>
              <a:t> </a:t>
            </a:r>
            <a:r>
              <a:rPr lang="en-US" i="1" dirty="0" err="1" smtClean="0"/>
              <a:t>mutus</a:t>
            </a:r>
            <a:r>
              <a:rPr lang="en-US" dirty="0" smtClean="0"/>
              <a:t>) and closely </a:t>
            </a:r>
            <a:r>
              <a:rPr lang="en-US" dirty="0" smtClean="0"/>
              <a:t>related to </a:t>
            </a:r>
            <a:r>
              <a:rPr lang="en-US" dirty="0" smtClean="0"/>
              <a:t>bison.</a:t>
            </a:r>
          </a:p>
          <a:p>
            <a:pPr algn="just"/>
            <a:r>
              <a:rPr lang="en-US" dirty="0" smtClean="0"/>
              <a:t>Yak is known as grunting ox</a:t>
            </a:r>
            <a:r>
              <a:rPr lang="en-US" dirty="0" smtClean="0"/>
              <a:t>,</a:t>
            </a:r>
            <a:r>
              <a:rPr lang="en-US" dirty="0" smtClean="0"/>
              <a:t> however in bovine </a:t>
            </a:r>
            <a:r>
              <a:rPr lang="en-US" dirty="0" smtClean="0"/>
              <a:t>lowing (mooing) </a:t>
            </a:r>
            <a:r>
              <a:rPr lang="en-US" dirty="0" smtClean="0"/>
              <a:t>sound. It is  originated from</a:t>
            </a:r>
            <a:r>
              <a:rPr lang="en-US" i="1" dirty="0" smtClean="0"/>
              <a:t> </a:t>
            </a:r>
            <a:r>
              <a:rPr lang="en-US" i="1" dirty="0" err="1" smtClean="0"/>
              <a:t>Bos</a:t>
            </a:r>
            <a:r>
              <a:rPr lang="en-US" i="1" dirty="0" smtClean="0"/>
              <a:t> </a:t>
            </a:r>
            <a:r>
              <a:rPr lang="en-US" i="1" dirty="0" err="1" smtClean="0"/>
              <a:t>mutus</a:t>
            </a:r>
            <a:r>
              <a:rPr lang="en-US" dirty="0" smtClean="0"/>
              <a:t> ("mute ox</a:t>
            </a:r>
            <a:r>
              <a:rPr lang="en-US" dirty="0" smtClean="0"/>
              <a:t>").</a:t>
            </a:r>
          </a:p>
          <a:p>
            <a:pPr algn="just"/>
            <a:r>
              <a:rPr lang="en-US" dirty="0" smtClean="0"/>
              <a:t>It</a:t>
            </a:r>
            <a:r>
              <a:rPr lang="en-US" dirty="0" smtClean="0"/>
              <a:t> </a:t>
            </a:r>
            <a:r>
              <a:rPr lang="en-US" dirty="0" smtClean="0"/>
              <a:t>is a beast </a:t>
            </a:r>
            <a:r>
              <a:rPr lang="en-US" dirty="0" smtClean="0"/>
              <a:t>of </a:t>
            </a:r>
            <a:r>
              <a:rPr lang="en-US" dirty="0" smtClean="0"/>
              <a:t>burdens at high altitude for transport </a:t>
            </a:r>
            <a:r>
              <a:rPr lang="en-US" dirty="0" smtClean="0"/>
              <a:t>across mountain passes for local farmers and traders as well as for climbing and trekking expeditions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Their products like milk, </a:t>
            </a:r>
            <a:r>
              <a:rPr lang="en-US" dirty="0" err="1" smtClean="0"/>
              <a:t>fibres</a:t>
            </a:r>
            <a:r>
              <a:rPr lang="en-US" dirty="0" smtClean="0"/>
              <a:t>, meat and fuel are </a:t>
            </a:r>
            <a:r>
              <a:rPr lang="en-US" dirty="0" err="1" smtClean="0"/>
              <a:t>utilised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Males weigh 350 to 585 kg females weigh 225 to 255 kg.</a:t>
            </a:r>
          </a:p>
          <a:p>
            <a:pPr algn="just"/>
            <a:r>
              <a:rPr lang="en-US" dirty="0" smtClean="0"/>
              <a:t>Yaks are heavily built animals with a bulky </a:t>
            </a:r>
            <a:r>
              <a:rPr lang="en-US" dirty="0" smtClean="0"/>
              <a:t>frame.</a:t>
            </a:r>
          </a:p>
          <a:p>
            <a:pPr algn="just"/>
            <a:r>
              <a:rPr lang="en-US" dirty="0" smtClean="0"/>
              <a:t>Wild </a:t>
            </a:r>
            <a:r>
              <a:rPr lang="en-US" dirty="0" smtClean="0"/>
              <a:t>yaks can be substantially heavier, bulls reaching weights of up to 1,000 kg depending on the breed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likely allows them to consume greater quantities of low-quality food at a time, and to ferment it longer so as to extract more </a:t>
            </a:r>
            <a:r>
              <a:rPr lang="en-US" dirty="0" smtClean="0"/>
              <a:t>nutrients.</a:t>
            </a:r>
          </a:p>
          <a:p>
            <a:pPr algn="just"/>
            <a:r>
              <a:rPr lang="en-US" dirty="0" smtClean="0"/>
              <a:t>Yak consume the equivalent of 1% of their body weight daily while cattle require 3% to maintain </a:t>
            </a:r>
            <a:r>
              <a:rPr lang="en-US" dirty="0" smtClean="0"/>
              <a:t>condition.</a:t>
            </a:r>
          </a:p>
          <a:p>
            <a:pPr algn="just"/>
            <a:r>
              <a:rPr lang="en-US" dirty="0" smtClean="0"/>
              <a:t>Yaks mate in the summer, typically between July and September, depending on the local environment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</a:t>
            </a:r>
            <a:r>
              <a:rPr lang="en-US" dirty="0" smtClean="0"/>
              <a:t>uring rut,</a:t>
            </a:r>
            <a:r>
              <a:rPr lang="en-US" dirty="0" smtClean="0"/>
              <a:t> </a:t>
            </a:r>
            <a:r>
              <a:rPr lang="en-US" dirty="0" smtClean="0"/>
              <a:t>they </a:t>
            </a:r>
            <a:r>
              <a:rPr lang="en-US" dirty="0" smtClean="0"/>
              <a:t>become aggressive and regularly fight among each other to establish dominance. </a:t>
            </a:r>
            <a:endParaRPr lang="en-US" dirty="0" smtClean="0"/>
          </a:p>
          <a:p>
            <a:pPr algn="just"/>
            <a:r>
              <a:rPr lang="en-US" dirty="0" smtClean="0"/>
              <a:t>The males </a:t>
            </a:r>
            <a:r>
              <a:rPr lang="en-US" dirty="0" smtClean="0"/>
              <a:t>wallow in dry soil during the rut, often while scent-marking with urine or dung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Females enter estrus</a:t>
            </a:r>
            <a:r>
              <a:rPr lang="en-US" dirty="0" smtClean="0"/>
              <a:t> up to four times a </a:t>
            </a:r>
            <a:r>
              <a:rPr lang="en-US" dirty="0" smtClean="0"/>
              <a:t>year </a:t>
            </a:r>
            <a:r>
              <a:rPr lang="en-US" dirty="0" smtClean="0"/>
              <a:t>and females are receptive only for a few hours in each cycle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It’s successful crosses have also been recorded between yak and American bison,</a:t>
            </a:r>
            <a:r>
              <a:rPr lang="en-US" baseline="30000" dirty="0" smtClean="0"/>
              <a:t> </a:t>
            </a:r>
            <a:r>
              <a:rPr lang="en-US" dirty="0" smtClean="0"/>
              <a:t>gaur, and </a:t>
            </a:r>
            <a:r>
              <a:rPr lang="en-US" dirty="0" err="1" smtClean="0"/>
              <a:t>banteng</a:t>
            </a:r>
            <a:r>
              <a:rPr lang="en-US" dirty="0" smtClean="0"/>
              <a:t>, generally with similar results to those produced with domestic cattle.</a:t>
            </a:r>
            <a:endParaRPr lang="en-US" u="sng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50323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Anatomical modification for adaptation at high altitude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Yak having sturdy </a:t>
            </a:r>
            <a:r>
              <a:rPr lang="en-US" sz="2400" dirty="0" smtClean="0"/>
              <a:t>legs, rounded cloven hooves, and extremely dense, long fur that hangs down lower than the belly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Wild yaks </a:t>
            </a:r>
            <a:r>
              <a:rPr lang="en-US" sz="2400" dirty="0" smtClean="0"/>
              <a:t>are generally dark, blackish to brown in </a:t>
            </a:r>
            <a:r>
              <a:rPr lang="en-US" sz="2400" dirty="0" err="1" smtClean="0"/>
              <a:t>colouration</a:t>
            </a:r>
            <a:r>
              <a:rPr lang="en-US" sz="2400" dirty="0" smtClean="0"/>
              <a:t>, </a:t>
            </a:r>
            <a:r>
              <a:rPr lang="en-US" sz="2400" dirty="0" smtClean="0"/>
              <a:t>while domestic </a:t>
            </a:r>
            <a:r>
              <a:rPr lang="en-US" sz="2400" dirty="0" smtClean="0"/>
              <a:t>yaks can be quite variable in </a:t>
            </a:r>
            <a:r>
              <a:rPr lang="en-US" sz="2400" dirty="0" err="1" smtClean="0"/>
              <a:t>colour</a:t>
            </a:r>
            <a:r>
              <a:rPr lang="en-US" sz="2400" dirty="0" smtClean="0"/>
              <a:t>, often having patches of rusty brown and </a:t>
            </a:r>
            <a:r>
              <a:rPr lang="en-US" sz="2400" dirty="0" smtClean="0"/>
              <a:t>cream.</a:t>
            </a:r>
          </a:p>
          <a:p>
            <a:pPr algn="just"/>
            <a:r>
              <a:rPr lang="en-US" sz="2400" dirty="0" smtClean="0"/>
              <a:t>They </a:t>
            </a:r>
            <a:r>
              <a:rPr lang="en-US" sz="2400" dirty="0" smtClean="0"/>
              <a:t>have small ears and a wide forehead, with smooth horns that are generally dark in </a:t>
            </a:r>
            <a:r>
              <a:rPr lang="en-US" sz="2400" dirty="0" err="1" smtClean="0"/>
              <a:t>colour</a:t>
            </a:r>
            <a:r>
              <a:rPr lang="en-US" sz="2400" dirty="0" smtClean="0"/>
              <a:t>. In males (bulls), the horns sweep out from the sides of the head, and then curve forward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They </a:t>
            </a:r>
            <a:r>
              <a:rPr lang="en-US" sz="2400" dirty="0" smtClean="0"/>
              <a:t>typically range from </a:t>
            </a:r>
            <a:r>
              <a:rPr lang="en-US" sz="2400" dirty="0" smtClean="0"/>
              <a:t>19 </a:t>
            </a:r>
            <a:r>
              <a:rPr lang="en-US" sz="2400" dirty="0" smtClean="0"/>
              <a:t>to </a:t>
            </a:r>
            <a:r>
              <a:rPr lang="en-US" sz="2400" dirty="0" smtClean="0"/>
              <a:t>39 inches in length and 44–54</a:t>
            </a:r>
            <a:r>
              <a:rPr lang="en-US" sz="2400" dirty="0" smtClean="0"/>
              <a:t> </a:t>
            </a:r>
            <a:r>
              <a:rPr lang="en-US" sz="2400" dirty="0" smtClean="0"/>
              <a:t>inches in height </a:t>
            </a:r>
            <a:r>
              <a:rPr lang="en-US" sz="2400" dirty="0" smtClean="0"/>
              <a:t>at the withers, while females </a:t>
            </a:r>
            <a:r>
              <a:rPr lang="en-US" sz="2400" dirty="0" smtClean="0"/>
              <a:t>height are 41–46</a:t>
            </a:r>
            <a:r>
              <a:rPr lang="en-US" sz="2400" dirty="0" smtClean="0"/>
              <a:t> </a:t>
            </a:r>
            <a:r>
              <a:rPr lang="en-US" sz="2400" dirty="0" smtClean="0"/>
              <a:t>inches. The </a:t>
            </a:r>
            <a:r>
              <a:rPr lang="en-US" sz="2400" dirty="0" smtClean="0"/>
              <a:t>horns of females (cows) are smaller, </a:t>
            </a:r>
            <a:r>
              <a:rPr lang="en-US" sz="2400" dirty="0" smtClean="0"/>
              <a:t>11 </a:t>
            </a:r>
            <a:r>
              <a:rPr lang="en-US" sz="2400" dirty="0" smtClean="0"/>
              <a:t>to 25 </a:t>
            </a:r>
            <a:r>
              <a:rPr lang="en-US" sz="2400" dirty="0" smtClean="0"/>
              <a:t>inches </a:t>
            </a:r>
            <a:r>
              <a:rPr lang="en-US" sz="2400" dirty="0" smtClean="0"/>
              <a:t>in </a:t>
            </a:r>
            <a:r>
              <a:rPr lang="en-US" sz="2400" dirty="0" smtClean="0"/>
              <a:t>length </a:t>
            </a:r>
            <a:r>
              <a:rPr lang="en-US" sz="2400" dirty="0" smtClean="0"/>
              <a:t>and have a more upright shape. </a:t>
            </a:r>
            <a:endParaRPr lang="en-US" sz="2400" dirty="0" smtClean="0"/>
          </a:p>
          <a:p>
            <a:pPr algn="just"/>
            <a:r>
              <a:rPr lang="en-US" sz="2400" dirty="0" smtClean="0"/>
              <a:t>Both </a:t>
            </a:r>
            <a:r>
              <a:rPr lang="en-US" sz="2400" dirty="0" smtClean="0"/>
              <a:t>sexes have a short neck with a pronounced hump over the shoulders, although this is larger and more visible in </a:t>
            </a:r>
            <a:r>
              <a:rPr lang="en-US" sz="2400" dirty="0" smtClean="0"/>
              <a:t>males.</a:t>
            </a:r>
          </a:p>
          <a:p>
            <a:pPr algn="just"/>
            <a:r>
              <a:rPr lang="en-US" sz="2400" dirty="0" smtClean="0"/>
              <a:t>The</a:t>
            </a:r>
            <a:r>
              <a:rPr lang="en-US" sz="2400" dirty="0" smtClean="0"/>
              <a:t> rumen of yaks is unusually large, relative to the </a:t>
            </a:r>
            <a:r>
              <a:rPr lang="en-US" sz="2400" dirty="0" err="1" smtClean="0"/>
              <a:t>omasum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Both sexes have long shaggy hair with a dense woolly undercoat over the chest, flanks, and thighs to insulate them from the cold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Especially in bulls, this may form a long "skirt" that can reach the ground. The tail is long and </a:t>
            </a:r>
            <a:r>
              <a:rPr lang="en-US" dirty="0" smtClean="0"/>
              <a:t>horse like </a:t>
            </a:r>
            <a:r>
              <a:rPr lang="en-US" dirty="0" smtClean="0"/>
              <a:t>rather than tufted like the tails of cattle or </a:t>
            </a:r>
            <a:r>
              <a:rPr lang="en-US" dirty="0" smtClean="0"/>
              <a:t>bison.</a:t>
            </a:r>
          </a:p>
          <a:p>
            <a:pPr algn="just"/>
            <a:r>
              <a:rPr lang="en-US" dirty="0" smtClean="0"/>
              <a:t>Their </a:t>
            </a:r>
            <a:r>
              <a:rPr lang="en-US" dirty="0" err="1" smtClean="0"/>
              <a:t>colour</a:t>
            </a:r>
            <a:r>
              <a:rPr lang="en-US" dirty="0" smtClean="0"/>
              <a:t> vary from white</a:t>
            </a:r>
            <a:r>
              <a:rPr lang="en-US" dirty="0" smtClean="0"/>
              <a:t>, grey, brown, roan or piebald. The udder in females and the scrotum in males are small and hairy, as protection against the cold. Females have four </a:t>
            </a:r>
            <a:r>
              <a:rPr lang="en-US" dirty="0" smtClean="0"/>
              <a:t>teats.</a:t>
            </a:r>
          </a:p>
          <a:p>
            <a:pPr algn="just"/>
            <a:r>
              <a:rPr lang="en-US" dirty="0" smtClean="0"/>
              <a:t>Gestation lasts between 257 and 270 days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653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Yak and Mithun, its adaptation at high altitude and Management</vt:lpstr>
      <vt:lpstr>Yak</vt:lpstr>
      <vt:lpstr>Yak</vt:lpstr>
      <vt:lpstr>Mithun</vt:lpstr>
      <vt:lpstr>Position in Animal kingdom</vt:lpstr>
      <vt:lpstr>General Characteristics of Yak</vt:lpstr>
      <vt:lpstr>Slide 7</vt:lpstr>
      <vt:lpstr>Anatomical modification for adaptation at high altitude</vt:lpstr>
      <vt:lpstr>Slide 9</vt:lpstr>
      <vt:lpstr>Physiological modification for adaptation at high altitude</vt:lpstr>
      <vt:lpstr>General Characteristics of Mithun</vt:lpstr>
      <vt:lpstr>Slide 12</vt:lpstr>
      <vt:lpstr>Slide 13</vt:lpstr>
      <vt:lpstr>Slide 14</vt:lpstr>
      <vt:lpstr>Slide 15</vt:lpstr>
      <vt:lpstr>Slide 16</vt:lpstr>
      <vt:lpstr>Common terminology associated with Yak and Mithun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information of Horse and its Management</dc:title>
  <dc:creator>NIRALA PC</dc:creator>
  <cp:lastModifiedBy>webroute</cp:lastModifiedBy>
  <cp:revision>41</cp:revision>
  <dcterms:created xsi:type="dcterms:W3CDTF">2006-08-16T00:00:00Z</dcterms:created>
  <dcterms:modified xsi:type="dcterms:W3CDTF">2020-06-16T04:19:52Z</dcterms:modified>
</cp:coreProperties>
</file>