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sldIdLst>
    <p:sldId id="314" r:id="rId2"/>
    <p:sldId id="290" r:id="rId3"/>
    <p:sldId id="288" r:id="rId4"/>
    <p:sldId id="289" r:id="rId5"/>
    <p:sldId id="291" r:id="rId6"/>
    <p:sldId id="292" r:id="rId7"/>
    <p:sldId id="293" r:id="rId8"/>
    <p:sldId id="294" r:id="rId9"/>
    <p:sldId id="306" r:id="rId10"/>
    <p:sldId id="311" r:id="rId11"/>
    <p:sldId id="295" r:id="rId12"/>
    <p:sldId id="296" r:id="rId13"/>
    <p:sldId id="305" r:id="rId14"/>
    <p:sldId id="297" r:id="rId15"/>
    <p:sldId id="299" r:id="rId16"/>
    <p:sldId id="298" r:id="rId17"/>
    <p:sldId id="303" r:id="rId18"/>
    <p:sldId id="304" r:id="rId19"/>
    <p:sldId id="300" r:id="rId20"/>
    <p:sldId id="308" r:id="rId21"/>
    <p:sldId id="307" r:id="rId22"/>
    <p:sldId id="309" r:id="rId23"/>
    <p:sldId id="310" r:id="rId24"/>
    <p:sldId id="312" r:id="rId25"/>
    <p:sldId id="313" r:id="rId26"/>
    <p:sldId id="315" r:id="rId27"/>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6"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D308F7A2-8009-402E-BCE5-315E78A5E9D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7AB40FB-3444-468C-9BA9-C3611B0CA13E}">
      <dgm:prSet/>
      <dgm:spPr/>
      <dgm:t>
        <a:bodyPr/>
        <a:lstStyle/>
        <a:p>
          <a:r>
            <a:rPr lang="en-US"/>
            <a:t>Enables a plant to make a certain  pharmaceutical molecules for non-food,  feed or fiber applications</a:t>
          </a:r>
        </a:p>
      </dgm:t>
    </dgm:pt>
    <dgm:pt modelId="{FAF8FAB7-B4F5-4487-89A3-A8A57737650A}" type="parTrans" cxnId="{A40E259C-4D38-40C1-A6DC-EF5BB468360F}">
      <dgm:prSet/>
      <dgm:spPr/>
      <dgm:t>
        <a:bodyPr/>
        <a:lstStyle/>
        <a:p>
          <a:endParaRPr lang="en-US"/>
        </a:p>
      </dgm:t>
    </dgm:pt>
    <dgm:pt modelId="{829B7934-6976-4B36-953F-562770E76400}" type="sibTrans" cxnId="{A40E259C-4D38-40C1-A6DC-EF5BB468360F}">
      <dgm:prSet/>
      <dgm:spPr/>
      <dgm:t>
        <a:bodyPr/>
        <a:lstStyle/>
        <a:p>
          <a:endParaRPr lang="en-US"/>
        </a:p>
      </dgm:t>
    </dgm:pt>
    <dgm:pt modelId="{F6D68423-7D22-4628-9AC0-CEEEB87220A4}">
      <dgm:prSet/>
      <dgm:spPr/>
      <dgm:t>
        <a:bodyPr/>
        <a:lstStyle/>
        <a:p>
          <a:r>
            <a:rPr lang="en-US"/>
            <a:t>Plant-made antibodies (plantibodies)</a:t>
          </a:r>
        </a:p>
      </dgm:t>
    </dgm:pt>
    <dgm:pt modelId="{74D60CD4-44A6-4E1F-A46F-C61C9B708277}" type="parTrans" cxnId="{E0202878-F0E5-4654-90AE-66871D25C399}">
      <dgm:prSet/>
      <dgm:spPr/>
      <dgm:t>
        <a:bodyPr/>
        <a:lstStyle/>
        <a:p>
          <a:endParaRPr lang="en-US"/>
        </a:p>
      </dgm:t>
    </dgm:pt>
    <dgm:pt modelId="{8CF06799-3E50-4C7F-92DF-BD31963F9661}" type="sibTrans" cxnId="{E0202878-F0E5-4654-90AE-66871D25C399}">
      <dgm:prSet/>
      <dgm:spPr/>
      <dgm:t>
        <a:bodyPr/>
        <a:lstStyle/>
        <a:p>
          <a:endParaRPr lang="en-US"/>
        </a:p>
      </dgm:t>
    </dgm:pt>
    <dgm:pt modelId="{2429F07B-AC0A-49CF-9CA9-527A2FADA2E9}">
      <dgm:prSet/>
      <dgm:spPr/>
      <dgm:t>
        <a:bodyPr/>
        <a:lstStyle/>
        <a:p>
          <a:r>
            <a:rPr lang="en-US"/>
            <a:t>Plant- made vaccines (edible vaccines)</a:t>
          </a:r>
        </a:p>
      </dgm:t>
    </dgm:pt>
    <dgm:pt modelId="{6CBB9D01-EC33-4D6D-9B93-D7B5A671FBE0}" type="parTrans" cxnId="{B4913A88-293F-45D4-BDCB-A8F45EDF6223}">
      <dgm:prSet/>
      <dgm:spPr/>
      <dgm:t>
        <a:bodyPr/>
        <a:lstStyle/>
        <a:p>
          <a:endParaRPr lang="en-US"/>
        </a:p>
      </dgm:t>
    </dgm:pt>
    <dgm:pt modelId="{715AC9E4-BB55-43D1-929F-1F011B49A723}" type="sibTrans" cxnId="{B4913A88-293F-45D4-BDCB-A8F45EDF6223}">
      <dgm:prSet/>
      <dgm:spPr/>
      <dgm:t>
        <a:bodyPr/>
        <a:lstStyle/>
        <a:p>
          <a:endParaRPr lang="en-US"/>
        </a:p>
      </dgm:t>
    </dgm:pt>
    <dgm:pt modelId="{D2CAFF3B-B25F-414F-8840-B06446EC458D}">
      <dgm:prSet/>
      <dgm:spPr/>
      <dgm:t>
        <a:bodyPr/>
        <a:lstStyle/>
        <a:p>
          <a:r>
            <a:rPr lang="en-US"/>
            <a:t>Plant-made therapeutic proteins and  intermediates</a:t>
          </a:r>
        </a:p>
      </dgm:t>
    </dgm:pt>
    <dgm:pt modelId="{2DF0F1D2-64E4-49E9-B06A-1CB270E8E836}" type="parTrans" cxnId="{20AFE847-4EB5-45B1-A061-EBDB438377AC}">
      <dgm:prSet/>
      <dgm:spPr/>
      <dgm:t>
        <a:bodyPr/>
        <a:lstStyle/>
        <a:p>
          <a:endParaRPr lang="en-US"/>
        </a:p>
      </dgm:t>
    </dgm:pt>
    <dgm:pt modelId="{AB16285C-2D0A-42CA-872E-376E76C11ADD}" type="sibTrans" cxnId="{20AFE847-4EB5-45B1-A061-EBDB438377AC}">
      <dgm:prSet/>
      <dgm:spPr/>
      <dgm:t>
        <a:bodyPr/>
        <a:lstStyle/>
        <a:p>
          <a:endParaRPr lang="en-US"/>
        </a:p>
      </dgm:t>
    </dgm:pt>
    <dgm:pt modelId="{6D79101A-0E32-4A20-92F8-0DA011CFE690}" type="pres">
      <dgm:prSet presAssocID="{D308F7A2-8009-402E-BCE5-315E78A5E9D5}" presName="root" presStyleCnt="0">
        <dgm:presLayoutVars>
          <dgm:dir/>
          <dgm:resizeHandles val="exact"/>
        </dgm:presLayoutVars>
      </dgm:prSet>
      <dgm:spPr/>
    </dgm:pt>
    <dgm:pt modelId="{AF24C78C-930C-4070-B5BA-32A8B2D7CD4B}" type="pres">
      <dgm:prSet presAssocID="{37AB40FB-3444-468C-9BA9-C3611B0CA13E}" presName="compNode" presStyleCnt="0"/>
      <dgm:spPr/>
    </dgm:pt>
    <dgm:pt modelId="{64C46B3B-B793-4028-A6E7-27B8E0D59E1B}" type="pres">
      <dgm:prSet presAssocID="{37AB40FB-3444-468C-9BA9-C3611B0CA13E}" presName="bgRect" presStyleLbl="bgShp" presStyleIdx="0" presStyleCnt="4"/>
      <dgm:spPr/>
    </dgm:pt>
    <dgm:pt modelId="{28B993DE-5B12-4228-A263-C17C2C6E1713}" type="pres">
      <dgm:prSet presAssocID="{37AB40FB-3444-468C-9BA9-C3611B0CA13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eeds"/>
        </a:ext>
      </dgm:extLst>
    </dgm:pt>
    <dgm:pt modelId="{E492C24F-67BB-4A06-B7B0-19AEA2035026}" type="pres">
      <dgm:prSet presAssocID="{37AB40FB-3444-468C-9BA9-C3611B0CA13E}" presName="spaceRect" presStyleCnt="0"/>
      <dgm:spPr/>
    </dgm:pt>
    <dgm:pt modelId="{2868564F-8CF6-4F46-A189-721CA34649B0}" type="pres">
      <dgm:prSet presAssocID="{37AB40FB-3444-468C-9BA9-C3611B0CA13E}" presName="parTx" presStyleLbl="revTx" presStyleIdx="0" presStyleCnt="4">
        <dgm:presLayoutVars>
          <dgm:chMax val="0"/>
          <dgm:chPref val="0"/>
        </dgm:presLayoutVars>
      </dgm:prSet>
      <dgm:spPr/>
    </dgm:pt>
    <dgm:pt modelId="{D51DB19C-B8AC-402C-AD1C-F30DC751A5A7}" type="pres">
      <dgm:prSet presAssocID="{829B7934-6976-4B36-953F-562770E76400}" presName="sibTrans" presStyleCnt="0"/>
      <dgm:spPr/>
    </dgm:pt>
    <dgm:pt modelId="{C8C823F5-018F-4FE7-A9C2-A495377610AF}" type="pres">
      <dgm:prSet presAssocID="{F6D68423-7D22-4628-9AC0-CEEEB87220A4}" presName="compNode" presStyleCnt="0"/>
      <dgm:spPr/>
    </dgm:pt>
    <dgm:pt modelId="{4645A41E-12A5-4CE8-A9E9-8E426696239B}" type="pres">
      <dgm:prSet presAssocID="{F6D68423-7D22-4628-9AC0-CEEEB87220A4}" presName="bgRect" presStyleLbl="bgShp" presStyleIdx="1" presStyleCnt="4"/>
      <dgm:spPr/>
    </dgm:pt>
    <dgm:pt modelId="{D9B3F7D6-64BB-4149-9DE7-5F5E2365F4D6}" type="pres">
      <dgm:prSet presAssocID="{F6D68423-7D22-4628-9AC0-CEEEB87220A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NA"/>
        </a:ext>
      </dgm:extLst>
    </dgm:pt>
    <dgm:pt modelId="{470C0E95-ABF4-4EF0-A8D7-5F2763BC307F}" type="pres">
      <dgm:prSet presAssocID="{F6D68423-7D22-4628-9AC0-CEEEB87220A4}" presName="spaceRect" presStyleCnt="0"/>
      <dgm:spPr/>
    </dgm:pt>
    <dgm:pt modelId="{ABC508D5-C010-45FA-9F8F-47A5C6FA966D}" type="pres">
      <dgm:prSet presAssocID="{F6D68423-7D22-4628-9AC0-CEEEB87220A4}" presName="parTx" presStyleLbl="revTx" presStyleIdx="1" presStyleCnt="4">
        <dgm:presLayoutVars>
          <dgm:chMax val="0"/>
          <dgm:chPref val="0"/>
        </dgm:presLayoutVars>
      </dgm:prSet>
      <dgm:spPr/>
    </dgm:pt>
    <dgm:pt modelId="{06225BF1-CDEC-4A4F-8282-59728CDB632E}" type="pres">
      <dgm:prSet presAssocID="{8CF06799-3E50-4C7F-92DF-BD31963F9661}" presName="sibTrans" presStyleCnt="0"/>
      <dgm:spPr/>
    </dgm:pt>
    <dgm:pt modelId="{29D29B46-4B65-4F90-9922-1A39966E8023}" type="pres">
      <dgm:prSet presAssocID="{2429F07B-AC0A-49CF-9CA9-527A2FADA2E9}" presName="compNode" presStyleCnt="0"/>
      <dgm:spPr/>
    </dgm:pt>
    <dgm:pt modelId="{E1FA4C1E-86DE-4F8C-A9DB-E15D9F84F674}" type="pres">
      <dgm:prSet presAssocID="{2429F07B-AC0A-49CF-9CA9-527A2FADA2E9}" presName="bgRect" presStyleLbl="bgShp" presStyleIdx="2" presStyleCnt="4"/>
      <dgm:spPr/>
    </dgm:pt>
    <dgm:pt modelId="{A02C05BE-B831-421B-9E8A-A36820B313FD}" type="pres">
      <dgm:prSet presAssocID="{2429F07B-AC0A-49CF-9CA9-527A2FADA2E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edle"/>
        </a:ext>
      </dgm:extLst>
    </dgm:pt>
    <dgm:pt modelId="{E9E47FD3-2700-4417-87AF-130AD5B4C5AB}" type="pres">
      <dgm:prSet presAssocID="{2429F07B-AC0A-49CF-9CA9-527A2FADA2E9}" presName="spaceRect" presStyleCnt="0"/>
      <dgm:spPr/>
    </dgm:pt>
    <dgm:pt modelId="{196F01A6-F70B-4536-80F6-1940B9687E6F}" type="pres">
      <dgm:prSet presAssocID="{2429F07B-AC0A-49CF-9CA9-527A2FADA2E9}" presName="parTx" presStyleLbl="revTx" presStyleIdx="2" presStyleCnt="4">
        <dgm:presLayoutVars>
          <dgm:chMax val="0"/>
          <dgm:chPref val="0"/>
        </dgm:presLayoutVars>
      </dgm:prSet>
      <dgm:spPr/>
    </dgm:pt>
    <dgm:pt modelId="{998D4598-51CA-4C26-A35A-6CDEEE132C3D}" type="pres">
      <dgm:prSet presAssocID="{715AC9E4-BB55-43D1-929F-1F011B49A723}" presName="sibTrans" presStyleCnt="0"/>
      <dgm:spPr/>
    </dgm:pt>
    <dgm:pt modelId="{EF9840A7-FB52-4013-B6E5-1772FFC112DB}" type="pres">
      <dgm:prSet presAssocID="{D2CAFF3B-B25F-414F-8840-B06446EC458D}" presName="compNode" presStyleCnt="0"/>
      <dgm:spPr/>
    </dgm:pt>
    <dgm:pt modelId="{82985B0E-81F6-48C8-9B45-796CEDD6311B}" type="pres">
      <dgm:prSet presAssocID="{D2CAFF3B-B25F-414F-8840-B06446EC458D}" presName="bgRect" presStyleLbl="bgShp" presStyleIdx="3" presStyleCnt="4"/>
      <dgm:spPr/>
    </dgm:pt>
    <dgm:pt modelId="{3AED5ACC-9F84-4CE5-9D43-672BECF9B69F}" type="pres">
      <dgm:prSet presAssocID="{D2CAFF3B-B25F-414F-8840-B06446EC458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ucculent"/>
        </a:ext>
      </dgm:extLst>
    </dgm:pt>
    <dgm:pt modelId="{6D9F202D-7BD3-432B-AC85-BE95072586A6}" type="pres">
      <dgm:prSet presAssocID="{D2CAFF3B-B25F-414F-8840-B06446EC458D}" presName="spaceRect" presStyleCnt="0"/>
      <dgm:spPr/>
    </dgm:pt>
    <dgm:pt modelId="{9166DBB1-05F1-4149-8DAB-0AC765303C57}" type="pres">
      <dgm:prSet presAssocID="{D2CAFF3B-B25F-414F-8840-B06446EC458D}" presName="parTx" presStyleLbl="revTx" presStyleIdx="3" presStyleCnt="4">
        <dgm:presLayoutVars>
          <dgm:chMax val="0"/>
          <dgm:chPref val="0"/>
        </dgm:presLayoutVars>
      </dgm:prSet>
      <dgm:spPr/>
    </dgm:pt>
  </dgm:ptLst>
  <dgm:cxnLst>
    <dgm:cxn modelId="{CFB57016-3056-4662-83B9-73DF53FA7642}" type="presOf" srcId="{D2CAFF3B-B25F-414F-8840-B06446EC458D}" destId="{9166DBB1-05F1-4149-8DAB-0AC765303C57}" srcOrd="0" destOrd="0" presId="urn:microsoft.com/office/officeart/2018/2/layout/IconVerticalSolidList"/>
    <dgm:cxn modelId="{F438CD3E-0191-4FC2-A5CA-04275B9A3446}" type="presOf" srcId="{D308F7A2-8009-402E-BCE5-315E78A5E9D5}" destId="{6D79101A-0E32-4A20-92F8-0DA011CFE690}" srcOrd="0" destOrd="0" presId="urn:microsoft.com/office/officeart/2018/2/layout/IconVerticalSolidList"/>
    <dgm:cxn modelId="{F1A6CC61-16E5-4DB3-8B52-3FF492EFA5DE}" type="presOf" srcId="{2429F07B-AC0A-49CF-9CA9-527A2FADA2E9}" destId="{196F01A6-F70B-4536-80F6-1940B9687E6F}" srcOrd="0" destOrd="0" presId="urn:microsoft.com/office/officeart/2018/2/layout/IconVerticalSolidList"/>
    <dgm:cxn modelId="{20AFE847-4EB5-45B1-A061-EBDB438377AC}" srcId="{D308F7A2-8009-402E-BCE5-315E78A5E9D5}" destId="{D2CAFF3B-B25F-414F-8840-B06446EC458D}" srcOrd="3" destOrd="0" parTransId="{2DF0F1D2-64E4-49E9-B06A-1CB270E8E836}" sibTransId="{AB16285C-2D0A-42CA-872E-376E76C11ADD}"/>
    <dgm:cxn modelId="{E0202878-F0E5-4654-90AE-66871D25C399}" srcId="{D308F7A2-8009-402E-BCE5-315E78A5E9D5}" destId="{F6D68423-7D22-4628-9AC0-CEEEB87220A4}" srcOrd="1" destOrd="0" parTransId="{74D60CD4-44A6-4E1F-A46F-C61C9B708277}" sibTransId="{8CF06799-3E50-4C7F-92DF-BD31963F9661}"/>
    <dgm:cxn modelId="{B4913A88-293F-45D4-BDCB-A8F45EDF6223}" srcId="{D308F7A2-8009-402E-BCE5-315E78A5E9D5}" destId="{2429F07B-AC0A-49CF-9CA9-527A2FADA2E9}" srcOrd="2" destOrd="0" parTransId="{6CBB9D01-EC33-4D6D-9B93-D7B5A671FBE0}" sibTransId="{715AC9E4-BB55-43D1-929F-1F011B49A723}"/>
    <dgm:cxn modelId="{A40E259C-4D38-40C1-A6DC-EF5BB468360F}" srcId="{D308F7A2-8009-402E-BCE5-315E78A5E9D5}" destId="{37AB40FB-3444-468C-9BA9-C3611B0CA13E}" srcOrd="0" destOrd="0" parTransId="{FAF8FAB7-B4F5-4487-89A3-A8A57737650A}" sibTransId="{829B7934-6976-4B36-953F-562770E76400}"/>
    <dgm:cxn modelId="{51230BA5-A056-40DE-A19D-FE67805AB962}" type="presOf" srcId="{F6D68423-7D22-4628-9AC0-CEEEB87220A4}" destId="{ABC508D5-C010-45FA-9F8F-47A5C6FA966D}" srcOrd="0" destOrd="0" presId="urn:microsoft.com/office/officeart/2018/2/layout/IconVerticalSolidList"/>
    <dgm:cxn modelId="{E3ADA6FA-5924-4808-B19E-1B028599139D}" type="presOf" srcId="{37AB40FB-3444-468C-9BA9-C3611B0CA13E}" destId="{2868564F-8CF6-4F46-A189-721CA34649B0}" srcOrd="0" destOrd="0" presId="urn:microsoft.com/office/officeart/2018/2/layout/IconVerticalSolidList"/>
    <dgm:cxn modelId="{0A81F106-BE4F-4DFD-ADFD-516B2EE9D073}" type="presParOf" srcId="{6D79101A-0E32-4A20-92F8-0DA011CFE690}" destId="{AF24C78C-930C-4070-B5BA-32A8B2D7CD4B}" srcOrd="0" destOrd="0" presId="urn:microsoft.com/office/officeart/2018/2/layout/IconVerticalSolidList"/>
    <dgm:cxn modelId="{00A8E4B5-1D9B-44D5-AAA8-1D993B22DB06}" type="presParOf" srcId="{AF24C78C-930C-4070-B5BA-32A8B2D7CD4B}" destId="{64C46B3B-B793-4028-A6E7-27B8E0D59E1B}" srcOrd="0" destOrd="0" presId="urn:microsoft.com/office/officeart/2018/2/layout/IconVerticalSolidList"/>
    <dgm:cxn modelId="{2F6EFA3C-A10E-426A-BE50-062AD027C120}" type="presParOf" srcId="{AF24C78C-930C-4070-B5BA-32A8B2D7CD4B}" destId="{28B993DE-5B12-4228-A263-C17C2C6E1713}" srcOrd="1" destOrd="0" presId="urn:microsoft.com/office/officeart/2018/2/layout/IconVerticalSolidList"/>
    <dgm:cxn modelId="{D72A3916-E6F6-4534-A719-A2CB56F31480}" type="presParOf" srcId="{AF24C78C-930C-4070-B5BA-32A8B2D7CD4B}" destId="{E492C24F-67BB-4A06-B7B0-19AEA2035026}" srcOrd="2" destOrd="0" presId="urn:microsoft.com/office/officeart/2018/2/layout/IconVerticalSolidList"/>
    <dgm:cxn modelId="{E4210C3B-F9CB-44E0-A312-7D6852004268}" type="presParOf" srcId="{AF24C78C-930C-4070-B5BA-32A8B2D7CD4B}" destId="{2868564F-8CF6-4F46-A189-721CA34649B0}" srcOrd="3" destOrd="0" presId="urn:microsoft.com/office/officeart/2018/2/layout/IconVerticalSolidList"/>
    <dgm:cxn modelId="{8F61F262-97F7-4FB3-A37E-1D96BD6F5B60}" type="presParOf" srcId="{6D79101A-0E32-4A20-92F8-0DA011CFE690}" destId="{D51DB19C-B8AC-402C-AD1C-F30DC751A5A7}" srcOrd="1" destOrd="0" presId="urn:microsoft.com/office/officeart/2018/2/layout/IconVerticalSolidList"/>
    <dgm:cxn modelId="{DA37A675-3A16-4B72-AC05-4D09DDC035AF}" type="presParOf" srcId="{6D79101A-0E32-4A20-92F8-0DA011CFE690}" destId="{C8C823F5-018F-4FE7-A9C2-A495377610AF}" srcOrd="2" destOrd="0" presId="urn:microsoft.com/office/officeart/2018/2/layout/IconVerticalSolidList"/>
    <dgm:cxn modelId="{370BA8B5-E992-4E35-9AC1-4AFBCB91F29D}" type="presParOf" srcId="{C8C823F5-018F-4FE7-A9C2-A495377610AF}" destId="{4645A41E-12A5-4CE8-A9E9-8E426696239B}" srcOrd="0" destOrd="0" presId="urn:microsoft.com/office/officeart/2018/2/layout/IconVerticalSolidList"/>
    <dgm:cxn modelId="{7F4FFA75-A7FA-46B1-8458-96F90D8A432B}" type="presParOf" srcId="{C8C823F5-018F-4FE7-A9C2-A495377610AF}" destId="{D9B3F7D6-64BB-4149-9DE7-5F5E2365F4D6}" srcOrd="1" destOrd="0" presId="urn:microsoft.com/office/officeart/2018/2/layout/IconVerticalSolidList"/>
    <dgm:cxn modelId="{9B38123A-F6C9-4584-83C2-F05E18A4308D}" type="presParOf" srcId="{C8C823F5-018F-4FE7-A9C2-A495377610AF}" destId="{470C0E95-ABF4-4EF0-A8D7-5F2763BC307F}" srcOrd="2" destOrd="0" presId="urn:microsoft.com/office/officeart/2018/2/layout/IconVerticalSolidList"/>
    <dgm:cxn modelId="{216C4444-1E96-4C9C-A315-29914EBDB2F9}" type="presParOf" srcId="{C8C823F5-018F-4FE7-A9C2-A495377610AF}" destId="{ABC508D5-C010-45FA-9F8F-47A5C6FA966D}" srcOrd="3" destOrd="0" presId="urn:microsoft.com/office/officeart/2018/2/layout/IconVerticalSolidList"/>
    <dgm:cxn modelId="{BBE9EEFA-433E-4951-851F-A3293FC54996}" type="presParOf" srcId="{6D79101A-0E32-4A20-92F8-0DA011CFE690}" destId="{06225BF1-CDEC-4A4F-8282-59728CDB632E}" srcOrd="3" destOrd="0" presId="urn:microsoft.com/office/officeart/2018/2/layout/IconVerticalSolidList"/>
    <dgm:cxn modelId="{C016537E-0624-4378-B445-B6B048CD4A1B}" type="presParOf" srcId="{6D79101A-0E32-4A20-92F8-0DA011CFE690}" destId="{29D29B46-4B65-4F90-9922-1A39966E8023}" srcOrd="4" destOrd="0" presId="urn:microsoft.com/office/officeart/2018/2/layout/IconVerticalSolidList"/>
    <dgm:cxn modelId="{8C191730-1D79-4001-A24D-3B4C54E65608}" type="presParOf" srcId="{29D29B46-4B65-4F90-9922-1A39966E8023}" destId="{E1FA4C1E-86DE-4F8C-A9DB-E15D9F84F674}" srcOrd="0" destOrd="0" presId="urn:microsoft.com/office/officeart/2018/2/layout/IconVerticalSolidList"/>
    <dgm:cxn modelId="{2C226325-2F8B-4838-B1C2-510420124AEE}" type="presParOf" srcId="{29D29B46-4B65-4F90-9922-1A39966E8023}" destId="{A02C05BE-B831-421B-9E8A-A36820B313FD}" srcOrd="1" destOrd="0" presId="urn:microsoft.com/office/officeart/2018/2/layout/IconVerticalSolidList"/>
    <dgm:cxn modelId="{64E49970-13BB-4278-81E1-E7F398DA297F}" type="presParOf" srcId="{29D29B46-4B65-4F90-9922-1A39966E8023}" destId="{E9E47FD3-2700-4417-87AF-130AD5B4C5AB}" srcOrd="2" destOrd="0" presId="urn:microsoft.com/office/officeart/2018/2/layout/IconVerticalSolidList"/>
    <dgm:cxn modelId="{2A21EE4C-E5E1-4C14-9010-B6CDA69C938B}" type="presParOf" srcId="{29D29B46-4B65-4F90-9922-1A39966E8023}" destId="{196F01A6-F70B-4536-80F6-1940B9687E6F}" srcOrd="3" destOrd="0" presId="urn:microsoft.com/office/officeart/2018/2/layout/IconVerticalSolidList"/>
    <dgm:cxn modelId="{D67E2AC2-68EE-4EE0-BA6F-52FF617FC537}" type="presParOf" srcId="{6D79101A-0E32-4A20-92F8-0DA011CFE690}" destId="{998D4598-51CA-4C26-A35A-6CDEEE132C3D}" srcOrd="5" destOrd="0" presId="urn:microsoft.com/office/officeart/2018/2/layout/IconVerticalSolidList"/>
    <dgm:cxn modelId="{14817AD1-6633-4F5B-8B2B-0F4DCACC0C77}" type="presParOf" srcId="{6D79101A-0E32-4A20-92F8-0DA011CFE690}" destId="{EF9840A7-FB52-4013-B6E5-1772FFC112DB}" srcOrd="6" destOrd="0" presId="urn:microsoft.com/office/officeart/2018/2/layout/IconVerticalSolidList"/>
    <dgm:cxn modelId="{55D119A8-3185-44B0-B9AC-FF1F11A6DB41}" type="presParOf" srcId="{EF9840A7-FB52-4013-B6E5-1772FFC112DB}" destId="{82985B0E-81F6-48C8-9B45-796CEDD6311B}" srcOrd="0" destOrd="0" presId="urn:microsoft.com/office/officeart/2018/2/layout/IconVerticalSolidList"/>
    <dgm:cxn modelId="{CD49E414-EC04-498C-9B9D-0D02CD23FCEA}" type="presParOf" srcId="{EF9840A7-FB52-4013-B6E5-1772FFC112DB}" destId="{3AED5ACC-9F84-4CE5-9D43-672BECF9B69F}" srcOrd="1" destOrd="0" presId="urn:microsoft.com/office/officeart/2018/2/layout/IconVerticalSolidList"/>
    <dgm:cxn modelId="{3AEE16CA-A662-4163-9DA5-000041709CD9}" type="presParOf" srcId="{EF9840A7-FB52-4013-B6E5-1772FFC112DB}" destId="{6D9F202D-7BD3-432B-AC85-BE95072586A6}" srcOrd="2" destOrd="0" presId="urn:microsoft.com/office/officeart/2018/2/layout/IconVerticalSolidList"/>
    <dgm:cxn modelId="{05E3A229-CA74-4816-BE2D-268806F14BE9}" type="presParOf" srcId="{EF9840A7-FB52-4013-B6E5-1772FFC112DB}" destId="{9166DBB1-05F1-4149-8DAB-0AC765303C5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46B3B-B793-4028-A6E7-27B8E0D59E1B}">
      <dsp:nvSpPr>
        <dsp:cNvPr id="0" name=""/>
        <dsp:cNvSpPr/>
      </dsp:nvSpPr>
      <dsp:spPr>
        <a:xfrm>
          <a:off x="0" y="2185"/>
          <a:ext cx="5124159" cy="110745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B993DE-5B12-4228-A263-C17C2C6E1713}">
      <dsp:nvSpPr>
        <dsp:cNvPr id="0" name=""/>
        <dsp:cNvSpPr/>
      </dsp:nvSpPr>
      <dsp:spPr>
        <a:xfrm>
          <a:off x="335004" y="251362"/>
          <a:ext cx="609099" cy="6090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868564F-8CF6-4F46-A189-721CA34649B0}">
      <dsp:nvSpPr>
        <dsp:cNvPr id="0" name=""/>
        <dsp:cNvSpPr/>
      </dsp:nvSpPr>
      <dsp:spPr>
        <a:xfrm>
          <a:off x="1279109" y="2185"/>
          <a:ext cx="3845049" cy="110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117206" rIns="117206" bIns="117206" numCol="1" spcCol="1270" anchor="ctr" anchorCtr="0">
          <a:noAutofit/>
        </a:bodyPr>
        <a:lstStyle/>
        <a:p>
          <a:pPr marL="0" lvl="0" indent="0" algn="l" defTabSz="711200">
            <a:lnSpc>
              <a:spcPct val="90000"/>
            </a:lnSpc>
            <a:spcBef>
              <a:spcPct val="0"/>
            </a:spcBef>
            <a:spcAft>
              <a:spcPct val="35000"/>
            </a:spcAft>
            <a:buNone/>
          </a:pPr>
          <a:r>
            <a:rPr lang="en-US" sz="1600" kern="1200"/>
            <a:t>Enables a plant to make a certain  pharmaceutical molecules for non-food,  feed or fiber applications</a:t>
          </a:r>
        </a:p>
      </dsp:txBody>
      <dsp:txXfrm>
        <a:off x="1279109" y="2185"/>
        <a:ext cx="3845049" cy="1107454"/>
      </dsp:txXfrm>
    </dsp:sp>
    <dsp:sp modelId="{4645A41E-12A5-4CE8-A9E9-8E426696239B}">
      <dsp:nvSpPr>
        <dsp:cNvPr id="0" name=""/>
        <dsp:cNvSpPr/>
      </dsp:nvSpPr>
      <dsp:spPr>
        <a:xfrm>
          <a:off x="0" y="1386503"/>
          <a:ext cx="5124159" cy="110745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B3F7D6-64BB-4149-9DE7-5F5E2365F4D6}">
      <dsp:nvSpPr>
        <dsp:cNvPr id="0" name=""/>
        <dsp:cNvSpPr/>
      </dsp:nvSpPr>
      <dsp:spPr>
        <a:xfrm>
          <a:off x="335004" y="1635680"/>
          <a:ext cx="609099" cy="6090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BC508D5-C010-45FA-9F8F-47A5C6FA966D}">
      <dsp:nvSpPr>
        <dsp:cNvPr id="0" name=""/>
        <dsp:cNvSpPr/>
      </dsp:nvSpPr>
      <dsp:spPr>
        <a:xfrm>
          <a:off x="1279109" y="1386503"/>
          <a:ext cx="3845049" cy="110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117206" rIns="117206" bIns="117206" numCol="1" spcCol="1270" anchor="ctr" anchorCtr="0">
          <a:noAutofit/>
        </a:bodyPr>
        <a:lstStyle/>
        <a:p>
          <a:pPr marL="0" lvl="0" indent="0" algn="l" defTabSz="711200">
            <a:lnSpc>
              <a:spcPct val="90000"/>
            </a:lnSpc>
            <a:spcBef>
              <a:spcPct val="0"/>
            </a:spcBef>
            <a:spcAft>
              <a:spcPct val="35000"/>
            </a:spcAft>
            <a:buNone/>
          </a:pPr>
          <a:r>
            <a:rPr lang="en-US" sz="1600" kern="1200"/>
            <a:t>Plant-made antibodies (plantibodies)</a:t>
          </a:r>
        </a:p>
      </dsp:txBody>
      <dsp:txXfrm>
        <a:off x="1279109" y="1386503"/>
        <a:ext cx="3845049" cy="1107454"/>
      </dsp:txXfrm>
    </dsp:sp>
    <dsp:sp modelId="{E1FA4C1E-86DE-4F8C-A9DB-E15D9F84F674}">
      <dsp:nvSpPr>
        <dsp:cNvPr id="0" name=""/>
        <dsp:cNvSpPr/>
      </dsp:nvSpPr>
      <dsp:spPr>
        <a:xfrm>
          <a:off x="0" y="2770821"/>
          <a:ext cx="5124159" cy="110745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2C05BE-B831-421B-9E8A-A36820B313FD}">
      <dsp:nvSpPr>
        <dsp:cNvPr id="0" name=""/>
        <dsp:cNvSpPr/>
      </dsp:nvSpPr>
      <dsp:spPr>
        <a:xfrm>
          <a:off x="335004" y="3019998"/>
          <a:ext cx="609099" cy="6090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96F01A6-F70B-4536-80F6-1940B9687E6F}">
      <dsp:nvSpPr>
        <dsp:cNvPr id="0" name=""/>
        <dsp:cNvSpPr/>
      </dsp:nvSpPr>
      <dsp:spPr>
        <a:xfrm>
          <a:off x="1279109" y="2770821"/>
          <a:ext cx="3845049" cy="110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117206" rIns="117206" bIns="117206" numCol="1" spcCol="1270" anchor="ctr" anchorCtr="0">
          <a:noAutofit/>
        </a:bodyPr>
        <a:lstStyle/>
        <a:p>
          <a:pPr marL="0" lvl="0" indent="0" algn="l" defTabSz="711200">
            <a:lnSpc>
              <a:spcPct val="90000"/>
            </a:lnSpc>
            <a:spcBef>
              <a:spcPct val="0"/>
            </a:spcBef>
            <a:spcAft>
              <a:spcPct val="35000"/>
            </a:spcAft>
            <a:buNone/>
          </a:pPr>
          <a:r>
            <a:rPr lang="en-US" sz="1600" kern="1200"/>
            <a:t>Plant- made vaccines (edible vaccines)</a:t>
          </a:r>
        </a:p>
      </dsp:txBody>
      <dsp:txXfrm>
        <a:off x="1279109" y="2770821"/>
        <a:ext cx="3845049" cy="1107454"/>
      </dsp:txXfrm>
    </dsp:sp>
    <dsp:sp modelId="{82985B0E-81F6-48C8-9B45-796CEDD6311B}">
      <dsp:nvSpPr>
        <dsp:cNvPr id="0" name=""/>
        <dsp:cNvSpPr/>
      </dsp:nvSpPr>
      <dsp:spPr>
        <a:xfrm>
          <a:off x="0" y="4155139"/>
          <a:ext cx="5124159" cy="110745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ED5ACC-9F84-4CE5-9D43-672BECF9B69F}">
      <dsp:nvSpPr>
        <dsp:cNvPr id="0" name=""/>
        <dsp:cNvSpPr/>
      </dsp:nvSpPr>
      <dsp:spPr>
        <a:xfrm>
          <a:off x="335004" y="4404316"/>
          <a:ext cx="609099" cy="6090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166DBB1-05F1-4149-8DAB-0AC765303C57}">
      <dsp:nvSpPr>
        <dsp:cNvPr id="0" name=""/>
        <dsp:cNvSpPr/>
      </dsp:nvSpPr>
      <dsp:spPr>
        <a:xfrm>
          <a:off x="1279109" y="4155139"/>
          <a:ext cx="3845049" cy="110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117206" rIns="117206" bIns="117206" numCol="1" spcCol="1270" anchor="ctr" anchorCtr="0">
          <a:noAutofit/>
        </a:bodyPr>
        <a:lstStyle/>
        <a:p>
          <a:pPr marL="0" lvl="0" indent="0" algn="l" defTabSz="711200">
            <a:lnSpc>
              <a:spcPct val="90000"/>
            </a:lnSpc>
            <a:spcBef>
              <a:spcPct val="0"/>
            </a:spcBef>
            <a:spcAft>
              <a:spcPct val="35000"/>
            </a:spcAft>
            <a:buNone/>
          </a:pPr>
          <a:r>
            <a:rPr lang="en-US" sz="1600" kern="1200"/>
            <a:t>Plant-made therapeutic proteins and  intermediates</a:t>
          </a:r>
        </a:p>
      </dsp:txBody>
      <dsp:txXfrm>
        <a:off x="1279109" y="4155139"/>
        <a:ext cx="3845049" cy="110745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5/27/2020</a:t>
            </a:fld>
            <a:endParaRPr lang="en-US"/>
          </a:p>
        </p:txBody>
      </p:sp>
      <p:sp>
        <p:nvSpPr>
          <p:cNvPr id="5" name="Footer Placeholder 4"/>
          <p:cNvSpPr>
            <a:spLocks noGrp="1"/>
          </p:cNvSpPr>
          <p:nvPr>
            <p:ph type="ftr" sz="quarter" idx="11"/>
          </p:nvPr>
        </p:nvSpPr>
        <p:spPr/>
        <p:txBody>
          <a:bodyPr/>
          <a:lstStyle/>
          <a:p>
            <a:endParaRPr lang="en-IN"/>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982049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5/27/2020</a:t>
            </a:fld>
            <a:endParaRPr lang="en-US"/>
          </a:p>
        </p:txBody>
      </p:sp>
      <p:sp>
        <p:nvSpPr>
          <p:cNvPr id="5" name="Footer Placeholder 4"/>
          <p:cNvSpPr>
            <a:spLocks noGrp="1"/>
          </p:cNvSpPr>
          <p:nvPr>
            <p:ph type="ftr" sz="quarter" idx="11"/>
          </p:nvPr>
        </p:nvSpPr>
        <p:spPr/>
        <p:txBody>
          <a:bodyPr/>
          <a:lstStyle/>
          <a:p>
            <a:endParaRPr lang="en-IN"/>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937503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5/27/2020</a:t>
            </a:fld>
            <a:endParaRPr lang="en-US"/>
          </a:p>
        </p:txBody>
      </p:sp>
      <p:sp>
        <p:nvSpPr>
          <p:cNvPr id="5" name="Footer Placeholder 4"/>
          <p:cNvSpPr>
            <a:spLocks noGrp="1"/>
          </p:cNvSpPr>
          <p:nvPr>
            <p:ph type="ftr" sz="quarter" idx="11"/>
          </p:nvPr>
        </p:nvSpPr>
        <p:spPr/>
        <p:txBody>
          <a:bodyPr/>
          <a:lstStyle/>
          <a:p>
            <a:endParaRPr lang="en-IN"/>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IN" smtClean="0"/>
              <a:t>‹#›</a:t>
            </a:fld>
            <a:endParaRPr lang="en-IN"/>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29017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5/27/2020</a:t>
            </a:fld>
            <a:endParaRPr lang="en-US"/>
          </a:p>
        </p:txBody>
      </p:sp>
      <p:sp>
        <p:nvSpPr>
          <p:cNvPr id="6" name="Footer Placeholder 5"/>
          <p:cNvSpPr>
            <a:spLocks noGrp="1"/>
          </p:cNvSpPr>
          <p:nvPr>
            <p:ph type="ftr" sz="quarter" idx="11"/>
          </p:nvPr>
        </p:nvSpPr>
        <p:spPr/>
        <p:txBody>
          <a:bodyPr/>
          <a:lstStyle/>
          <a:p>
            <a:endParaRPr lang="en-IN"/>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3787422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5/27/2020</a:t>
            </a:fld>
            <a:endParaRPr lang="en-US"/>
          </a:p>
        </p:txBody>
      </p:sp>
      <p:sp>
        <p:nvSpPr>
          <p:cNvPr id="6" name="Footer Placeholder 5"/>
          <p:cNvSpPr>
            <a:spLocks noGrp="1"/>
          </p:cNvSpPr>
          <p:nvPr>
            <p:ph type="ftr" sz="quarter" idx="11"/>
          </p:nvPr>
        </p:nvSpPr>
        <p:spPr/>
        <p:txBody>
          <a:bodyPr/>
          <a:lstStyle/>
          <a:p>
            <a:endParaRPr lang="en-IN"/>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IN" smtClean="0"/>
              <a:t>‹#›</a:t>
            </a:fld>
            <a:endParaRPr lang="en-IN"/>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54181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5/27/2020</a:t>
            </a:fld>
            <a:endParaRPr lang="en-US"/>
          </a:p>
        </p:txBody>
      </p:sp>
      <p:sp>
        <p:nvSpPr>
          <p:cNvPr id="6" name="Footer Placeholder 5"/>
          <p:cNvSpPr>
            <a:spLocks noGrp="1"/>
          </p:cNvSpPr>
          <p:nvPr>
            <p:ph type="ftr" sz="quarter" idx="11"/>
          </p:nvPr>
        </p:nvSpPr>
        <p:spPr/>
        <p:txBody>
          <a:bodyPr/>
          <a:lstStyle/>
          <a:p>
            <a:endParaRPr lang="en-IN"/>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672972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5/27/2020</a:t>
            </a:fld>
            <a:endParaRPr lang="en-US"/>
          </a:p>
        </p:txBody>
      </p:sp>
      <p:sp>
        <p:nvSpPr>
          <p:cNvPr id="5" name="Footer Placeholder 4"/>
          <p:cNvSpPr>
            <a:spLocks noGrp="1"/>
          </p:cNvSpPr>
          <p:nvPr>
            <p:ph type="ftr" sz="quarter" idx="11"/>
          </p:nvPr>
        </p:nvSpPr>
        <p:spPr/>
        <p:txBody>
          <a:bodyPr/>
          <a:lstStyle/>
          <a:p>
            <a:endParaRPr lang="en-IN"/>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1315424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5/27/2020</a:t>
            </a:fld>
            <a:endParaRPr lang="en-US"/>
          </a:p>
        </p:txBody>
      </p:sp>
      <p:sp>
        <p:nvSpPr>
          <p:cNvPr id="5" name="Footer Placeholder 4"/>
          <p:cNvSpPr>
            <a:spLocks noGrp="1"/>
          </p:cNvSpPr>
          <p:nvPr>
            <p:ph type="ftr" sz="quarter" idx="11"/>
          </p:nvPr>
        </p:nvSpPr>
        <p:spPr/>
        <p:txBody>
          <a:bodyPr/>
          <a:lstStyle/>
          <a:p>
            <a:endParaRPr lang="en-IN"/>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1789981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5/27/2020</a:t>
            </a:fld>
            <a:endParaRPr lang="en-US"/>
          </a:p>
        </p:txBody>
      </p:sp>
      <p:sp>
        <p:nvSpPr>
          <p:cNvPr id="5" name="Footer Placeholder 4"/>
          <p:cNvSpPr>
            <a:spLocks noGrp="1"/>
          </p:cNvSpPr>
          <p:nvPr>
            <p:ph type="ftr" sz="quarter" idx="11"/>
          </p:nvPr>
        </p:nvSpPr>
        <p:spPr/>
        <p:txBody>
          <a:bodyPr/>
          <a:lstStyle/>
          <a:p>
            <a:endParaRPr lang="en-IN"/>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2768742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5/27/2020</a:t>
            </a:fld>
            <a:endParaRPr lang="en-US"/>
          </a:p>
        </p:txBody>
      </p:sp>
      <p:sp>
        <p:nvSpPr>
          <p:cNvPr id="5" name="Footer Placeholder 4"/>
          <p:cNvSpPr>
            <a:spLocks noGrp="1"/>
          </p:cNvSpPr>
          <p:nvPr>
            <p:ph type="ftr" sz="quarter" idx="11"/>
          </p:nvPr>
        </p:nvSpPr>
        <p:spPr/>
        <p:txBody>
          <a:bodyPr/>
          <a:lstStyle/>
          <a:p>
            <a:endParaRPr lang="en-IN"/>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2548721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5/27/2020</a:t>
            </a:fld>
            <a:endParaRPr lang="en-US"/>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3269779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5/27/2020</a:t>
            </a:fld>
            <a:endParaRPr lang="en-US"/>
          </a:p>
        </p:txBody>
      </p:sp>
      <p:sp>
        <p:nvSpPr>
          <p:cNvPr id="8" name="Footer Placeholder 7"/>
          <p:cNvSpPr>
            <a:spLocks noGrp="1"/>
          </p:cNvSpPr>
          <p:nvPr>
            <p:ph type="ftr" sz="quarter" idx="11"/>
          </p:nvPr>
        </p:nvSpPr>
        <p:spPr/>
        <p:txBody>
          <a:bodyPr/>
          <a:lstStyle/>
          <a:p>
            <a:endParaRPr lang="en-IN"/>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3268125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5/27/2020</a:t>
            </a:fld>
            <a:endParaRPr lang="en-US"/>
          </a:p>
        </p:txBody>
      </p:sp>
      <p:sp>
        <p:nvSpPr>
          <p:cNvPr id="4" name="Footer Placeholder 3"/>
          <p:cNvSpPr>
            <a:spLocks noGrp="1"/>
          </p:cNvSpPr>
          <p:nvPr>
            <p:ph type="ftr" sz="quarter" idx="11"/>
          </p:nvPr>
        </p:nvSpPr>
        <p:spPr/>
        <p:txBody>
          <a:bodyPr/>
          <a:lstStyle/>
          <a:p>
            <a:endParaRPr lang="en-IN"/>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1566548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5/27/2020</a:t>
            </a:fld>
            <a:endParaRPr lang="en-US"/>
          </a:p>
        </p:txBody>
      </p:sp>
      <p:sp>
        <p:nvSpPr>
          <p:cNvPr id="3" name="Footer Placeholder 2"/>
          <p:cNvSpPr>
            <a:spLocks noGrp="1"/>
          </p:cNvSpPr>
          <p:nvPr>
            <p:ph type="ftr" sz="quarter" idx="11"/>
          </p:nvPr>
        </p:nvSpPr>
        <p:spPr/>
        <p:txBody>
          <a:bodyPr/>
          <a:lstStyle/>
          <a:p>
            <a:endParaRPr lang="en-IN"/>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98183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5/27/2020</a:t>
            </a:fld>
            <a:endParaRPr lang="en-US"/>
          </a:p>
        </p:txBody>
      </p:sp>
      <p:sp>
        <p:nvSpPr>
          <p:cNvPr id="6" name="Footer Placeholder 5"/>
          <p:cNvSpPr>
            <a:spLocks noGrp="1"/>
          </p:cNvSpPr>
          <p:nvPr>
            <p:ph type="ftr" sz="quarter" idx="11"/>
          </p:nvPr>
        </p:nvSpPr>
        <p:spPr/>
        <p:txBody>
          <a:bodyPr/>
          <a:lstStyle/>
          <a:p>
            <a:endParaRPr lang="en-IN"/>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2143029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5/27/2020</a:t>
            </a:fld>
            <a:endParaRPr lang="en-US"/>
          </a:p>
        </p:txBody>
      </p:sp>
      <p:sp>
        <p:nvSpPr>
          <p:cNvPr id="6" name="Footer Placeholder 5"/>
          <p:cNvSpPr>
            <a:spLocks noGrp="1"/>
          </p:cNvSpPr>
          <p:nvPr>
            <p:ph type="ftr" sz="quarter" idx="11"/>
          </p:nvPr>
        </p:nvSpPr>
        <p:spPr/>
        <p:txBody>
          <a:bodyPr/>
          <a:lstStyle/>
          <a:p>
            <a:endParaRPr lang="en-IN"/>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145315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t>5/27/2020</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6F15528-21DE-4FAA-801E-634DDDAF4B2B}" type="slidenum">
              <a:rPr lang="en-IN" smtClean="0"/>
              <a:t>‹#›</a:t>
            </a:fld>
            <a:endParaRPr lang="en-IN"/>
          </a:p>
        </p:txBody>
      </p:sp>
    </p:spTree>
    <p:extLst>
      <p:ext uri="{BB962C8B-B14F-4D97-AF65-F5344CB8AC3E}">
        <p14:creationId xmlns:p14="http://schemas.microsoft.com/office/powerpoint/2010/main" val="415214883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7.jpg"/><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1.jp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4" name="Rectangle 16">
            <a:extLst>
              <a:ext uri="{FF2B5EF4-FFF2-40B4-BE49-F238E27FC236}">
                <a16:creationId xmlns:a16="http://schemas.microsoft.com/office/drawing/2014/main" id="{F476A384-71E8-40F1-ABC7-D17AAAFA9F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9146539" cy="6858000"/>
          </a:xfrm>
          <a:prstGeom prst="rect">
            <a:avLst/>
          </a:prstGeom>
          <a:solidFill>
            <a:schemeClr val="tx2">
              <a:lumMod val="1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A26E8541-F188-4329-84AF-6EFCE5E71353}"/>
              </a:ext>
            </a:extLst>
          </p:cNvPr>
          <p:cNvSpPr>
            <a:spLocks noGrp="1"/>
          </p:cNvSpPr>
          <p:nvPr>
            <p:ph type="ctrTitle"/>
          </p:nvPr>
        </p:nvSpPr>
        <p:spPr>
          <a:xfrm>
            <a:off x="1039828" y="3585395"/>
            <a:ext cx="4364684" cy="1291218"/>
          </a:xfrm>
        </p:spPr>
        <p:txBody>
          <a:bodyPr>
            <a:normAutofit/>
          </a:bodyPr>
          <a:lstStyle/>
          <a:p>
            <a:r>
              <a:rPr lang="en-IN" sz="3500" dirty="0">
                <a:solidFill>
                  <a:srgbClr val="FEFFFF"/>
                </a:solidFill>
              </a:rPr>
              <a:t>Biopharming</a:t>
            </a:r>
          </a:p>
        </p:txBody>
      </p:sp>
      <p:sp>
        <p:nvSpPr>
          <p:cNvPr id="5" name="Subtitle 4">
            <a:extLst>
              <a:ext uri="{FF2B5EF4-FFF2-40B4-BE49-F238E27FC236}">
                <a16:creationId xmlns:a16="http://schemas.microsoft.com/office/drawing/2014/main" id="{22F438DF-C123-47B9-9B62-BF19766EAE29}"/>
              </a:ext>
            </a:extLst>
          </p:cNvPr>
          <p:cNvSpPr>
            <a:spLocks noGrp="1"/>
          </p:cNvSpPr>
          <p:nvPr>
            <p:ph type="subTitle" idx="1"/>
          </p:nvPr>
        </p:nvSpPr>
        <p:spPr>
          <a:xfrm>
            <a:off x="3437903" y="5178732"/>
            <a:ext cx="1931973" cy="544260"/>
          </a:xfrm>
        </p:spPr>
        <p:txBody>
          <a:bodyPr anchor="ctr">
            <a:normAutofit/>
          </a:bodyPr>
          <a:lstStyle/>
          <a:p>
            <a:r>
              <a:rPr lang="en-IN" sz="1400" dirty="0">
                <a:solidFill>
                  <a:srgbClr val="FEFFFF"/>
                </a:solidFill>
              </a:rPr>
              <a:t>Anil Gattani</a:t>
            </a:r>
          </a:p>
        </p:txBody>
      </p:sp>
      <p:pic>
        <p:nvPicPr>
          <p:cNvPr id="9" name="Picture 8">
            <a:extLst>
              <a:ext uri="{FF2B5EF4-FFF2-40B4-BE49-F238E27FC236}">
                <a16:creationId xmlns:a16="http://schemas.microsoft.com/office/drawing/2014/main" id="{CF0C90B4-B4B2-4EB7-9107-E725EBFA145A}"/>
              </a:ext>
            </a:extLst>
          </p:cNvPr>
          <p:cNvPicPr>
            <a:picLocks noChangeAspect="1"/>
          </p:cNvPicPr>
          <p:nvPr/>
        </p:nvPicPr>
        <p:blipFill rotWithShape="1">
          <a:blip r:embed="rId2"/>
          <a:srcRect t="19259" r="-1" b="-1"/>
          <a:stretch/>
        </p:blipFill>
        <p:spPr>
          <a:xfrm>
            <a:off x="-8000" y="-2"/>
            <a:ext cx="5647814" cy="3415686"/>
          </a:xfrm>
          <a:prstGeom prst="rect">
            <a:avLst/>
          </a:prstGeom>
        </p:spPr>
      </p:pic>
      <p:pic>
        <p:nvPicPr>
          <p:cNvPr id="8" name="Picture 7">
            <a:extLst>
              <a:ext uri="{FF2B5EF4-FFF2-40B4-BE49-F238E27FC236}">
                <a16:creationId xmlns:a16="http://schemas.microsoft.com/office/drawing/2014/main" id="{C7F4ADD1-8235-407E-AADB-EEFD8E25FA2E}"/>
              </a:ext>
            </a:extLst>
          </p:cNvPr>
          <p:cNvPicPr>
            <a:picLocks noChangeAspect="1"/>
          </p:cNvPicPr>
          <p:nvPr/>
        </p:nvPicPr>
        <p:blipFill rotWithShape="1">
          <a:blip r:embed="rId3"/>
          <a:srcRect l="250" r="10256" b="2"/>
          <a:stretch/>
        </p:blipFill>
        <p:spPr>
          <a:xfrm>
            <a:off x="5647815" y="-306"/>
            <a:ext cx="3493899" cy="3415990"/>
          </a:xfrm>
          <a:prstGeom prst="rect">
            <a:avLst/>
          </a:prstGeom>
        </p:spPr>
      </p:pic>
      <p:sp>
        <p:nvSpPr>
          <p:cNvPr id="25" name="Freeform: Shape 18">
            <a:extLst>
              <a:ext uri="{FF2B5EF4-FFF2-40B4-BE49-F238E27FC236}">
                <a16:creationId xmlns:a16="http://schemas.microsoft.com/office/drawing/2014/main" id="{ACE683F7-3C14-437D-B517-5C204FAB1D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5061568"/>
            <a:ext cx="923227" cy="778589"/>
          </a:xfrm>
          <a:custGeom>
            <a:avLst/>
            <a:gdLst>
              <a:gd name="connsiteX0" fmla="*/ 0 w 1230970"/>
              <a:gd name="connsiteY0" fmla="*/ 0 h 778589"/>
              <a:gd name="connsiteX1" fmla="*/ 56510 w 1230970"/>
              <a:gd name="connsiteY1" fmla="*/ 0 h 778589"/>
              <a:gd name="connsiteX2" fmla="*/ 834671 w 1230970"/>
              <a:gd name="connsiteY2" fmla="*/ 0 h 778589"/>
              <a:gd name="connsiteX3" fmla="*/ 862811 w 1230970"/>
              <a:gd name="connsiteY3" fmla="*/ 9381 h 778589"/>
              <a:gd name="connsiteX4" fmla="*/ 867501 w 1230970"/>
              <a:gd name="connsiteY4" fmla="*/ 14071 h 778589"/>
              <a:gd name="connsiteX5" fmla="*/ 1223935 w 1230970"/>
              <a:gd name="connsiteY5" fmla="*/ 365843 h 778589"/>
              <a:gd name="connsiteX6" fmla="*/ 1223935 w 1230970"/>
              <a:gd name="connsiteY6" fmla="*/ 408056 h 778589"/>
              <a:gd name="connsiteX7" fmla="*/ 867501 w 1230970"/>
              <a:gd name="connsiteY7" fmla="*/ 764518 h 778589"/>
              <a:gd name="connsiteX8" fmla="*/ 862811 w 1230970"/>
              <a:gd name="connsiteY8" fmla="*/ 769209 h 778589"/>
              <a:gd name="connsiteX9" fmla="*/ 834671 w 1230970"/>
              <a:gd name="connsiteY9" fmla="*/ 778589 h 778589"/>
              <a:gd name="connsiteX10" fmla="*/ 0 w 1230970"/>
              <a:gd name="connsiteY10" fmla="*/ 778589 h 77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0970" h="778589">
                <a:moveTo>
                  <a:pt x="0" y="0"/>
                </a:moveTo>
                <a:lnTo>
                  <a:pt x="56510" y="0"/>
                </a:lnTo>
                <a:cubicBezTo>
                  <a:pt x="245793" y="0"/>
                  <a:pt x="498169" y="0"/>
                  <a:pt x="834671" y="0"/>
                </a:cubicBezTo>
                <a:cubicBezTo>
                  <a:pt x="848741" y="0"/>
                  <a:pt x="858121" y="4691"/>
                  <a:pt x="862811" y="9381"/>
                </a:cubicBezTo>
                <a:cubicBezTo>
                  <a:pt x="862811" y="9381"/>
                  <a:pt x="867501" y="9381"/>
                  <a:pt x="867501" y="14071"/>
                </a:cubicBezTo>
                <a:cubicBezTo>
                  <a:pt x="867501" y="14071"/>
                  <a:pt x="867501" y="14071"/>
                  <a:pt x="1223935" y="365843"/>
                </a:cubicBezTo>
                <a:cubicBezTo>
                  <a:pt x="1233315" y="379914"/>
                  <a:pt x="1233315" y="398675"/>
                  <a:pt x="1223935" y="408056"/>
                </a:cubicBezTo>
                <a:cubicBezTo>
                  <a:pt x="1223935" y="408056"/>
                  <a:pt x="1223935" y="408056"/>
                  <a:pt x="867501" y="764518"/>
                </a:cubicBezTo>
                <a:cubicBezTo>
                  <a:pt x="867501" y="764518"/>
                  <a:pt x="862811" y="764518"/>
                  <a:pt x="862811" y="769209"/>
                </a:cubicBezTo>
                <a:cubicBezTo>
                  <a:pt x="858121" y="773899"/>
                  <a:pt x="848741" y="778589"/>
                  <a:pt x="834671" y="778589"/>
                </a:cubicBezTo>
                <a:lnTo>
                  <a:pt x="0" y="778589"/>
                </a:lnTo>
                <a:close/>
              </a:path>
            </a:pathLst>
          </a:custGeom>
          <a:solidFill>
            <a:schemeClr val="accent1"/>
          </a:solidFill>
          <a:ln>
            <a:noFill/>
          </a:ln>
        </p:spPr>
      </p:sp>
      <p:pic>
        <p:nvPicPr>
          <p:cNvPr id="6" name="Picture 5">
            <a:extLst>
              <a:ext uri="{FF2B5EF4-FFF2-40B4-BE49-F238E27FC236}">
                <a16:creationId xmlns:a16="http://schemas.microsoft.com/office/drawing/2014/main" id="{D6E77708-6FC7-4A9F-AA51-3EEA55FC282A}"/>
              </a:ext>
            </a:extLst>
          </p:cNvPr>
          <p:cNvPicPr>
            <a:picLocks noChangeAspect="1"/>
          </p:cNvPicPr>
          <p:nvPr/>
        </p:nvPicPr>
        <p:blipFill rotWithShape="1">
          <a:blip r:embed="rId4"/>
          <a:srcRect r="2964" b="-1"/>
          <a:stretch/>
        </p:blipFill>
        <p:spPr>
          <a:xfrm>
            <a:off x="5647815" y="3429305"/>
            <a:ext cx="3494151" cy="3428695"/>
          </a:xfrm>
          <a:prstGeom prst="rect">
            <a:avLst/>
          </a:prstGeom>
        </p:spPr>
      </p:pic>
      <p:cxnSp>
        <p:nvCxnSpPr>
          <p:cNvPr id="26" name="Straight Connector 20">
            <a:extLst>
              <a:ext uri="{FF2B5EF4-FFF2-40B4-BE49-F238E27FC236}">
                <a16:creationId xmlns:a16="http://schemas.microsoft.com/office/drawing/2014/main" id="{955CDA8F-EAE8-40F8-95DC-43202F0A9F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47815" y="3429000"/>
            <a:ext cx="3496185" cy="0"/>
          </a:xfrm>
          <a:prstGeom prst="line">
            <a:avLst/>
          </a:prstGeom>
          <a:ln w="50800" cap="flat">
            <a:solidFill>
              <a:schemeClr val="tx2">
                <a:lumMod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176213D-B053-46D9-9642-ED8E2F046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47815" y="0"/>
            <a:ext cx="0" cy="6857694"/>
          </a:xfrm>
          <a:prstGeom prst="line">
            <a:avLst/>
          </a:prstGeom>
          <a:ln w="50800" cap="flat">
            <a:solidFill>
              <a:schemeClr val="tx2">
                <a:lumMod val="1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850757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92219-46F0-47CE-94F5-53DA3E21593F}"/>
              </a:ext>
            </a:extLst>
          </p:cNvPr>
          <p:cNvSpPr>
            <a:spLocks noGrp="1"/>
          </p:cNvSpPr>
          <p:nvPr>
            <p:ph type="title"/>
          </p:nvPr>
        </p:nvSpPr>
        <p:spPr/>
        <p:txBody>
          <a:bodyPr/>
          <a:lstStyle/>
          <a:p>
            <a:r>
              <a:rPr lang="en-IN" dirty="0"/>
              <a:t>Plantibodies</a:t>
            </a:r>
          </a:p>
        </p:txBody>
      </p:sp>
      <p:sp>
        <p:nvSpPr>
          <p:cNvPr id="3" name="Content Placeholder 2">
            <a:extLst>
              <a:ext uri="{FF2B5EF4-FFF2-40B4-BE49-F238E27FC236}">
                <a16:creationId xmlns:a16="http://schemas.microsoft.com/office/drawing/2014/main" id="{BCFC8F69-5FA4-4A54-A179-BF10C3F6E1B0}"/>
              </a:ext>
            </a:extLst>
          </p:cNvPr>
          <p:cNvSpPr>
            <a:spLocks noGrp="1"/>
          </p:cNvSpPr>
          <p:nvPr>
            <p:ph idx="1"/>
          </p:nvPr>
        </p:nvSpPr>
        <p:spPr/>
        <p:txBody>
          <a:bodyPr>
            <a:normAutofit lnSpcReduction="10000"/>
          </a:bodyPr>
          <a:lstStyle/>
          <a:p>
            <a:r>
              <a:rPr lang="en-IN" dirty="0"/>
              <a:t>Plantibodies - monoclonal antibodies produced  in plants</a:t>
            </a:r>
          </a:p>
          <a:p>
            <a:endParaRPr lang="en-IN" dirty="0"/>
          </a:p>
          <a:p>
            <a:r>
              <a:rPr lang="en-IN" dirty="0"/>
              <a:t>Plants used include tobacco, corn, potatoes,  soy, alfalfa, and rice</a:t>
            </a:r>
          </a:p>
          <a:p>
            <a:endParaRPr lang="en-IN" dirty="0"/>
          </a:p>
          <a:p>
            <a:r>
              <a:rPr lang="en-IN" dirty="0"/>
              <a:t>Free from potential contamination of  mammalian viruses</a:t>
            </a:r>
          </a:p>
          <a:p>
            <a:endParaRPr lang="en-IN" dirty="0"/>
          </a:p>
          <a:p>
            <a:pPr marL="1347788" indent="-1347788">
              <a:buNone/>
            </a:pPr>
            <a:r>
              <a:rPr lang="en-IN" dirty="0"/>
              <a:t>Examples:	cancer, dental caries, herpes  simplex virus, respiratory syncytial virus</a:t>
            </a:r>
          </a:p>
          <a:p>
            <a:endParaRPr lang="en-IN" dirty="0"/>
          </a:p>
        </p:txBody>
      </p:sp>
    </p:spTree>
    <p:extLst>
      <p:ext uri="{BB962C8B-B14F-4D97-AF65-F5344CB8AC3E}">
        <p14:creationId xmlns:p14="http://schemas.microsoft.com/office/powerpoint/2010/main" val="3461700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91AE9-EA68-4436-B78A-1B343E1E9A5C}"/>
              </a:ext>
            </a:extLst>
          </p:cNvPr>
          <p:cNvSpPr>
            <a:spLocks noGrp="1"/>
          </p:cNvSpPr>
          <p:nvPr>
            <p:ph type="title"/>
          </p:nvPr>
        </p:nvSpPr>
        <p:spPr/>
        <p:txBody>
          <a:bodyPr/>
          <a:lstStyle/>
          <a:p>
            <a:r>
              <a:rPr lang="en-IN" dirty="0"/>
              <a:t>Plant made Antibodies</a:t>
            </a:r>
          </a:p>
        </p:txBody>
      </p:sp>
      <p:grpSp>
        <p:nvGrpSpPr>
          <p:cNvPr id="4" name="Group 3">
            <a:extLst>
              <a:ext uri="{FF2B5EF4-FFF2-40B4-BE49-F238E27FC236}">
                <a16:creationId xmlns:a16="http://schemas.microsoft.com/office/drawing/2014/main" id="{37657B5E-97E3-4064-B0C6-D2D4EBB5DA0D}"/>
              </a:ext>
            </a:extLst>
          </p:cNvPr>
          <p:cNvGrpSpPr/>
          <p:nvPr/>
        </p:nvGrpSpPr>
        <p:grpSpPr>
          <a:xfrm>
            <a:off x="838200" y="2057400"/>
            <a:ext cx="7789545" cy="3414463"/>
            <a:chOff x="420623" y="2064425"/>
            <a:chExt cx="7789545" cy="3414463"/>
          </a:xfrm>
        </p:grpSpPr>
        <p:grpSp>
          <p:nvGrpSpPr>
            <p:cNvPr id="5" name="object 7">
              <a:extLst>
                <a:ext uri="{FF2B5EF4-FFF2-40B4-BE49-F238E27FC236}">
                  <a16:creationId xmlns:a16="http://schemas.microsoft.com/office/drawing/2014/main" id="{CD686285-5B58-4EC7-9E2B-4AD666350AF7}"/>
                </a:ext>
              </a:extLst>
            </p:cNvPr>
            <p:cNvGrpSpPr/>
            <p:nvPr/>
          </p:nvGrpSpPr>
          <p:grpSpPr>
            <a:xfrm>
              <a:off x="420623" y="3111608"/>
              <a:ext cx="7789545" cy="2367280"/>
              <a:chOff x="420623" y="3111608"/>
              <a:chExt cx="7789545" cy="2367280"/>
            </a:xfrm>
          </p:grpSpPr>
          <p:sp>
            <p:nvSpPr>
              <p:cNvPr id="7" name="object 8">
                <a:extLst>
                  <a:ext uri="{FF2B5EF4-FFF2-40B4-BE49-F238E27FC236}">
                    <a16:creationId xmlns:a16="http://schemas.microsoft.com/office/drawing/2014/main" id="{9E6DF973-A4F0-4CB2-9D56-24B7BDF14049}"/>
                  </a:ext>
                </a:extLst>
              </p:cNvPr>
              <p:cNvSpPr/>
              <p:nvPr/>
            </p:nvSpPr>
            <p:spPr>
              <a:xfrm>
                <a:off x="603151" y="3111608"/>
                <a:ext cx="5655568" cy="1644875"/>
              </a:xfrm>
              <a:prstGeom prst="rect">
                <a:avLst/>
              </a:prstGeom>
              <a:blipFill>
                <a:blip r:embed="rId2" cstate="print"/>
                <a:stretch>
                  <a:fillRect/>
                </a:stretch>
              </a:blipFill>
            </p:spPr>
            <p:txBody>
              <a:bodyPr wrap="square" lIns="0" tIns="0" rIns="0" bIns="0" rtlCol="0"/>
              <a:lstStyle/>
              <a:p>
                <a:endParaRPr/>
              </a:p>
            </p:txBody>
          </p:sp>
          <p:sp>
            <p:nvSpPr>
              <p:cNvPr id="8" name="object 9">
                <a:extLst>
                  <a:ext uri="{FF2B5EF4-FFF2-40B4-BE49-F238E27FC236}">
                    <a16:creationId xmlns:a16="http://schemas.microsoft.com/office/drawing/2014/main" id="{B0C8BAB6-E9CC-44B1-BB13-9B1B41BCB3D6}"/>
                  </a:ext>
                </a:extLst>
              </p:cNvPr>
              <p:cNvSpPr/>
              <p:nvPr/>
            </p:nvSpPr>
            <p:spPr>
              <a:xfrm>
                <a:off x="591971" y="5120639"/>
                <a:ext cx="7617816" cy="358139"/>
              </a:xfrm>
              <a:prstGeom prst="rect">
                <a:avLst/>
              </a:prstGeom>
              <a:blipFill>
                <a:blip r:embed="rId3" cstate="print"/>
                <a:stretch>
                  <a:fillRect/>
                </a:stretch>
              </a:blipFill>
            </p:spPr>
            <p:txBody>
              <a:bodyPr wrap="square" lIns="0" tIns="0" rIns="0" bIns="0" rtlCol="0"/>
              <a:lstStyle/>
              <a:p>
                <a:endParaRPr/>
              </a:p>
            </p:txBody>
          </p:sp>
          <p:sp>
            <p:nvSpPr>
              <p:cNvPr id="9" name="object 10">
                <a:extLst>
                  <a:ext uri="{FF2B5EF4-FFF2-40B4-BE49-F238E27FC236}">
                    <a16:creationId xmlns:a16="http://schemas.microsoft.com/office/drawing/2014/main" id="{C0B7BDB1-2550-40B4-A7C8-0A3D4B486BDD}"/>
                  </a:ext>
                </a:extLst>
              </p:cNvPr>
              <p:cNvSpPr/>
              <p:nvPr/>
            </p:nvSpPr>
            <p:spPr>
              <a:xfrm>
                <a:off x="420623" y="4751832"/>
                <a:ext cx="7789164" cy="345948"/>
              </a:xfrm>
              <a:prstGeom prst="rect">
                <a:avLst/>
              </a:prstGeom>
              <a:blipFill>
                <a:blip r:embed="rId4" cstate="print"/>
                <a:stretch>
                  <a:fillRect/>
                </a:stretch>
              </a:blipFill>
            </p:spPr>
            <p:txBody>
              <a:bodyPr wrap="square" lIns="0" tIns="0" rIns="0" bIns="0" rtlCol="0"/>
              <a:lstStyle/>
              <a:p>
                <a:endParaRPr/>
              </a:p>
            </p:txBody>
          </p:sp>
        </p:grpSp>
        <p:sp>
          <p:nvSpPr>
            <p:cNvPr id="6" name="object 11">
              <a:extLst>
                <a:ext uri="{FF2B5EF4-FFF2-40B4-BE49-F238E27FC236}">
                  <a16:creationId xmlns:a16="http://schemas.microsoft.com/office/drawing/2014/main" id="{4F273704-A6A3-46BB-BCDC-17E7681B8376}"/>
                </a:ext>
              </a:extLst>
            </p:cNvPr>
            <p:cNvSpPr/>
            <p:nvPr/>
          </p:nvSpPr>
          <p:spPr>
            <a:xfrm>
              <a:off x="565051" y="2064425"/>
              <a:ext cx="7626448" cy="900348"/>
            </a:xfrm>
            <a:prstGeom prst="rect">
              <a:avLst/>
            </a:prstGeom>
            <a:blipFill>
              <a:blip r:embed="rId5" cstate="print"/>
              <a:stretch>
                <a:fillRect/>
              </a:stretch>
            </a:blipFill>
          </p:spPr>
          <p:txBody>
            <a:bodyPr wrap="square" lIns="0" tIns="0" rIns="0" bIns="0" rtlCol="0"/>
            <a:lstStyle/>
            <a:p>
              <a:endParaRPr dirty="0">
                <a:highlight>
                  <a:srgbClr val="FFFF00"/>
                </a:highlight>
              </a:endParaRPr>
            </a:p>
          </p:txBody>
        </p:sp>
      </p:grpSp>
    </p:spTree>
    <p:extLst>
      <p:ext uri="{BB962C8B-B14F-4D97-AF65-F5344CB8AC3E}">
        <p14:creationId xmlns:p14="http://schemas.microsoft.com/office/powerpoint/2010/main" val="1662224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70C0D-CE98-4574-A75A-2D979C8D8A16}"/>
              </a:ext>
            </a:extLst>
          </p:cNvPr>
          <p:cNvSpPr>
            <a:spLocks noGrp="1"/>
          </p:cNvSpPr>
          <p:nvPr>
            <p:ph type="title"/>
          </p:nvPr>
        </p:nvSpPr>
        <p:spPr/>
        <p:txBody>
          <a:bodyPr/>
          <a:lstStyle/>
          <a:p>
            <a:r>
              <a:rPr lang="en-IN" dirty="0"/>
              <a:t>Plant made Edible vaccine</a:t>
            </a:r>
          </a:p>
        </p:txBody>
      </p:sp>
      <p:sp>
        <p:nvSpPr>
          <p:cNvPr id="3" name="Content Placeholder 2">
            <a:extLst>
              <a:ext uri="{FF2B5EF4-FFF2-40B4-BE49-F238E27FC236}">
                <a16:creationId xmlns:a16="http://schemas.microsoft.com/office/drawing/2014/main" id="{4B02B9DA-2080-494F-8643-9BC66CC197D1}"/>
              </a:ext>
            </a:extLst>
          </p:cNvPr>
          <p:cNvSpPr>
            <a:spLocks noGrp="1"/>
          </p:cNvSpPr>
          <p:nvPr>
            <p:ph idx="1"/>
          </p:nvPr>
        </p:nvSpPr>
        <p:spPr/>
        <p:txBody>
          <a:bodyPr/>
          <a:lstStyle/>
          <a:p>
            <a:r>
              <a:rPr lang="en-IN" dirty="0"/>
              <a:t>Hepatitis virus B surface antigen - tobacco / potato / lettuce</a:t>
            </a:r>
          </a:p>
          <a:p>
            <a:endParaRPr lang="en-IN" dirty="0"/>
          </a:p>
          <a:p>
            <a:r>
              <a:rPr lang="en-IN" dirty="0"/>
              <a:t>Newcastle virus disease - tobacco</a:t>
            </a:r>
          </a:p>
          <a:p>
            <a:endParaRPr lang="en-IN" dirty="0"/>
          </a:p>
          <a:p>
            <a:r>
              <a:rPr lang="en-IN" dirty="0"/>
              <a:t>Cholera - Rice</a:t>
            </a:r>
          </a:p>
          <a:p>
            <a:endParaRPr lang="en-IN" dirty="0"/>
          </a:p>
        </p:txBody>
      </p:sp>
    </p:spTree>
    <p:extLst>
      <p:ext uri="{BB962C8B-B14F-4D97-AF65-F5344CB8AC3E}">
        <p14:creationId xmlns:p14="http://schemas.microsoft.com/office/powerpoint/2010/main" val="820598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12"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26"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3" name="Rectangle 42">
            <a:extLst>
              <a:ext uri="{FF2B5EF4-FFF2-40B4-BE49-F238E27FC236}">
                <a16:creationId xmlns:a16="http://schemas.microsoft.com/office/drawing/2014/main" id="{CADF4631-3C8F-45EE-8D19-4D3E8426B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F291099C-17EE-4E0E-B096-C799750500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46" name="Freeform 11">
              <a:extLst>
                <a:ext uri="{FF2B5EF4-FFF2-40B4-BE49-F238E27FC236}">
                  <a16:creationId xmlns:a16="http://schemas.microsoft.com/office/drawing/2014/main" id="{E21C6221-3E1B-4ABD-8172-FAE995E65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7" name="Freeform 12">
              <a:extLst>
                <a:ext uri="{FF2B5EF4-FFF2-40B4-BE49-F238E27FC236}">
                  <a16:creationId xmlns:a16="http://schemas.microsoft.com/office/drawing/2014/main" id="{D3EF5991-93EA-451F-BB82-1ABC4AC0D2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8" name="Freeform 13">
              <a:extLst>
                <a:ext uri="{FF2B5EF4-FFF2-40B4-BE49-F238E27FC236}">
                  <a16:creationId xmlns:a16="http://schemas.microsoft.com/office/drawing/2014/main" id="{136F96F7-16E6-48A1-A211-0B4A4D0C83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9" name="Freeform 14">
              <a:extLst>
                <a:ext uri="{FF2B5EF4-FFF2-40B4-BE49-F238E27FC236}">
                  <a16:creationId xmlns:a16="http://schemas.microsoft.com/office/drawing/2014/main" id="{5C00D000-7FA5-40C4-AB6A-DE3A61AB8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0" name="Freeform 15">
              <a:extLst>
                <a:ext uri="{FF2B5EF4-FFF2-40B4-BE49-F238E27FC236}">
                  <a16:creationId xmlns:a16="http://schemas.microsoft.com/office/drawing/2014/main" id="{5AAEB880-A03D-4743-9060-D7A846FA6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1" name="Freeform 16">
              <a:extLst>
                <a:ext uri="{FF2B5EF4-FFF2-40B4-BE49-F238E27FC236}">
                  <a16:creationId xmlns:a16="http://schemas.microsoft.com/office/drawing/2014/main" id="{CC64DD68-0B96-4DE9-8FD5-3175E4A3F1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2" name="Freeform 17">
              <a:extLst>
                <a:ext uri="{FF2B5EF4-FFF2-40B4-BE49-F238E27FC236}">
                  <a16:creationId xmlns:a16="http://schemas.microsoft.com/office/drawing/2014/main" id="{69118400-C17B-4068-86D3-93CAE7702C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3" name="Freeform 18">
              <a:extLst>
                <a:ext uri="{FF2B5EF4-FFF2-40B4-BE49-F238E27FC236}">
                  <a16:creationId xmlns:a16="http://schemas.microsoft.com/office/drawing/2014/main" id="{117FA22F-CBA8-4CF5-B8CC-2D169B67E4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4" name="Freeform 19">
              <a:extLst>
                <a:ext uri="{FF2B5EF4-FFF2-40B4-BE49-F238E27FC236}">
                  <a16:creationId xmlns:a16="http://schemas.microsoft.com/office/drawing/2014/main" id="{8FB2D443-8598-4CEE-AED2-BEF49AA95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5" name="Freeform 20">
              <a:extLst>
                <a:ext uri="{FF2B5EF4-FFF2-40B4-BE49-F238E27FC236}">
                  <a16:creationId xmlns:a16="http://schemas.microsoft.com/office/drawing/2014/main" id="{92593E33-68AF-485D-99D0-080CEA1971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6" name="Freeform 21">
              <a:extLst>
                <a:ext uri="{FF2B5EF4-FFF2-40B4-BE49-F238E27FC236}">
                  <a16:creationId xmlns:a16="http://schemas.microsoft.com/office/drawing/2014/main" id="{96A28427-575C-4904-AC4B-3DD62801D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7" name="Freeform 22">
              <a:extLst>
                <a:ext uri="{FF2B5EF4-FFF2-40B4-BE49-F238E27FC236}">
                  <a16:creationId xmlns:a16="http://schemas.microsoft.com/office/drawing/2014/main" id="{782FA736-DE89-4D13-B0A7-3906B32CE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sp>
        <p:nvSpPr>
          <p:cNvPr id="5" name="Title 4">
            <a:extLst>
              <a:ext uri="{FF2B5EF4-FFF2-40B4-BE49-F238E27FC236}">
                <a16:creationId xmlns:a16="http://schemas.microsoft.com/office/drawing/2014/main" id="{0E30B3DE-92FA-4BA7-B84C-CF559EC92D0F}"/>
              </a:ext>
            </a:extLst>
          </p:cNvPr>
          <p:cNvSpPr>
            <a:spLocks noGrp="1"/>
          </p:cNvSpPr>
          <p:nvPr>
            <p:ph type="title"/>
          </p:nvPr>
        </p:nvSpPr>
        <p:spPr>
          <a:xfrm>
            <a:off x="1936731" y="5116603"/>
            <a:ext cx="6686550" cy="1162423"/>
          </a:xfrm>
        </p:spPr>
        <p:txBody>
          <a:bodyPr vert="horz" lIns="91440" tIns="45720" rIns="91440" bIns="45720" rtlCol="0" anchor="b">
            <a:normAutofit/>
          </a:bodyPr>
          <a:lstStyle/>
          <a:p>
            <a:pPr>
              <a:lnSpc>
                <a:spcPct val="90000"/>
              </a:lnSpc>
            </a:pPr>
            <a:r>
              <a:rPr lang="en-US" sz="3800" dirty="0"/>
              <a:t>Process of Edible vaccine</a:t>
            </a:r>
          </a:p>
        </p:txBody>
      </p:sp>
      <p:grpSp>
        <p:nvGrpSpPr>
          <p:cNvPr id="59" name="Group 58">
            <a:extLst>
              <a:ext uri="{FF2B5EF4-FFF2-40B4-BE49-F238E27FC236}">
                <a16:creationId xmlns:a16="http://schemas.microsoft.com/office/drawing/2014/main" id="{6A54B62D-FC5C-4E1A-8D8B-279576FE53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60" name="Freeform 27">
              <a:extLst>
                <a:ext uri="{FF2B5EF4-FFF2-40B4-BE49-F238E27FC236}">
                  <a16:creationId xmlns:a16="http://schemas.microsoft.com/office/drawing/2014/main" id="{4706D2CB-CE4C-4F40-B189-FD7BB4466B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1" name="Freeform 28">
              <a:extLst>
                <a:ext uri="{FF2B5EF4-FFF2-40B4-BE49-F238E27FC236}">
                  <a16:creationId xmlns:a16="http://schemas.microsoft.com/office/drawing/2014/main" id="{2714CF7E-2DF6-4F91-8BB2-D62E8B549D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2" name="Freeform 29">
              <a:extLst>
                <a:ext uri="{FF2B5EF4-FFF2-40B4-BE49-F238E27FC236}">
                  <a16:creationId xmlns:a16="http://schemas.microsoft.com/office/drawing/2014/main" id="{F30DCFE1-624D-4D3C-AC61-757C2FF356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3" name="Freeform 30">
              <a:extLst>
                <a:ext uri="{FF2B5EF4-FFF2-40B4-BE49-F238E27FC236}">
                  <a16:creationId xmlns:a16="http://schemas.microsoft.com/office/drawing/2014/main" id="{BF08ABFE-DD31-4F1F-9520-93CC613CD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4" name="Freeform 31">
              <a:extLst>
                <a:ext uri="{FF2B5EF4-FFF2-40B4-BE49-F238E27FC236}">
                  <a16:creationId xmlns:a16="http://schemas.microsoft.com/office/drawing/2014/main" id="{ADFB2DBD-F00A-4820-876F-4E75F216B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5" name="Freeform 32">
              <a:extLst>
                <a:ext uri="{FF2B5EF4-FFF2-40B4-BE49-F238E27FC236}">
                  <a16:creationId xmlns:a16="http://schemas.microsoft.com/office/drawing/2014/main" id="{3F85387B-5668-4570-BC5C-AA89417C7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6" name="Freeform 33">
              <a:extLst>
                <a:ext uri="{FF2B5EF4-FFF2-40B4-BE49-F238E27FC236}">
                  <a16:creationId xmlns:a16="http://schemas.microsoft.com/office/drawing/2014/main" id="{FEA70EF6-623D-453D-8360-1B0C142A2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7" name="Freeform 34">
              <a:extLst>
                <a:ext uri="{FF2B5EF4-FFF2-40B4-BE49-F238E27FC236}">
                  <a16:creationId xmlns:a16="http://schemas.microsoft.com/office/drawing/2014/main" id="{FE3B449C-A5FE-44B9-A01C-A115C37D3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8" name="Freeform 35">
              <a:extLst>
                <a:ext uri="{FF2B5EF4-FFF2-40B4-BE49-F238E27FC236}">
                  <a16:creationId xmlns:a16="http://schemas.microsoft.com/office/drawing/2014/main" id="{BD672E89-DAB4-41AE-891D-6B6A52B0EA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69" name="Freeform 36">
              <a:extLst>
                <a:ext uri="{FF2B5EF4-FFF2-40B4-BE49-F238E27FC236}">
                  <a16:creationId xmlns:a16="http://schemas.microsoft.com/office/drawing/2014/main" id="{C69123C3-F0F9-4AA7-BA7B-9E5E0AF27E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0" name="Freeform 37">
              <a:extLst>
                <a:ext uri="{FF2B5EF4-FFF2-40B4-BE49-F238E27FC236}">
                  <a16:creationId xmlns:a16="http://schemas.microsoft.com/office/drawing/2014/main" id="{E10779C5-3DD9-489D-9A2D-EF45B7BE30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1" name="Freeform 38">
              <a:extLst>
                <a:ext uri="{FF2B5EF4-FFF2-40B4-BE49-F238E27FC236}">
                  <a16:creationId xmlns:a16="http://schemas.microsoft.com/office/drawing/2014/main" id="{1D3B4B35-2090-4DA8-ADBE-DD888B4E1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3" name="Rectangle 72">
            <a:extLst>
              <a:ext uri="{FF2B5EF4-FFF2-40B4-BE49-F238E27FC236}">
                <a16:creationId xmlns:a16="http://schemas.microsoft.com/office/drawing/2014/main" id="{46FA917F-43A3-4FA3-A085-59D0DC397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a:extLst>
              <a:ext uri="{FF2B5EF4-FFF2-40B4-BE49-F238E27FC236}">
                <a16:creationId xmlns:a16="http://schemas.microsoft.com/office/drawing/2014/main" id="{467F4312-3B60-49C2-9B9A-EF62892A5ABE}"/>
              </a:ext>
            </a:extLst>
          </p:cNvPr>
          <p:cNvPicPr>
            <a:picLocks noChangeAspect="1"/>
          </p:cNvPicPr>
          <p:nvPr/>
        </p:nvPicPr>
        <p:blipFill rotWithShape="1">
          <a:blip r:embed="rId2"/>
          <a:srcRect l="2324" t="2721" r="3221" b="2419"/>
          <a:stretch/>
        </p:blipFill>
        <p:spPr>
          <a:xfrm>
            <a:off x="1295400" y="690107"/>
            <a:ext cx="7558648" cy="4421747"/>
          </a:xfrm>
          <a:prstGeom prst="rect">
            <a:avLst/>
          </a:prstGeom>
        </p:spPr>
      </p:pic>
      <p:sp>
        <p:nvSpPr>
          <p:cNvPr id="75" name="Freeform 33">
            <a:extLst>
              <a:ext uri="{FF2B5EF4-FFF2-40B4-BE49-F238E27FC236}">
                <a16:creationId xmlns:a16="http://schemas.microsoft.com/office/drawing/2014/main" id="{9CBF007B-8C8C-4F79-B037-9F4C61F9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753578"/>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extLst>
      <p:ext uri="{BB962C8B-B14F-4D97-AF65-F5344CB8AC3E}">
        <p14:creationId xmlns:p14="http://schemas.microsoft.com/office/powerpoint/2010/main" val="3274943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42404-83EA-495E-9BD7-1D0686AC72AF}"/>
              </a:ext>
            </a:extLst>
          </p:cNvPr>
          <p:cNvSpPr>
            <a:spLocks noGrp="1"/>
          </p:cNvSpPr>
          <p:nvPr>
            <p:ph type="title"/>
          </p:nvPr>
        </p:nvSpPr>
        <p:spPr/>
        <p:txBody>
          <a:bodyPr/>
          <a:lstStyle/>
          <a:p>
            <a:r>
              <a:rPr lang="en-IN" dirty="0"/>
              <a:t>Plant made therapeutic proteins</a:t>
            </a:r>
          </a:p>
        </p:txBody>
      </p:sp>
      <p:sp>
        <p:nvSpPr>
          <p:cNvPr id="3" name="Content Placeholder 2">
            <a:extLst>
              <a:ext uri="{FF2B5EF4-FFF2-40B4-BE49-F238E27FC236}">
                <a16:creationId xmlns:a16="http://schemas.microsoft.com/office/drawing/2014/main" id="{1F4E1432-DEE5-4C67-AC91-AE48E1536E70}"/>
              </a:ext>
            </a:extLst>
          </p:cNvPr>
          <p:cNvSpPr>
            <a:spLocks noGrp="1"/>
          </p:cNvSpPr>
          <p:nvPr>
            <p:ph idx="1"/>
          </p:nvPr>
        </p:nvSpPr>
        <p:spPr/>
        <p:txBody>
          <a:bodyPr/>
          <a:lstStyle/>
          <a:p>
            <a:r>
              <a:rPr lang="en-IN" dirty="0"/>
              <a:t>Human serum albumin - potato and tobacco</a:t>
            </a:r>
          </a:p>
          <a:p>
            <a:endParaRPr lang="en-IN" dirty="0"/>
          </a:p>
          <a:p>
            <a:r>
              <a:rPr lang="en-IN" dirty="0"/>
              <a:t>Human GH produced - tobacco chloroplast.</a:t>
            </a:r>
          </a:p>
          <a:p>
            <a:endParaRPr lang="en-IN" dirty="0"/>
          </a:p>
          <a:p>
            <a:r>
              <a:rPr lang="en-IN" dirty="0"/>
              <a:t>Human </a:t>
            </a:r>
            <a:r>
              <a:rPr lang="en-IN" dirty="0" err="1"/>
              <a:t>Lactoferine</a:t>
            </a:r>
            <a:r>
              <a:rPr lang="en-IN" dirty="0"/>
              <a:t> - Potato</a:t>
            </a:r>
          </a:p>
          <a:p>
            <a:endParaRPr lang="en-IN" dirty="0"/>
          </a:p>
        </p:txBody>
      </p:sp>
    </p:spTree>
    <p:extLst>
      <p:ext uri="{BB962C8B-B14F-4D97-AF65-F5344CB8AC3E}">
        <p14:creationId xmlns:p14="http://schemas.microsoft.com/office/powerpoint/2010/main" val="574021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698C6-474D-445B-B4A4-5FDED3B5481F}"/>
              </a:ext>
            </a:extLst>
          </p:cNvPr>
          <p:cNvSpPr>
            <a:spLocks noGrp="1"/>
          </p:cNvSpPr>
          <p:nvPr>
            <p:ph type="title"/>
          </p:nvPr>
        </p:nvSpPr>
        <p:spPr>
          <a:xfrm>
            <a:off x="1945201" y="624110"/>
            <a:ext cx="6589199" cy="747490"/>
          </a:xfrm>
        </p:spPr>
        <p:txBody>
          <a:bodyPr/>
          <a:lstStyle/>
          <a:p>
            <a:r>
              <a:rPr lang="en-US" dirty="0"/>
              <a:t>Criteria to select a plant </a:t>
            </a:r>
            <a:endParaRPr lang="en-IN" dirty="0"/>
          </a:p>
        </p:txBody>
      </p:sp>
      <p:sp>
        <p:nvSpPr>
          <p:cNvPr id="3" name="Content Placeholder 2">
            <a:extLst>
              <a:ext uri="{FF2B5EF4-FFF2-40B4-BE49-F238E27FC236}">
                <a16:creationId xmlns:a16="http://schemas.microsoft.com/office/drawing/2014/main" id="{C40F56F7-6E11-4B98-A2BB-9033200E2DBA}"/>
              </a:ext>
            </a:extLst>
          </p:cNvPr>
          <p:cNvSpPr>
            <a:spLocks noGrp="1"/>
          </p:cNvSpPr>
          <p:nvPr>
            <p:ph idx="1"/>
          </p:nvPr>
        </p:nvSpPr>
        <p:spPr>
          <a:xfrm>
            <a:off x="1942415" y="2133600"/>
            <a:ext cx="6591985" cy="3886200"/>
          </a:xfrm>
        </p:spPr>
        <p:txBody>
          <a:bodyPr>
            <a:normAutofit/>
          </a:bodyPr>
          <a:lstStyle/>
          <a:p>
            <a:r>
              <a:rPr lang="en-IN" sz="2200" dirty="0"/>
              <a:t>should be easily engineered</a:t>
            </a:r>
          </a:p>
          <a:p>
            <a:r>
              <a:rPr lang="en-US" sz="2200" dirty="0"/>
              <a:t>should be capable of production of high levels of proteins</a:t>
            </a:r>
          </a:p>
          <a:p>
            <a:r>
              <a:rPr lang="en-IN" sz="2200" dirty="0"/>
              <a:t>Appropriate technique should be available to extract the proteins from plant tissues</a:t>
            </a:r>
          </a:p>
          <a:p>
            <a:r>
              <a:rPr lang="en-IN" sz="2200" dirty="0"/>
              <a:t>Ideally the host plant should be non-food crop or the food crop should be completely sterile to avoid cross-pollination with near by field crops</a:t>
            </a:r>
          </a:p>
        </p:txBody>
      </p:sp>
    </p:spTree>
    <p:extLst>
      <p:ext uri="{BB962C8B-B14F-4D97-AF65-F5344CB8AC3E}">
        <p14:creationId xmlns:p14="http://schemas.microsoft.com/office/powerpoint/2010/main" val="1685557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7ED-BC31-44C7-8E11-1D9E26A7966A}"/>
              </a:ext>
            </a:extLst>
          </p:cNvPr>
          <p:cNvSpPr>
            <a:spLocks noGrp="1"/>
          </p:cNvSpPr>
          <p:nvPr>
            <p:ph type="title"/>
          </p:nvPr>
        </p:nvSpPr>
        <p:spPr>
          <a:xfrm>
            <a:off x="1945201" y="624110"/>
            <a:ext cx="6589199" cy="595090"/>
          </a:xfrm>
        </p:spPr>
        <p:txBody>
          <a:bodyPr>
            <a:normAutofit fontScale="90000"/>
          </a:bodyPr>
          <a:lstStyle/>
          <a:p>
            <a:r>
              <a:rPr lang="en-IN" dirty="0"/>
              <a:t>Strategies of biopharming</a:t>
            </a:r>
          </a:p>
        </p:txBody>
      </p:sp>
      <p:sp>
        <p:nvSpPr>
          <p:cNvPr id="3" name="Content Placeholder 2">
            <a:extLst>
              <a:ext uri="{FF2B5EF4-FFF2-40B4-BE49-F238E27FC236}">
                <a16:creationId xmlns:a16="http://schemas.microsoft.com/office/drawing/2014/main" id="{39B4171F-23D4-42B1-A575-5566304CF844}"/>
              </a:ext>
            </a:extLst>
          </p:cNvPr>
          <p:cNvSpPr>
            <a:spLocks noGrp="1"/>
          </p:cNvSpPr>
          <p:nvPr>
            <p:ph idx="1"/>
          </p:nvPr>
        </p:nvSpPr>
        <p:spPr>
          <a:xfrm>
            <a:off x="1942415" y="1600200"/>
            <a:ext cx="6591985" cy="4633690"/>
          </a:xfrm>
        </p:spPr>
        <p:txBody>
          <a:bodyPr>
            <a:normAutofit fontScale="85000" lnSpcReduction="20000"/>
          </a:bodyPr>
          <a:lstStyle/>
          <a:p>
            <a:pPr marL="0" indent="0">
              <a:buNone/>
            </a:pPr>
            <a:r>
              <a:rPr lang="en-IN" dirty="0"/>
              <a:t>1. </a:t>
            </a:r>
            <a:r>
              <a:rPr lang="en-IN" sz="2100" dirty="0"/>
              <a:t>Plant gene expression strategies</a:t>
            </a:r>
          </a:p>
          <a:p>
            <a:pPr marL="0" indent="0">
              <a:buNone/>
            </a:pPr>
            <a:endParaRPr lang="en-IN" sz="1500" dirty="0"/>
          </a:p>
          <a:p>
            <a:r>
              <a:rPr lang="en-IN" dirty="0"/>
              <a:t>Transient transformation</a:t>
            </a:r>
          </a:p>
          <a:p>
            <a:pPr marL="628650" indent="-285750">
              <a:buFont typeface="Wingdings" panose="05000000000000000000" pitchFamily="2" charset="2"/>
              <a:buChar char="Ø"/>
            </a:pPr>
            <a:r>
              <a:rPr lang="en-IN" dirty="0"/>
              <a:t>adv. – quick and easy production</a:t>
            </a:r>
          </a:p>
          <a:p>
            <a:pPr marL="628650" indent="-285750">
              <a:buFont typeface="Wingdings" panose="05000000000000000000" pitchFamily="2" charset="2"/>
              <a:buChar char="Ø"/>
            </a:pPr>
            <a:r>
              <a:rPr lang="en-IN" dirty="0" err="1"/>
              <a:t>disadv</a:t>
            </a:r>
            <a:r>
              <a:rPr lang="en-IN" dirty="0"/>
              <a:t>. – small amount of product, processing </a:t>
            </a:r>
            <a:r>
              <a:rPr lang="en-IN" dirty="0" err="1"/>
              <a:t>pblms</a:t>
            </a:r>
            <a:endParaRPr lang="en-IN" dirty="0"/>
          </a:p>
          <a:p>
            <a:endParaRPr lang="en-IN" dirty="0"/>
          </a:p>
          <a:p>
            <a:r>
              <a:rPr lang="en-IN" dirty="0"/>
              <a:t>Stable transformation</a:t>
            </a:r>
          </a:p>
          <a:p>
            <a:pPr marL="628650" indent="-268288">
              <a:buFont typeface="Wingdings" panose="05000000000000000000" pitchFamily="2" charset="2"/>
              <a:buChar char="Ø"/>
            </a:pPr>
            <a:r>
              <a:rPr lang="en-IN" dirty="0"/>
              <a:t>adv. – use for producing large quantities of protein, stability and storage</a:t>
            </a:r>
          </a:p>
          <a:p>
            <a:pPr marL="628650" indent="-268288">
              <a:buFont typeface="Wingdings" panose="05000000000000000000" pitchFamily="2" charset="2"/>
              <a:buChar char="Ø"/>
            </a:pPr>
            <a:r>
              <a:rPr lang="en-IN" dirty="0" err="1"/>
              <a:t>disadv</a:t>
            </a:r>
            <a:r>
              <a:rPr lang="en-IN" dirty="0"/>
              <a:t> – gene flow - outcrossing w/native species</a:t>
            </a:r>
          </a:p>
          <a:p>
            <a:endParaRPr lang="en-IN" dirty="0"/>
          </a:p>
          <a:p>
            <a:r>
              <a:rPr lang="en-IN" dirty="0"/>
              <a:t>Chloroplast transformation</a:t>
            </a:r>
          </a:p>
          <a:p>
            <a:pPr marL="646112" indent="-285750">
              <a:buFont typeface="Wingdings" panose="05000000000000000000" pitchFamily="2" charset="2"/>
              <a:buChar char="Ø"/>
            </a:pPr>
            <a:r>
              <a:rPr lang="en-IN" dirty="0"/>
              <a:t>adv. – reduce gene flow through pollen</a:t>
            </a:r>
          </a:p>
          <a:p>
            <a:pPr marL="646112" indent="-285750">
              <a:buFont typeface="Wingdings" panose="05000000000000000000" pitchFamily="2" charset="2"/>
              <a:buChar char="Ø"/>
            </a:pPr>
            <a:r>
              <a:rPr lang="en-IN" dirty="0" err="1"/>
              <a:t>disadv</a:t>
            </a:r>
            <a:r>
              <a:rPr lang="en-IN" dirty="0"/>
              <a:t>. – protein not stable for long periods of time therefore complications w/extraction/processing times</a:t>
            </a:r>
          </a:p>
          <a:p>
            <a:endParaRPr lang="en-IN" dirty="0"/>
          </a:p>
        </p:txBody>
      </p:sp>
    </p:spTree>
    <p:extLst>
      <p:ext uri="{BB962C8B-B14F-4D97-AF65-F5344CB8AC3E}">
        <p14:creationId xmlns:p14="http://schemas.microsoft.com/office/powerpoint/2010/main" val="1102659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7ED-BC31-44C7-8E11-1D9E26A7966A}"/>
              </a:ext>
            </a:extLst>
          </p:cNvPr>
          <p:cNvSpPr>
            <a:spLocks noGrp="1"/>
          </p:cNvSpPr>
          <p:nvPr>
            <p:ph type="title"/>
          </p:nvPr>
        </p:nvSpPr>
        <p:spPr>
          <a:xfrm>
            <a:off x="1945201" y="624110"/>
            <a:ext cx="6589199" cy="595090"/>
          </a:xfrm>
        </p:spPr>
        <p:txBody>
          <a:bodyPr>
            <a:normAutofit fontScale="90000"/>
          </a:bodyPr>
          <a:lstStyle/>
          <a:p>
            <a:r>
              <a:rPr lang="en-IN" dirty="0"/>
              <a:t>Strategies of biopharming</a:t>
            </a:r>
          </a:p>
        </p:txBody>
      </p:sp>
      <p:sp>
        <p:nvSpPr>
          <p:cNvPr id="3" name="Content Placeholder 2">
            <a:extLst>
              <a:ext uri="{FF2B5EF4-FFF2-40B4-BE49-F238E27FC236}">
                <a16:creationId xmlns:a16="http://schemas.microsoft.com/office/drawing/2014/main" id="{39B4171F-23D4-42B1-A575-5566304CF844}"/>
              </a:ext>
            </a:extLst>
          </p:cNvPr>
          <p:cNvSpPr>
            <a:spLocks noGrp="1"/>
          </p:cNvSpPr>
          <p:nvPr>
            <p:ph idx="1"/>
          </p:nvPr>
        </p:nvSpPr>
        <p:spPr>
          <a:xfrm>
            <a:off x="1942415" y="1600200"/>
            <a:ext cx="6591985" cy="4633690"/>
          </a:xfrm>
        </p:spPr>
        <p:txBody>
          <a:bodyPr>
            <a:normAutofit fontScale="92500" lnSpcReduction="10000"/>
          </a:bodyPr>
          <a:lstStyle/>
          <a:p>
            <a:pPr marL="0" indent="0">
              <a:buNone/>
            </a:pPr>
            <a:r>
              <a:rPr lang="en-IN" dirty="0"/>
              <a:t>2. </a:t>
            </a:r>
            <a:r>
              <a:rPr lang="en-IN" sz="2400" dirty="0"/>
              <a:t>Location of transgene expression</a:t>
            </a:r>
          </a:p>
          <a:p>
            <a:pPr marL="0" indent="0">
              <a:buNone/>
            </a:pPr>
            <a:endParaRPr lang="en-IN" sz="2100" dirty="0"/>
          </a:p>
          <a:p>
            <a:r>
              <a:rPr lang="en-IN" dirty="0"/>
              <a:t>Protein quantity and preservation</a:t>
            </a:r>
          </a:p>
          <a:p>
            <a:endParaRPr lang="en-IN" dirty="0"/>
          </a:p>
          <a:p>
            <a:pPr marL="628650" indent="-268288">
              <a:buFont typeface="Wingdings" panose="05000000000000000000" pitchFamily="2" charset="2"/>
              <a:buChar char="Ø"/>
            </a:pPr>
            <a:r>
              <a:rPr lang="en-IN" dirty="0"/>
              <a:t>Whole plant</a:t>
            </a:r>
          </a:p>
          <a:p>
            <a:pPr marL="989013" indent="-185738">
              <a:buFont typeface="Wingdings" panose="05000000000000000000" pitchFamily="2" charset="2"/>
              <a:buChar char="§"/>
            </a:pPr>
            <a:r>
              <a:rPr lang="en-IN" dirty="0"/>
              <a:t>adv. - an obtain large amts of protein</a:t>
            </a:r>
          </a:p>
          <a:p>
            <a:pPr marL="989013" indent="-185738">
              <a:buFont typeface="Wingdings" panose="05000000000000000000" pitchFamily="2" charset="2"/>
              <a:buChar char="§"/>
            </a:pPr>
            <a:r>
              <a:rPr lang="en-IN" dirty="0" err="1"/>
              <a:t>disadv</a:t>
            </a:r>
            <a:r>
              <a:rPr lang="en-IN" dirty="0"/>
              <a:t>. - problems w/preservation</a:t>
            </a:r>
          </a:p>
          <a:p>
            <a:pPr marL="989013" indent="-185738">
              <a:buFont typeface="Wingdings" panose="05000000000000000000" pitchFamily="2" charset="2"/>
              <a:buChar char="§"/>
            </a:pPr>
            <a:r>
              <a:rPr lang="en-IN" dirty="0" err="1"/>
              <a:t>Exa</a:t>
            </a:r>
            <a:r>
              <a:rPr lang="en-IN" dirty="0"/>
              <a:t> </a:t>
            </a:r>
            <a:r>
              <a:rPr lang="en-IN" dirty="0" err="1"/>
              <a:t>mples</a:t>
            </a:r>
            <a:r>
              <a:rPr lang="en-IN" dirty="0"/>
              <a:t> - tobacco, alfalfa, duckweed</a:t>
            </a:r>
          </a:p>
          <a:p>
            <a:endParaRPr lang="en-IN" dirty="0"/>
          </a:p>
          <a:p>
            <a:pPr marL="628650" indent="-268288">
              <a:buFont typeface="Wingdings" panose="05000000000000000000" pitchFamily="2" charset="2"/>
              <a:buChar char="Ø"/>
            </a:pPr>
            <a:r>
              <a:rPr lang="en-IN" dirty="0"/>
              <a:t>Target specific tissues	(e.g. seed, root)</a:t>
            </a:r>
          </a:p>
          <a:p>
            <a:pPr marL="989013" indent="-185738">
              <a:buFont typeface="Wingdings" panose="05000000000000000000" pitchFamily="2" charset="2"/>
              <a:buChar char="§"/>
            </a:pPr>
            <a:r>
              <a:rPr lang="en-IN" dirty="0"/>
              <a:t>adv. - high amts of protein in seed/root, long-term storage capability.</a:t>
            </a:r>
          </a:p>
          <a:p>
            <a:pPr marL="989013" indent="-185738">
              <a:buFont typeface="Wingdings" panose="05000000000000000000" pitchFamily="2" charset="2"/>
              <a:buChar char="§"/>
            </a:pPr>
            <a:r>
              <a:rPr lang="en-IN" dirty="0"/>
              <a:t>examples: soy, corn, rice, barley</a:t>
            </a:r>
          </a:p>
          <a:p>
            <a:endParaRPr lang="en-IN" dirty="0"/>
          </a:p>
        </p:txBody>
      </p:sp>
    </p:spTree>
    <p:extLst>
      <p:ext uri="{BB962C8B-B14F-4D97-AF65-F5344CB8AC3E}">
        <p14:creationId xmlns:p14="http://schemas.microsoft.com/office/powerpoint/2010/main" val="3528024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37ED-BC31-44C7-8E11-1D9E26A7966A}"/>
              </a:ext>
            </a:extLst>
          </p:cNvPr>
          <p:cNvSpPr>
            <a:spLocks noGrp="1"/>
          </p:cNvSpPr>
          <p:nvPr>
            <p:ph type="title"/>
          </p:nvPr>
        </p:nvSpPr>
        <p:spPr>
          <a:xfrm>
            <a:off x="1945201" y="624110"/>
            <a:ext cx="6589199" cy="595090"/>
          </a:xfrm>
        </p:spPr>
        <p:txBody>
          <a:bodyPr>
            <a:normAutofit fontScale="90000"/>
          </a:bodyPr>
          <a:lstStyle/>
          <a:p>
            <a:r>
              <a:rPr lang="en-IN" dirty="0"/>
              <a:t>Strategies of biopharming</a:t>
            </a:r>
          </a:p>
        </p:txBody>
      </p:sp>
      <p:sp>
        <p:nvSpPr>
          <p:cNvPr id="3" name="Content Placeholder 2">
            <a:extLst>
              <a:ext uri="{FF2B5EF4-FFF2-40B4-BE49-F238E27FC236}">
                <a16:creationId xmlns:a16="http://schemas.microsoft.com/office/drawing/2014/main" id="{39B4171F-23D4-42B1-A575-5566304CF844}"/>
              </a:ext>
            </a:extLst>
          </p:cNvPr>
          <p:cNvSpPr>
            <a:spLocks noGrp="1"/>
          </p:cNvSpPr>
          <p:nvPr>
            <p:ph idx="1"/>
          </p:nvPr>
        </p:nvSpPr>
        <p:spPr>
          <a:xfrm>
            <a:off x="1942415" y="1600200"/>
            <a:ext cx="6591985" cy="4633690"/>
          </a:xfrm>
        </p:spPr>
        <p:txBody>
          <a:bodyPr>
            <a:normAutofit/>
          </a:bodyPr>
          <a:lstStyle/>
          <a:p>
            <a:pPr marL="0" indent="0">
              <a:buNone/>
            </a:pPr>
            <a:r>
              <a:rPr lang="en-IN" dirty="0"/>
              <a:t>3. </a:t>
            </a:r>
            <a:r>
              <a:rPr lang="en-US" sz="2400" dirty="0"/>
              <a:t>Selection of plant species and characteristics</a:t>
            </a:r>
          </a:p>
          <a:p>
            <a:endParaRPr lang="en-US" dirty="0"/>
          </a:p>
          <a:p>
            <a:pPr marL="895350" indent="-360363"/>
            <a:r>
              <a:rPr lang="en-US" dirty="0"/>
              <a:t>Mode of reproduction – self/outcrossing</a:t>
            </a:r>
          </a:p>
          <a:p>
            <a:pPr marL="895350" indent="-360363"/>
            <a:endParaRPr lang="en-US" dirty="0"/>
          </a:p>
          <a:p>
            <a:pPr marL="895350" indent="-360363"/>
            <a:r>
              <a:rPr lang="en-US" dirty="0"/>
              <a:t>Yield, harvest, production, processing</a:t>
            </a:r>
          </a:p>
          <a:p>
            <a:endParaRPr lang="en-IN" dirty="0"/>
          </a:p>
        </p:txBody>
      </p:sp>
    </p:spTree>
    <p:extLst>
      <p:ext uri="{BB962C8B-B14F-4D97-AF65-F5344CB8AC3E}">
        <p14:creationId xmlns:p14="http://schemas.microsoft.com/office/powerpoint/2010/main" val="416061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F721C-A180-4AEC-9DA6-8323514FFA83}"/>
              </a:ext>
            </a:extLst>
          </p:cNvPr>
          <p:cNvSpPr>
            <a:spLocks noGrp="1"/>
          </p:cNvSpPr>
          <p:nvPr>
            <p:ph type="title"/>
          </p:nvPr>
        </p:nvSpPr>
        <p:spPr>
          <a:xfrm>
            <a:off x="1945201" y="624110"/>
            <a:ext cx="6589199" cy="595090"/>
          </a:xfrm>
        </p:spPr>
        <p:txBody>
          <a:bodyPr>
            <a:normAutofit fontScale="90000"/>
          </a:bodyPr>
          <a:lstStyle/>
          <a:p>
            <a:r>
              <a:rPr lang="en-IN" dirty="0"/>
              <a:t>Pros and Cons</a:t>
            </a:r>
          </a:p>
        </p:txBody>
      </p:sp>
      <p:sp>
        <p:nvSpPr>
          <p:cNvPr id="3" name="Content Placeholder 2">
            <a:extLst>
              <a:ext uri="{FF2B5EF4-FFF2-40B4-BE49-F238E27FC236}">
                <a16:creationId xmlns:a16="http://schemas.microsoft.com/office/drawing/2014/main" id="{74C7DB0E-D7AA-4155-9EFB-8D17C6EB2B5A}"/>
              </a:ext>
            </a:extLst>
          </p:cNvPr>
          <p:cNvSpPr>
            <a:spLocks noGrp="1"/>
          </p:cNvSpPr>
          <p:nvPr>
            <p:ph idx="1"/>
          </p:nvPr>
        </p:nvSpPr>
        <p:spPr/>
        <p:txBody>
          <a:bodyPr>
            <a:normAutofit lnSpcReduction="10000"/>
          </a:bodyPr>
          <a:lstStyle/>
          <a:p>
            <a:pPr marL="0" indent="0">
              <a:buNone/>
            </a:pPr>
            <a:r>
              <a:rPr lang="en-IN" dirty="0"/>
              <a:t>Pros</a:t>
            </a:r>
          </a:p>
          <a:p>
            <a:pPr marL="628650" indent="-360363"/>
            <a:r>
              <a:rPr lang="en-US" dirty="0"/>
              <a:t>Easy scale up &amp; Cost reduction- (10-20$ /g)</a:t>
            </a:r>
          </a:p>
          <a:p>
            <a:pPr marL="628650" indent="-360363"/>
            <a:r>
              <a:rPr lang="en-US" dirty="0"/>
              <a:t>Stability – Storage</a:t>
            </a:r>
          </a:p>
          <a:p>
            <a:pPr marL="628650" indent="-360363"/>
            <a:r>
              <a:rPr lang="en-US" dirty="0"/>
              <a:t>Safety – free from animal viruses</a:t>
            </a:r>
          </a:p>
          <a:p>
            <a:pPr marL="628650" indent="-360363"/>
            <a:r>
              <a:rPr lang="en-US" dirty="0"/>
              <a:t>Shorter development Cycles</a:t>
            </a:r>
          </a:p>
          <a:p>
            <a:endParaRPr lang="en-US" dirty="0"/>
          </a:p>
          <a:p>
            <a:pPr marL="0" indent="0">
              <a:buNone/>
            </a:pPr>
            <a:r>
              <a:rPr lang="en-US" dirty="0"/>
              <a:t>Cons</a:t>
            </a:r>
          </a:p>
          <a:p>
            <a:pPr marL="628650" indent="-360363"/>
            <a:r>
              <a:rPr lang="en-US" dirty="0"/>
              <a:t>Environment contamination</a:t>
            </a:r>
          </a:p>
          <a:p>
            <a:pPr marL="628650" indent="-360363"/>
            <a:r>
              <a:rPr lang="en-US" dirty="0"/>
              <a:t>Food supply contamination</a:t>
            </a:r>
          </a:p>
          <a:p>
            <a:pPr marL="628650" indent="-360363"/>
            <a:r>
              <a:rPr lang="en-US" dirty="0"/>
              <a:t>Health safety concerns – allergens, field chemicals</a:t>
            </a:r>
          </a:p>
        </p:txBody>
      </p:sp>
    </p:spTree>
    <p:extLst>
      <p:ext uri="{BB962C8B-B14F-4D97-AF65-F5344CB8AC3E}">
        <p14:creationId xmlns:p14="http://schemas.microsoft.com/office/powerpoint/2010/main" val="816675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20953-9B1F-4D62-934E-6CB19B649F05}"/>
              </a:ext>
            </a:extLst>
          </p:cNvPr>
          <p:cNvSpPr>
            <a:spLocks noGrp="1"/>
          </p:cNvSpPr>
          <p:nvPr>
            <p:ph type="title"/>
          </p:nvPr>
        </p:nvSpPr>
        <p:spPr/>
        <p:txBody>
          <a:bodyPr/>
          <a:lstStyle/>
          <a:p>
            <a:r>
              <a:rPr lang="en-IN" dirty="0"/>
              <a:t>Bioreactor</a:t>
            </a:r>
          </a:p>
        </p:txBody>
      </p:sp>
      <p:sp>
        <p:nvSpPr>
          <p:cNvPr id="3" name="Content Placeholder 2">
            <a:extLst>
              <a:ext uri="{FF2B5EF4-FFF2-40B4-BE49-F238E27FC236}">
                <a16:creationId xmlns:a16="http://schemas.microsoft.com/office/drawing/2014/main" id="{23D27588-FE58-4B45-8853-9A96834821EE}"/>
              </a:ext>
            </a:extLst>
          </p:cNvPr>
          <p:cNvSpPr>
            <a:spLocks noGrp="1"/>
          </p:cNvSpPr>
          <p:nvPr>
            <p:ph idx="1"/>
          </p:nvPr>
        </p:nvSpPr>
        <p:spPr/>
        <p:txBody>
          <a:bodyPr/>
          <a:lstStyle/>
          <a:p>
            <a:r>
              <a:rPr lang="en-US" dirty="0"/>
              <a:t>Genes transferred into animal with a view to obtain a large-scale production of protein encoded by these genes in milk, urine, blood of such animal</a:t>
            </a:r>
          </a:p>
          <a:p>
            <a:endParaRPr lang="en-US" dirty="0"/>
          </a:p>
          <a:p>
            <a:r>
              <a:rPr lang="en-US" dirty="0"/>
              <a:t>These animals are bioreactor and approach is called molecular farming or gene farming</a:t>
            </a:r>
          </a:p>
          <a:p>
            <a:pPr marL="0" indent="0">
              <a:buNone/>
            </a:pPr>
            <a:endParaRPr lang="en-IN" dirty="0"/>
          </a:p>
        </p:txBody>
      </p:sp>
    </p:spTree>
    <p:extLst>
      <p:ext uri="{BB962C8B-B14F-4D97-AF65-F5344CB8AC3E}">
        <p14:creationId xmlns:p14="http://schemas.microsoft.com/office/powerpoint/2010/main" val="1345456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DCD72-D622-46F0-AAFC-B605CC6AC7B8}"/>
              </a:ext>
            </a:extLst>
          </p:cNvPr>
          <p:cNvSpPr>
            <a:spLocks noGrp="1"/>
          </p:cNvSpPr>
          <p:nvPr>
            <p:ph type="title"/>
          </p:nvPr>
        </p:nvSpPr>
        <p:spPr>
          <a:xfrm>
            <a:off x="1937797" y="457200"/>
            <a:ext cx="6589199" cy="518890"/>
          </a:xfrm>
        </p:spPr>
        <p:txBody>
          <a:bodyPr>
            <a:normAutofit fontScale="90000"/>
          </a:bodyPr>
          <a:lstStyle/>
          <a:p>
            <a:r>
              <a:rPr lang="en-IN" dirty="0"/>
              <a:t>Need of Biopharming</a:t>
            </a:r>
          </a:p>
        </p:txBody>
      </p:sp>
      <p:sp>
        <p:nvSpPr>
          <p:cNvPr id="3" name="Content Placeholder 2">
            <a:extLst>
              <a:ext uri="{FF2B5EF4-FFF2-40B4-BE49-F238E27FC236}">
                <a16:creationId xmlns:a16="http://schemas.microsoft.com/office/drawing/2014/main" id="{E06495F0-7694-49D5-9E08-CAA45AA10E92}"/>
              </a:ext>
            </a:extLst>
          </p:cNvPr>
          <p:cNvSpPr>
            <a:spLocks noGrp="1"/>
          </p:cNvSpPr>
          <p:nvPr>
            <p:ph idx="1"/>
          </p:nvPr>
        </p:nvSpPr>
        <p:spPr>
          <a:xfrm>
            <a:off x="1942415" y="1219200"/>
            <a:ext cx="6591985" cy="5410200"/>
          </a:xfrm>
        </p:spPr>
        <p:txBody>
          <a:bodyPr>
            <a:normAutofit fontScale="92500"/>
          </a:bodyPr>
          <a:lstStyle/>
          <a:p>
            <a:r>
              <a:rPr lang="en-US" dirty="0"/>
              <a:t>Many pharmaceutical drugs have been produced in </a:t>
            </a:r>
            <a:r>
              <a:rPr lang="en-US" dirty="0">
                <a:solidFill>
                  <a:schemeClr val="accent1"/>
                </a:solidFill>
              </a:rPr>
              <a:t>sterile fermenters </a:t>
            </a:r>
            <a:r>
              <a:rPr lang="en-US" dirty="0"/>
              <a:t>by mammalian cells or using genetically engineered microorganisms. As the construction of huge fermentation plants incurs </a:t>
            </a:r>
            <a:r>
              <a:rPr lang="en-US" dirty="0">
                <a:solidFill>
                  <a:schemeClr val="accent1"/>
                </a:solidFill>
              </a:rPr>
              <a:t>huge capital cost</a:t>
            </a:r>
            <a:r>
              <a:rPr lang="en-US" dirty="0"/>
              <a:t>, the production costs also very </a:t>
            </a:r>
            <a:r>
              <a:rPr lang="en-US" dirty="0">
                <a:solidFill>
                  <a:schemeClr val="accent1"/>
                </a:solidFill>
              </a:rPr>
              <a:t>high</a:t>
            </a:r>
          </a:p>
          <a:p>
            <a:endParaRPr lang="en-IN" dirty="0"/>
          </a:p>
          <a:p>
            <a:r>
              <a:rPr lang="en-IN" dirty="0"/>
              <a:t>Another method of production of biopharmaceuticals is to extract it from </a:t>
            </a:r>
            <a:r>
              <a:rPr lang="en-IN" dirty="0">
                <a:solidFill>
                  <a:schemeClr val="accent1"/>
                </a:solidFill>
              </a:rPr>
              <a:t>animal and human tissues </a:t>
            </a:r>
            <a:r>
              <a:rPr lang="en-IN" dirty="0"/>
              <a:t>such as insulin from pig and cow pancreas or blood proteins from human blood. But these procedures carry the </a:t>
            </a:r>
            <a:r>
              <a:rPr lang="en-IN" dirty="0">
                <a:solidFill>
                  <a:schemeClr val="accent1"/>
                </a:solidFill>
              </a:rPr>
              <a:t>risk of transmitting infectious diseases</a:t>
            </a:r>
            <a:r>
              <a:rPr lang="en-IN" dirty="0"/>
              <a:t> to humans</a:t>
            </a:r>
          </a:p>
          <a:p>
            <a:endParaRPr lang="en-IN" dirty="0"/>
          </a:p>
          <a:p>
            <a:r>
              <a:rPr lang="en-IN" dirty="0"/>
              <a:t>As there is advance in the techniques of manipulating the plant genome over the past several years, plants can be used to produce a wide range of important proteins</a:t>
            </a:r>
          </a:p>
          <a:p>
            <a:endParaRPr lang="en-IN" dirty="0"/>
          </a:p>
          <a:p>
            <a:r>
              <a:rPr lang="en-IN" dirty="0" err="1"/>
              <a:t>Eukaroytic</a:t>
            </a:r>
            <a:r>
              <a:rPr lang="en-IN" dirty="0"/>
              <a:t> production system so proper folding of proteins</a:t>
            </a:r>
          </a:p>
          <a:p>
            <a:endParaRPr lang="en-IN" dirty="0"/>
          </a:p>
          <a:p>
            <a:endParaRPr lang="en-IN" dirty="0"/>
          </a:p>
        </p:txBody>
      </p:sp>
    </p:spTree>
    <p:extLst>
      <p:ext uri="{BB962C8B-B14F-4D97-AF65-F5344CB8AC3E}">
        <p14:creationId xmlns:p14="http://schemas.microsoft.com/office/powerpoint/2010/main" val="967441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25" name="Group 77">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79"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80"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81"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82"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3"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84"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5"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6"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7"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8"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9"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90"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39" name="Group 91">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93"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94"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5"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6"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7"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8"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9"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00"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01"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02"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3"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4"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41" name="Rectangle 105">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43"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44" name="Rectangle 109">
            <a:extLst>
              <a:ext uri="{FF2B5EF4-FFF2-40B4-BE49-F238E27FC236}">
                <a16:creationId xmlns:a16="http://schemas.microsoft.com/office/drawing/2014/main" id="{CADF4631-3C8F-45EE-8D19-4D3E8426B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111">
            <a:extLst>
              <a:ext uri="{FF2B5EF4-FFF2-40B4-BE49-F238E27FC236}">
                <a16:creationId xmlns:a16="http://schemas.microsoft.com/office/drawing/2014/main" id="{F291099C-17EE-4E0E-B096-C799750500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113" name="Freeform 11">
              <a:extLst>
                <a:ext uri="{FF2B5EF4-FFF2-40B4-BE49-F238E27FC236}">
                  <a16:creationId xmlns:a16="http://schemas.microsoft.com/office/drawing/2014/main" id="{E21C6221-3E1B-4ABD-8172-FAE995E65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4" name="Freeform 12">
              <a:extLst>
                <a:ext uri="{FF2B5EF4-FFF2-40B4-BE49-F238E27FC236}">
                  <a16:creationId xmlns:a16="http://schemas.microsoft.com/office/drawing/2014/main" id="{D3EF5991-93EA-451F-BB82-1ABC4AC0D2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5" name="Freeform 13">
              <a:extLst>
                <a:ext uri="{FF2B5EF4-FFF2-40B4-BE49-F238E27FC236}">
                  <a16:creationId xmlns:a16="http://schemas.microsoft.com/office/drawing/2014/main" id="{136F96F7-16E6-48A1-A211-0B4A4D0C83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16" name="Freeform 14">
              <a:extLst>
                <a:ext uri="{FF2B5EF4-FFF2-40B4-BE49-F238E27FC236}">
                  <a16:creationId xmlns:a16="http://schemas.microsoft.com/office/drawing/2014/main" id="{5C00D000-7FA5-40C4-AB6A-DE3A61AB8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17" name="Freeform 15">
              <a:extLst>
                <a:ext uri="{FF2B5EF4-FFF2-40B4-BE49-F238E27FC236}">
                  <a16:creationId xmlns:a16="http://schemas.microsoft.com/office/drawing/2014/main" id="{5AAEB880-A03D-4743-9060-D7A846FA6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18" name="Freeform 16">
              <a:extLst>
                <a:ext uri="{FF2B5EF4-FFF2-40B4-BE49-F238E27FC236}">
                  <a16:creationId xmlns:a16="http://schemas.microsoft.com/office/drawing/2014/main" id="{CC64DD68-0B96-4DE9-8FD5-3175E4A3F1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19" name="Freeform 17">
              <a:extLst>
                <a:ext uri="{FF2B5EF4-FFF2-40B4-BE49-F238E27FC236}">
                  <a16:creationId xmlns:a16="http://schemas.microsoft.com/office/drawing/2014/main" id="{69118400-C17B-4068-86D3-93CAE7702C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20" name="Freeform 18">
              <a:extLst>
                <a:ext uri="{FF2B5EF4-FFF2-40B4-BE49-F238E27FC236}">
                  <a16:creationId xmlns:a16="http://schemas.microsoft.com/office/drawing/2014/main" id="{117FA22F-CBA8-4CF5-B8CC-2D169B67E4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21" name="Freeform 19">
              <a:extLst>
                <a:ext uri="{FF2B5EF4-FFF2-40B4-BE49-F238E27FC236}">
                  <a16:creationId xmlns:a16="http://schemas.microsoft.com/office/drawing/2014/main" id="{8FB2D443-8598-4CEE-AED2-BEF49AA95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22" name="Freeform 20">
              <a:extLst>
                <a:ext uri="{FF2B5EF4-FFF2-40B4-BE49-F238E27FC236}">
                  <a16:creationId xmlns:a16="http://schemas.microsoft.com/office/drawing/2014/main" id="{92593E33-68AF-485D-99D0-080CEA1971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23" name="Freeform 21">
              <a:extLst>
                <a:ext uri="{FF2B5EF4-FFF2-40B4-BE49-F238E27FC236}">
                  <a16:creationId xmlns:a16="http://schemas.microsoft.com/office/drawing/2014/main" id="{96A28427-575C-4904-AC4B-3DD62801D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24" name="Freeform 22">
              <a:extLst>
                <a:ext uri="{FF2B5EF4-FFF2-40B4-BE49-F238E27FC236}">
                  <a16:creationId xmlns:a16="http://schemas.microsoft.com/office/drawing/2014/main" id="{782FA736-DE89-4D13-B0A7-3906B32CE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sp>
        <p:nvSpPr>
          <p:cNvPr id="2" name="Title 1">
            <a:extLst>
              <a:ext uri="{FF2B5EF4-FFF2-40B4-BE49-F238E27FC236}">
                <a16:creationId xmlns:a16="http://schemas.microsoft.com/office/drawing/2014/main" id="{E9FE9E49-E463-4932-A158-058744133CF1}"/>
              </a:ext>
            </a:extLst>
          </p:cNvPr>
          <p:cNvSpPr>
            <a:spLocks noGrp="1"/>
          </p:cNvSpPr>
          <p:nvPr>
            <p:ph type="title"/>
          </p:nvPr>
        </p:nvSpPr>
        <p:spPr>
          <a:xfrm>
            <a:off x="1941909" y="4529540"/>
            <a:ext cx="6686550" cy="1162423"/>
          </a:xfrm>
        </p:spPr>
        <p:txBody>
          <a:bodyPr vert="horz" lIns="91440" tIns="45720" rIns="91440" bIns="45720" rtlCol="0" anchor="b">
            <a:normAutofit/>
          </a:bodyPr>
          <a:lstStyle/>
          <a:p>
            <a:pPr>
              <a:lnSpc>
                <a:spcPct val="90000"/>
              </a:lnSpc>
            </a:pPr>
            <a:r>
              <a:rPr lang="en-US" sz="4600"/>
              <a:t>Need of biopharming</a:t>
            </a:r>
          </a:p>
        </p:txBody>
      </p:sp>
      <p:grpSp>
        <p:nvGrpSpPr>
          <p:cNvPr id="126" name="Group 125">
            <a:extLst>
              <a:ext uri="{FF2B5EF4-FFF2-40B4-BE49-F238E27FC236}">
                <a16:creationId xmlns:a16="http://schemas.microsoft.com/office/drawing/2014/main" id="{6A54B62D-FC5C-4E1A-8D8B-279576FE53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127" name="Freeform 27">
              <a:extLst>
                <a:ext uri="{FF2B5EF4-FFF2-40B4-BE49-F238E27FC236}">
                  <a16:creationId xmlns:a16="http://schemas.microsoft.com/office/drawing/2014/main" id="{4706D2CB-CE4C-4F40-B189-FD7BB4466B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8" name="Freeform 28">
              <a:extLst>
                <a:ext uri="{FF2B5EF4-FFF2-40B4-BE49-F238E27FC236}">
                  <a16:creationId xmlns:a16="http://schemas.microsoft.com/office/drawing/2014/main" id="{2714CF7E-2DF6-4F91-8BB2-D62E8B549D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29" name="Freeform 29">
              <a:extLst>
                <a:ext uri="{FF2B5EF4-FFF2-40B4-BE49-F238E27FC236}">
                  <a16:creationId xmlns:a16="http://schemas.microsoft.com/office/drawing/2014/main" id="{F30DCFE1-624D-4D3C-AC61-757C2FF356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30" name="Freeform 30">
              <a:extLst>
                <a:ext uri="{FF2B5EF4-FFF2-40B4-BE49-F238E27FC236}">
                  <a16:creationId xmlns:a16="http://schemas.microsoft.com/office/drawing/2014/main" id="{BF08ABFE-DD31-4F1F-9520-93CC613CD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31" name="Freeform 31">
              <a:extLst>
                <a:ext uri="{FF2B5EF4-FFF2-40B4-BE49-F238E27FC236}">
                  <a16:creationId xmlns:a16="http://schemas.microsoft.com/office/drawing/2014/main" id="{ADFB2DBD-F00A-4820-876F-4E75F216B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32" name="Freeform 32">
              <a:extLst>
                <a:ext uri="{FF2B5EF4-FFF2-40B4-BE49-F238E27FC236}">
                  <a16:creationId xmlns:a16="http://schemas.microsoft.com/office/drawing/2014/main" id="{3F85387B-5668-4570-BC5C-AA89417C7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33" name="Freeform 33">
              <a:extLst>
                <a:ext uri="{FF2B5EF4-FFF2-40B4-BE49-F238E27FC236}">
                  <a16:creationId xmlns:a16="http://schemas.microsoft.com/office/drawing/2014/main" id="{FEA70EF6-623D-453D-8360-1B0C142A2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34" name="Freeform 34">
              <a:extLst>
                <a:ext uri="{FF2B5EF4-FFF2-40B4-BE49-F238E27FC236}">
                  <a16:creationId xmlns:a16="http://schemas.microsoft.com/office/drawing/2014/main" id="{FE3B449C-A5FE-44B9-A01C-A115C37D3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35" name="Freeform 35">
              <a:extLst>
                <a:ext uri="{FF2B5EF4-FFF2-40B4-BE49-F238E27FC236}">
                  <a16:creationId xmlns:a16="http://schemas.microsoft.com/office/drawing/2014/main" id="{BD672E89-DAB4-41AE-891D-6B6A52B0EA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36" name="Freeform 36">
              <a:extLst>
                <a:ext uri="{FF2B5EF4-FFF2-40B4-BE49-F238E27FC236}">
                  <a16:creationId xmlns:a16="http://schemas.microsoft.com/office/drawing/2014/main" id="{C69123C3-F0F9-4AA7-BA7B-9E5E0AF27E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37" name="Freeform 37">
              <a:extLst>
                <a:ext uri="{FF2B5EF4-FFF2-40B4-BE49-F238E27FC236}">
                  <a16:creationId xmlns:a16="http://schemas.microsoft.com/office/drawing/2014/main" id="{E10779C5-3DD9-489D-9A2D-EF45B7BE30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38" name="Freeform 38">
              <a:extLst>
                <a:ext uri="{FF2B5EF4-FFF2-40B4-BE49-F238E27FC236}">
                  <a16:creationId xmlns:a16="http://schemas.microsoft.com/office/drawing/2014/main" id="{1D3B4B35-2090-4DA8-ADBE-DD888B4E1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40" name="Rectangle 139">
            <a:extLst>
              <a:ext uri="{FF2B5EF4-FFF2-40B4-BE49-F238E27FC236}">
                <a16:creationId xmlns:a16="http://schemas.microsoft.com/office/drawing/2014/main" id="{46FA917F-43A3-4FA3-A085-59D0DC397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42" name="Freeform 33">
            <a:extLst>
              <a:ext uri="{FF2B5EF4-FFF2-40B4-BE49-F238E27FC236}">
                <a16:creationId xmlns:a16="http://schemas.microsoft.com/office/drawing/2014/main" id="{9CBF007B-8C8C-4F79-B037-9F4C61F9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753578"/>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graphicFrame>
        <p:nvGraphicFramePr>
          <p:cNvPr id="4" name="object 5">
            <a:extLst>
              <a:ext uri="{FF2B5EF4-FFF2-40B4-BE49-F238E27FC236}">
                <a16:creationId xmlns:a16="http://schemas.microsoft.com/office/drawing/2014/main" id="{2B55CD1F-4B5D-4276-82FA-76D8DDD536FB}"/>
              </a:ext>
            </a:extLst>
          </p:cNvPr>
          <p:cNvGraphicFramePr>
            <a:graphicFrameLocks noGrp="1"/>
          </p:cNvGraphicFramePr>
          <p:nvPr>
            <p:extLst>
              <p:ext uri="{D42A27DB-BD31-4B8C-83A1-F6EECF244321}">
                <p14:modId xmlns:p14="http://schemas.microsoft.com/office/powerpoint/2010/main" val="2544753330"/>
              </p:ext>
            </p:extLst>
          </p:nvPr>
        </p:nvGraphicFramePr>
        <p:xfrm>
          <a:off x="1078042" y="995317"/>
          <a:ext cx="7837359" cy="3369056"/>
        </p:xfrm>
        <a:graphic>
          <a:graphicData uri="http://schemas.openxmlformats.org/drawingml/2006/table">
            <a:tbl>
              <a:tblPr firstRow="1" bandRow="1">
                <a:tableStyleId>{3B4B98B0-60AC-42C2-AFA5-B58CD77FA1E5}</a:tableStyleId>
              </a:tblPr>
              <a:tblGrid>
                <a:gridCol w="1287013">
                  <a:extLst>
                    <a:ext uri="{9D8B030D-6E8A-4147-A177-3AD203B41FA5}">
                      <a16:colId xmlns:a16="http://schemas.microsoft.com/office/drawing/2014/main" val="20000"/>
                    </a:ext>
                  </a:extLst>
                </a:gridCol>
                <a:gridCol w="986125">
                  <a:extLst>
                    <a:ext uri="{9D8B030D-6E8A-4147-A177-3AD203B41FA5}">
                      <a16:colId xmlns:a16="http://schemas.microsoft.com/office/drawing/2014/main" val="20001"/>
                    </a:ext>
                  </a:extLst>
                </a:gridCol>
                <a:gridCol w="995614">
                  <a:extLst>
                    <a:ext uri="{9D8B030D-6E8A-4147-A177-3AD203B41FA5}">
                      <a16:colId xmlns:a16="http://schemas.microsoft.com/office/drawing/2014/main" val="20002"/>
                    </a:ext>
                  </a:extLst>
                </a:gridCol>
                <a:gridCol w="878384">
                  <a:extLst>
                    <a:ext uri="{9D8B030D-6E8A-4147-A177-3AD203B41FA5}">
                      <a16:colId xmlns:a16="http://schemas.microsoft.com/office/drawing/2014/main" val="20003"/>
                    </a:ext>
                  </a:extLst>
                </a:gridCol>
                <a:gridCol w="882014">
                  <a:extLst>
                    <a:ext uri="{9D8B030D-6E8A-4147-A177-3AD203B41FA5}">
                      <a16:colId xmlns:a16="http://schemas.microsoft.com/office/drawing/2014/main" val="20004"/>
                    </a:ext>
                  </a:extLst>
                </a:gridCol>
                <a:gridCol w="865824">
                  <a:extLst>
                    <a:ext uri="{9D8B030D-6E8A-4147-A177-3AD203B41FA5}">
                      <a16:colId xmlns:a16="http://schemas.microsoft.com/office/drawing/2014/main" val="20005"/>
                    </a:ext>
                  </a:extLst>
                </a:gridCol>
                <a:gridCol w="889829">
                  <a:extLst>
                    <a:ext uri="{9D8B030D-6E8A-4147-A177-3AD203B41FA5}">
                      <a16:colId xmlns:a16="http://schemas.microsoft.com/office/drawing/2014/main" val="20006"/>
                    </a:ext>
                  </a:extLst>
                </a:gridCol>
                <a:gridCol w="1052556">
                  <a:extLst>
                    <a:ext uri="{9D8B030D-6E8A-4147-A177-3AD203B41FA5}">
                      <a16:colId xmlns:a16="http://schemas.microsoft.com/office/drawing/2014/main" val="20007"/>
                    </a:ext>
                  </a:extLst>
                </a:gridCol>
              </a:tblGrid>
              <a:tr h="731978">
                <a:tc>
                  <a:txBody>
                    <a:bodyPr/>
                    <a:lstStyle/>
                    <a:p>
                      <a:pPr marL="117475" marR="448945">
                        <a:lnSpc>
                          <a:spcPct val="100000"/>
                        </a:lnSpc>
                        <a:spcBef>
                          <a:spcPts val="375"/>
                        </a:spcBef>
                      </a:pPr>
                      <a:r>
                        <a:rPr lang="en-IN" sz="800" b="1"/>
                        <a:t>Exp</a:t>
                      </a:r>
                      <a:r>
                        <a:rPr lang="en-IN" sz="800" b="1" spc="-10"/>
                        <a:t>r</a:t>
                      </a:r>
                      <a:r>
                        <a:rPr lang="en-IN" sz="800" b="1" spc="-5"/>
                        <a:t>e</a:t>
                      </a:r>
                      <a:r>
                        <a:rPr lang="en-IN" sz="800" b="1"/>
                        <a:t>ss</a:t>
                      </a:r>
                      <a:r>
                        <a:rPr lang="en-IN" sz="800" b="1" spc="5"/>
                        <a:t>i</a:t>
                      </a:r>
                      <a:r>
                        <a:rPr lang="en-IN" sz="800" b="1"/>
                        <a:t>on  </a:t>
                      </a:r>
                      <a:r>
                        <a:rPr lang="en-IN" sz="800" b="1" spc="-15"/>
                        <a:t>System</a:t>
                      </a:r>
                      <a:endParaRPr lang="en-IN" sz="800">
                        <a:latin typeface="Carlito"/>
                        <a:cs typeface="Carlito"/>
                      </a:endParaRPr>
                    </a:p>
                  </a:txBody>
                  <a:tcPr marL="0" marR="0" marT="26120" marB="0"/>
                </a:tc>
                <a:tc>
                  <a:txBody>
                    <a:bodyPr/>
                    <a:lstStyle/>
                    <a:p>
                      <a:pPr marL="118110" marR="123825">
                        <a:lnSpc>
                          <a:spcPct val="100000"/>
                        </a:lnSpc>
                        <a:spcBef>
                          <a:spcPts val="375"/>
                        </a:spcBef>
                      </a:pPr>
                      <a:r>
                        <a:rPr lang="en-IN" sz="800" b="1" spc="-5"/>
                        <a:t>P</a:t>
                      </a:r>
                      <a:r>
                        <a:rPr lang="en-IN" sz="800" b="1" spc="-15"/>
                        <a:t>r</a:t>
                      </a:r>
                      <a:r>
                        <a:rPr lang="en-IN" sz="800" b="1"/>
                        <a:t>odu</a:t>
                      </a:r>
                      <a:r>
                        <a:rPr lang="en-IN" sz="800" b="1" spc="-5"/>
                        <a:t>c</a:t>
                      </a:r>
                      <a:r>
                        <a:rPr lang="en-IN" sz="800" b="1"/>
                        <a:t>tion  Quality</a:t>
                      </a:r>
                      <a:endParaRPr lang="en-IN" sz="800">
                        <a:latin typeface="Carlito"/>
                        <a:cs typeface="Carlito"/>
                      </a:endParaRPr>
                    </a:p>
                  </a:txBody>
                  <a:tcPr marL="0" marR="0" marT="26120" marB="0"/>
                </a:tc>
                <a:tc>
                  <a:txBody>
                    <a:bodyPr/>
                    <a:lstStyle/>
                    <a:p>
                      <a:pPr marL="118110" marR="306705">
                        <a:lnSpc>
                          <a:spcPct val="100000"/>
                        </a:lnSpc>
                        <a:spcBef>
                          <a:spcPts val="375"/>
                        </a:spcBef>
                      </a:pPr>
                      <a:r>
                        <a:rPr lang="en-IN" sz="800" b="1" spc="-5"/>
                        <a:t>Co</a:t>
                      </a:r>
                      <a:r>
                        <a:rPr lang="en-IN" sz="800" b="1" spc="-10"/>
                        <a:t>nt</a:t>
                      </a:r>
                      <a:r>
                        <a:rPr lang="en-IN" sz="800" b="1"/>
                        <a:t>am-  ination  Risk</a:t>
                      </a:r>
                      <a:endParaRPr lang="en-IN" sz="800">
                        <a:latin typeface="Carlito"/>
                        <a:cs typeface="Carlito"/>
                      </a:endParaRPr>
                    </a:p>
                  </a:txBody>
                  <a:tcPr marL="0" marR="0" marT="26120" marB="0"/>
                </a:tc>
                <a:tc>
                  <a:txBody>
                    <a:bodyPr/>
                    <a:lstStyle/>
                    <a:p>
                      <a:pPr marL="118110" marR="155575">
                        <a:lnSpc>
                          <a:spcPct val="100000"/>
                        </a:lnSpc>
                        <a:spcBef>
                          <a:spcPts val="375"/>
                        </a:spcBef>
                      </a:pPr>
                      <a:r>
                        <a:rPr lang="en-IN" sz="800" b="1"/>
                        <a:t>S</a:t>
                      </a:r>
                      <a:r>
                        <a:rPr lang="en-IN" sz="800" b="1" spc="-15"/>
                        <a:t>c</a:t>
                      </a:r>
                      <a:r>
                        <a:rPr lang="en-IN" sz="800" b="1"/>
                        <a:t>ale-up  </a:t>
                      </a:r>
                      <a:r>
                        <a:rPr lang="en-IN" sz="800" b="1" spc="-5"/>
                        <a:t>Ca</a:t>
                      </a:r>
                      <a:r>
                        <a:rPr lang="en-IN" sz="800" b="1"/>
                        <a:t>pacity</a:t>
                      </a:r>
                      <a:endParaRPr lang="en-IN" sz="800">
                        <a:latin typeface="Carlito"/>
                        <a:cs typeface="Carlito"/>
                      </a:endParaRPr>
                    </a:p>
                  </a:txBody>
                  <a:tcPr marL="0" marR="0" marT="26120" marB="0"/>
                </a:tc>
                <a:tc>
                  <a:txBody>
                    <a:bodyPr/>
                    <a:lstStyle/>
                    <a:p>
                      <a:pPr marL="118745" marR="226695">
                        <a:lnSpc>
                          <a:spcPct val="100000"/>
                        </a:lnSpc>
                        <a:spcBef>
                          <a:spcPts val="375"/>
                        </a:spcBef>
                      </a:pPr>
                      <a:r>
                        <a:rPr lang="en-IN" sz="800" b="1"/>
                        <a:t>S</a:t>
                      </a:r>
                      <a:r>
                        <a:rPr lang="en-IN" sz="800" b="1" spc="-15"/>
                        <a:t>t</a:t>
                      </a:r>
                      <a:r>
                        <a:rPr lang="en-IN" sz="800" b="1"/>
                        <a:t>o</a:t>
                      </a:r>
                      <a:r>
                        <a:rPr lang="en-IN" sz="800" b="1" spc="-30"/>
                        <a:t>r</a:t>
                      </a:r>
                      <a:r>
                        <a:rPr lang="en-IN" sz="800" b="1"/>
                        <a:t>a</a:t>
                      </a:r>
                      <a:r>
                        <a:rPr lang="en-IN" sz="800" b="1" spc="-15"/>
                        <a:t>g</a:t>
                      </a:r>
                      <a:r>
                        <a:rPr lang="en-IN" sz="800" b="1"/>
                        <a:t>e  Ability</a:t>
                      </a:r>
                      <a:endParaRPr lang="en-IN" sz="800">
                        <a:latin typeface="Carlito"/>
                        <a:cs typeface="Carlito"/>
                      </a:endParaRPr>
                    </a:p>
                  </a:txBody>
                  <a:tcPr marL="0" marR="0" marT="26120" marB="0"/>
                </a:tc>
                <a:tc>
                  <a:txBody>
                    <a:bodyPr/>
                    <a:lstStyle/>
                    <a:p>
                      <a:pPr marL="118745" marR="114935">
                        <a:lnSpc>
                          <a:spcPct val="100000"/>
                        </a:lnSpc>
                        <a:spcBef>
                          <a:spcPts val="375"/>
                        </a:spcBef>
                      </a:pPr>
                      <a:r>
                        <a:rPr lang="en-US" sz="800" b="1" spc="-5"/>
                        <a:t>Time</a:t>
                      </a:r>
                      <a:r>
                        <a:rPr lang="en-US" sz="800" b="1" spc="-70"/>
                        <a:t> </a:t>
                      </a:r>
                      <a:r>
                        <a:rPr lang="en-US" sz="800" b="1" spc="-10"/>
                        <a:t>effort  </a:t>
                      </a:r>
                      <a:r>
                        <a:rPr lang="en-US" sz="800" b="1" spc="-5"/>
                        <a:t>For </a:t>
                      </a:r>
                      <a:r>
                        <a:rPr lang="en-US" sz="800" b="1"/>
                        <a:t>the  process</a:t>
                      </a:r>
                      <a:endParaRPr lang="en-US" sz="800">
                        <a:latin typeface="Carlito"/>
                        <a:cs typeface="Carlito"/>
                      </a:endParaRPr>
                    </a:p>
                  </a:txBody>
                  <a:tcPr marL="0" marR="0" marT="26120" marB="0"/>
                </a:tc>
                <a:tc>
                  <a:txBody>
                    <a:bodyPr/>
                    <a:lstStyle/>
                    <a:p>
                      <a:pPr marL="118745" marR="296545">
                        <a:lnSpc>
                          <a:spcPct val="100000"/>
                        </a:lnSpc>
                        <a:spcBef>
                          <a:spcPts val="375"/>
                        </a:spcBef>
                      </a:pPr>
                      <a:r>
                        <a:rPr lang="en-IN" sz="800" b="1" spc="-25"/>
                        <a:t>E</a:t>
                      </a:r>
                      <a:r>
                        <a:rPr lang="en-IN" sz="800" b="1"/>
                        <a:t>thi</a:t>
                      </a:r>
                      <a:r>
                        <a:rPr lang="en-IN" sz="800" b="1" spc="-15"/>
                        <a:t>c</a:t>
                      </a:r>
                      <a:r>
                        <a:rPr lang="en-IN" sz="800" b="1"/>
                        <a:t>al  Issues</a:t>
                      </a:r>
                      <a:endParaRPr lang="en-IN" sz="800">
                        <a:latin typeface="Carlito"/>
                        <a:cs typeface="Carlito"/>
                      </a:endParaRPr>
                    </a:p>
                  </a:txBody>
                  <a:tcPr marL="0" marR="0" marT="26120" marB="0"/>
                </a:tc>
                <a:tc>
                  <a:txBody>
                    <a:bodyPr/>
                    <a:lstStyle/>
                    <a:p>
                      <a:pPr marL="118745" marR="198755">
                        <a:lnSpc>
                          <a:spcPct val="100000"/>
                        </a:lnSpc>
                        <a:spcBef>
                          <a:spcPts val="375"/>
                        </a:spcBef>
                      </a:pPr>
                      <a:r>
                        <a:rPr lang="en-IN" sz="800" b="1" spc="-5"/>
                        <a:t>P</a:t>
                      </a:r>
                      <a:r>
                        <a:rPr lang="en-IN" sz="800" b="1" spc="-15"/>
                        <a:t>r</a:t>
                      </a:r>
                      <a:r>
                        <a:rPr lang="en-IN" sz="800" b="1"/>
                        <a:t>odu</a:t>
                      </a:r>
                      <a:r>
                        <a:rPr lang="en-IN" sz="800" b="1" spc="-5"/>
                        <a:t>c</a:t>
                      </a:r>
                      <a:r>
                        <a:rPr lang="en-IN" sz="800" b="1"/>
                        <a:t>tion  </a:t>
                      </a:r>
                      <a:r>
                        <a:rPr lang="en-IN" sz="800" b="1" spc="-5"/>
                        <a:t>Cost</a:t>
                      </a:r>
                      <a:endParaRPr lang="en-IN" sz="800">
                        <a:latin typeface="Carlito"/>
                        <a:cs typeface="Carlito"/>
                      </a:endParaRPr>
                    </a:p>
                  </a:txBody>
                  <a:tcPr marL="0" marR="0" marT="26120" marB="0"/>
                </a:tc>
                <a:extLst>
                  <a:ext uri="{0D108BD9-81ED-4DB2-BD59-A6C34878D82A}">
                    <a16:rowId xmlns:a16="http://schemas.microsoft.com/office/drawing/2014/main" val="10000"/>
                  </a:ext>
                </a:extLst>
              </a:tr>
              <a:tr h="256580">
                <a:tc>
                  <a:txBody>
                    <a:bodyPr/>
                    <a:lstStyle/>
                    <a:p>
                      <a:pPr marL="117475">
                        <a:lnSpc>
                          <a:spcPct val="100000"/>
                        </a:lnSpc>
                        <a:spcBef>
                          <a:spcPts val="375"/>
                        </a:spcBef>
                      </a:pPr>
                      <a:r>
                        <a:rPr lang="en-IN" sz="800" b="1"/>
                        <a:t>Bacteria</a:t>
                      </a:r>
                      <a:endParaRPr lang="en-IN" sz="800">
                        <a:latin typeface="Carlito"/>
                        <a:cs typeface="Carlito"/>
                      </a:endParaRPr>
                    </a:p>
                  </a:txBody>
                  <a:tcPr marL="0" marR="0" marT="26120" marB="0"/>
                </a:tc>
                <a:tc>
                  <a:txBody>
                    <a:bodyPr/>
                    <a:lstStyle/>
                    <a:p>
                      <a:pPr marL="118110">
                        <a:lnSpc>
                          <a:spcPct val="100000"/>
                        </a:lnSpc>
                        <a:spcBef>
                          <a:spcPts val="430"/>
                        </a:spcBef>
                      </a:pPr>
                      <a:r>
                        <a:rPr lang="en-IN" sz="800" spc="-5"/>
                        <a:t>Low</a:t>
                      </a:r>
                      <a:endParaRPr lang="en-IN" sz="800">
                        <a:latin typeface="Arial"/>
                        <a:cs typeface="Arial"/>
                      </a:endParaRPr>
                    </a:p>
                  </a:txBody>
                  <a:tcPr marL="0" marR="0" marT="29951" marB="0"/>
                </a:tc>
                <a:tc>
                  <a:txBody>
                    <a:bodyPr/>
                    <a:lstStyle/>
                    <a:p>
                      <a:pPr marL="118110">
                        <a:lnSpc>
                          <a:spcPct val="100000"/>
                        </a:lnSpc>
                        <a:spcBef>
                          <a:spcPts val="430"/>
                        </a:spcBef>
                      </a:pPr>
                      <a:r>
                        <a:rPr lang="en-IN" sz="800" spc="-5"/>
                        <a:t>Endotoxins</a:t>
                      </a:r>
                      <a:endParaRPr lang="en-IN" sz="800">
                        <a:latin typeface="Arial"/>
                        <a:cs typeface="Arial"/>
                      </a:endParaRPr>
                    </a:p>
                  </a:txBody>
                  <a:tcPr marL="0" marR="0" marT="29951" marB="0"/>
                </a:tc>
                <a:tc>
                  <a:txBody>
                    <a:bodyPr/>
                    <a:lstStyle/>
                    <a:p>
                      <a:pPr marL="118110">
                        <a:lnSpc>
                          <a:spcPct val="100000"/>
                        </a:lnSpc>
                        <a:spcBef>
                          <a:spcPts val="430"/>
                        </a:spcBef>
                      </a:pPr>
                      <a:r>
                        <a:rPr lang="en-IN" sz="800" spc="-5"/>
                        <a:t>High</a:t>
                      </a:r>
                      <a:endParaRPr lang="en-IN" sz="800">
                        <a:latin typeface="Arial"/>
                        <a:cs typeface="Arial"/>
                      </a:endParaRPr>
                    </a:p>
                  </a:txBody>
                  <a:tcPr marL="0" marR="0" marT="29951" marB="0"/>
                </a:tc>
                <a:tc>
                  <a:txBody>
                    <a:bodyPr/>
                    <a:lstStyle/>
                    <a:p>
                      <a:pPr marL="118745">
                        <a:lnSpc>
                          <a:spcPct val="100000"/>
                        </a:lnSpc>
                        <a:spcBef>
                          <a:spcPts val="430"/>
                        </a:spcBef>
                      </a:pPr>
                      <a:r>
                        <a:rPr lang="en-IN" sz="800" spc="-5"/>
                        <a:t>Medium</a:t>
                      </a:r>
                      <a:endParaRPr lang="en-IN" sz="800">
                        <a:latin typeface="Arial"/>
                        <a:cs typeface="Arial"/>
                      </a:endParaRPr>
                    </a:p>
                  </a:txBody>
                  <a:tcPr marL="0" marR="0" marT="29951" marB="0"/>
                </a:tc>
                <a:tc>
                  <a:txBody>
                    <a:bodyPr/>
                    <a:lstStyle/>
                    <a:p>
                      <a:pPr marL="118745">
                        <a:lnSpc>
                          <a:spcPct val="100000"/>
                        </a:lnSpc>
                        <a:spcBef>
                          <a:spcPts val="430"/>
                        </a:spcBef>
                      </a:pPr>
                      <a:r>
                        <a:rPr lang="en-IN" sz="800" spc="-5"/>
                        <a:t>Low</a:t>
                      </a:r>
                      <a:endParaRPr lang="en-IN" sz="800">
                        <a:latin typeface="Arial"/>
                        <a:cs typeface="Arial"/>
                      </a:endParaRPr>
                    </a:p>
                  </a:txBody>
                  <a:tcPr marL="0" marR="0" marT="29951" marB="0"/>
                </a:tc>
                <a:tc>
                  <a:txBody>
                    <a:bodyPr/>
                    <a:lstStyle/>
                    <a:p>
                      <a:pPr marL="118745">
                        <a:lnSpc>
                          <a:spcPct val="100000"/>
                        </a:lnSpc>
                        <a:spcBef>
                          <a:spcPts val="430"/>
                        </a:spcBef>
                      </a:pPr>
                      <a:r>
                        <a:rPr lang="en-IN" sz="800" spc="-5"/>
                        <a:t>Low</a:t>
                      </a:r>
                      <a:endParaRPr lang="en-IN" sz="800">
                        <a:latin typeface="Arial"/>
                        <a:cs typeface="Arial"/>
                      </a:endParaRPr>
                    </a:p>
                  </a:txBody>
                  <a:tcPr marL="0" marR="0" marT="29951" marB="0"/>
                </a:tc>
                <a:tc>
                  <a:txBody>
                    <a:bodyPr/>
                    <a:lstStyle/>
                    <a:p>
                      <a:pPr marL="118745">
                        <a:lnSpc>
                          <a:spcPct val="100000"/>
                        </a:lnSpc>
                        <a:spcBef>
                          <a:spcPts val="430"/>
                        </a:spcBef>
                      </a:pPr>
                      <a:r>
                        <a:rPr lang="en-IN" sz="800" spc="-5"/>
                        <a:t>Low</a:t>
                      </a:r>
                      <a:endParaRPr lang="en-IN" sz="800">
                        <a:latin typeface="Arial"/>
                        <a:cs typeface="Arial"/>
                      </a:endParaRPr>
                    </a:p>
                  </a:txBody>
                  <a:tcPr marL="0" marR="0" marT="29951" marB="0"/>
                </a:tc>
                <a:extLst>
                  <a:ext uri="{0D108BD9-81ED-4DB2-BD59-A6C34878D82A}">
                    <a16:rowId xmlns:a16="http://schemas.microsoft.com/office/drawing/2014/main" val="10001"/>
                  </a:ext>
                </a:extLst>
              </a:tr>
              <a:tr h="256580">
                <a:tc>
                  <a:txBody>
                    <a:bodyPr/>
                    <a:lstStyle/>
                    <a:p>
                      <a:pPr marL="117475">
                        <a:lnSpc>
                          <a:spcPct val="100000"/>
                        </a:lnSpc>
                        <a:spcBef>
                          <a:spcPts val="375"/>
                        </a:spcBef>
                      </a:pPr>
                      <a:r>
                        <a:rPr lang="en-IN" sz="800" b="1" spc="-25"/>
                        <a:t>Yeast</a:t>
                      </a:r>
                      <a:endParaRPr lang="en-IN" sz="800">
                        <a:latin typeface="Carlito"/>
                        <a:cs typeface="Carlito"/>
                      </a:endParaRPr>
                    </a:p>
                  </a:txBody>
                  <a:tcPr marL="0" marR="0" marT="26120" marB="0"/>
                </a:tc>
                <a:tc>
                  <a:txBody>
                    <a:bodyPr/>
                    <a:lstStyle/>
                    <a:p>
                      <a:pPr marL="118110">
                        <a:lnSpc>
                          <a:spcPct val="100000"/>
                        </a:lnSpc>
                        <a:spcBef>
                          <a:spcPts val="434"/>
                        </a:spcBef>
                      </a:pPr>
                      <a:r>
                        <a:rPr lang="en-IN" sz="800" spc="-5"/>
                        <a:t>Medium</a:t>
                      </a:r>
                      <a:endParaRPr lang="en-IN" sz="800">
                        <a:latin typeface="Arial"/>
                        <a:cs typeface="Arial"/>
                      </a:endParaRPr>
                    </a:p>
                  </a:txBody>
                  <a:tcPr marL="0" marR="0" marT="30300" marB="0"/>
                </a:tc>
                <a:tc>
                  <a:txBody>
                    <a:bodyPr/>
                    <a:lstStyle/>
                    <a:p>
                      <a:pPr marL="118110">
                        <a:lnSpc>
                          <a:spcPct val="100000"/>
                        </a:lnSpc>
                        <a:spcBef>
                          <a:spcPts val="434"/>
                        </a:spcBef>
                      </a:pPr>
                      <a:r>
                        <a:rPr lang="en-IN" sz="800" spc="-5"/>
                        <a:t>Low</a:t>
                      </a:r>
                      <a:endParaRPr lang="en-IN" sz="800">
                        <a:latin typeface="Arial"/>
                        <a:cs typeface="Arial"/>
                      </a:endParaRPr>
                    </a:p>
                  </a:txBody>
                  <a:tcPr marL="0" marR="0" marT="30300" marB="0"/>
                </a:tc>
                <a:tc>
                  <a:txBody>
                    <a:bodyPr/>
                    <a:lstStyle/>
                    <a:p>
                      <a:pPr marL="118110">
                        <a:lnSpc>
                          <a:spcPct val="100000"/>
                        </a:lnSpc>
                        <a:spcBef>
                          <a:spcPts val="434"/>
                        </a:spcBef>
                      </a:pPr>
                      <a:r>
                        <a:rPr lang="en-IN" sz="800" spc="-5"/>
                        <a:t>High</a:t>
                      </a:r>
                      <a:endParaRPr lang="en-IN" sz="800">
                        <a:latin typeface="Arial"/>
                        <a:cs typeface="Arial"/>
                      </a:endParaRPr>
                    </a:p>
                  </a:txBody>
                  <a:tcPr marL="0" marR="0" marT="30300" marB="0"/>
                </a:tc>
                <a:tc>
                  <a:txBody>
                    <a:bodyPr/>
                    <a:lstStyle/>
                    <a:p>
                      <a:pPr marL="118745">
                        <a:lnSpc>
                          <a:spcPct val="100000"/>
                        </a:lnSpc>
                        <a:spcBef>
                          <a:spcPts val="434"/>
                        </a:spcBef>
                      </a:pPr>
                      <a:r>
                        <a:rPr lang="en-IN" sz="800" spc="-5"/>
                        <a:t>Medium</a:t>
                      </a:r>
                      <a:endParaRPr lang="en-IN" sz="800">
                        <a:latin typeface="Arial"/>
                        <a:cs typeface="Arial"/>
                      </a:endParaRPr>
                    </a:p>
                  </a:txBody>
                  <a:tcPr marL="0" marR="0" marT="30300" marB="0"/>
                </a:tc>
                <a:tc>
                  <a:txBody>
                    <a:bodyPr/>
                    <a:lstStyle/>
                    <a:p>
                      <a:pPr marL="118745">
                        <a:lnSpc>
                          <a:spcPct val="100000"/>
                        </a:lnSpc>
                        <a:spcBef>
                          <a:spcPts val="434"/>
                        </a:spcBef>
                      </a:pPr>
                      <a:r>
                        <a:rPr lang="en-IN" sz="800" spc="-5"/>
                        <a:t>Medium</a:t>
                      </a:r>
                      <a:endParaRPr lang="en-IN" sz="800">
                        <a:latin typeface="Arial"/>
                        <a:cs typeface="Arial"/>
                      </a:endParaRPr>
                    </a:p>
                  </a:txBody>
                  <a:tcPr marL="0" marR="0" marT="30300" marB="0"/>
                </a:tc>
                <a:tc>
                  <a:txBody>
                    <a:bodyPr/>
                    <a:lstStyle/>
                    <a:p>
                      <a:pPr marL="118745">
                        <a:lnSpc>
                          <a:spcPct val="100000"/>
                        </a:lnSpc>
                        <a:spcBef>
                          <a:spcPts val="434"/>
                        </a:spcBef>
                      </a:pPr>
                      <a:r>
                        <a:rPr lang="en-IN" sz="800" spc="-5"/>
                        <a:t>Low</a:t>
                      </a:r>
                      <a:endParaRPr lang="en-IN" sz="800">
                        <a:latin typeface="Arial"/>
                        <a:cs typeface="Arial"/>
                      </a:endParaRPr>
                    </a:p>
                  </a:txBody>
                  <a:tcPr marL="0" marR="0" marT="30300" marB="0"/>
                </a:tc>
                <a:tc>
                  <a:txBody>
                    <a:bodyPr/>
                    <a:lstStyle/>
                    <a:p>
                      <a:pPr marL="118745">
                        <a:lnSpc>
                          <a:spcPct val="100000"/>
                        </a:lnSpc>
                        <a:spcBef>
                          <a:spcPts val="434"/>
                        </a:spcBef>
                      </a:pPr>
                      <a:r>
                        <a:rPr lang="en-IN" sz="800" spc="-5"/>
                        <a:t>Medium</a:t>
                      </a:r>
                      <a:endParaRPr lang="en-IN" sz="800">
                        <a:latin typeface="Arial"/>
                        <a:cs typeface="Arial"/>
                      </a:endParaRPr>
                    </a:p>
                  </a:txBody>
                  <a:tcPr marL="0" marR="0" marT="30300" marB="0"/>
                </a:tc>
                <a:extLst>
                  <a:ext uri="{0D108BD9-81ED-4DB2-BD59-A6C34878D82A}">
                    <a16:rowId xmlns:a16="http://schemas.microsoft.com/office/drawing/2014/main" val="10002"/>
                  </a:ext>
                </a:extLst>
              </a:tr>
              <a:tr h="563744">
                <a:tc>
                  <a:txBody>
                    <a:bodyPr/>
                    <a:lstStyle/>
                    <a:p>
                      <a:pPr marL="117475" marR="318770">
                        <a:lnSpc>
                          <a:spcPct val="100000"/>
                        </a:lnSpc>
                        <a:spcBef>
                          <a:spcPts val="375"/>
                        </a:spcBef>
                      </a:pPr>
                      <a:r>
                        <a:rPr lang="en-IN" sz="800" b="1"/>
                        <a:t>Mammalian  </a:t>
                      </a:r>
                      <a:r>
                        <a:rPr lang="en-IN" sz="800" b="1" spc="-5"/>
                        <a:t>Cell</a:t>
                      </a:r>
                      <a:r>
                        <a:rPr lang="en-IN" sz="800" b="1" spc="-65"/>
                        <a:t> </a:t>
                      </a:r>
                      <a:r>
                        <a:rPr lang="en-IN" sz="800" b="1" spc="-5"/>
                        <a:t>Cultures</a:t>
                      </a:r>
                      <a:endParaRPr lang="en-IN" sz="800">
                        <a:latin typeface="Carlito"/>
                        <a:cs typeface="Carlito"/>
                      </a:endParaRPr>
                    </a:p>
                  </a:txBody>
                  <a:tcPr marL="0" marR="0" marT="26120" marB="0"/>
                </a:tc>
                <a:tc>
                  <a:txBody>
                    <a:bodyPr/>
                    <a:lstStyle/>
                    <a:p>
                      <a:pPr marL="118110">
                        <a:lnSpc>
                          <a:spcPct val="100000"/>
                        </a:lnSpc>
                        <a:spcBef>
                          <a:spcPts val="430"/>
                        </a:spcBef>
                      </a:pPr>
                      <a:r>
                        <a:rPr lang="en-IN" sz="800" spc="-15"/>
                        <a:t>Very</a:t>
                      </a:r>
                      <a:r>
                        <a:rPr lang="en-IN" sz="800" spc="-35"/>
                        <a:t> </a:t>
                      </a:r>
                      <a:r>
                        <a:rPr lang="en-IN" sz="800" spc="-5"/>
                        <a:t>High</a:t>
                      </a:r>
                      <a:endParaRPr lang="en-IN" sz="800">
                        <a:latin typeface="Arial"/>
                        <a:cs typeface="Arial"/>
                      </a:endParaRPr>
                    </a:p>
                  </a:txBody>
                  <a:tcPr marL="0" marR="0" marT="29951" marB="0"/>
                </a:tc>
                <a:tc>
                  <a:txBody>
                    <a:bodyPr/>
                    <a:lstStyle/>
                    <a:p>
                      <a:pPr marL="118110" marR="160655">
                        <a:lnSpc>
                          <a:spcPct val="100000"/>
                        </a:lnSpc>
                        <a:spcBef>
                          <a:spcPts val="430"/>
                        </a:spcBef>
                      </a:pPr>
                      <a:r>
                        <a:rPr lang="en-IN" sz="800" spc="-10"/>
                        <a:t>Virus,  </a:t>
                      </a:r>
                      <a:r>
                        <a:rPr lang="en-IN" sz="800"/>
                        <a:t>O</a:t>
                      </a:r>
                      <a:r>
                        <a:rPr lang="en-IN" sz="800" spc="5"/>
                        <a:t>n</a:t>
                      </a:r>
                      <a:r>
                        <a:rPr lang="en-IN" sz="800"/>
                        <a:t>co</a:t>
                      </a:r>
                      <a:r>
                        <a:rPr lang="en-IN" sz="800" spc="-10"/>
                        <a:t>g</a:t>
                      </a:r>
                      <a:r>
                        <a:rPr lang="en-IN" sz="800"/>
                        <a:t>en</a:t>
                      </a:r>
                      <a:r>
                        <a:rPr lang="en-IN" sz="800" spc="-10"/>
                        <a:t>e</a:t>
                      </a:r>
                      <a:r>
                        <a:rPr lang="en-IN" sz="800"/>
                        <a:t>s</a:t>
                      </a:r>
                      <a:endParaRPr lang="en-IN" sz="800">
                        <a:latin typeface="Arial"/>
                        <a:cs typeface="Arial"/>
                      </a:endParaRPr>
                    </a:p>
                  </a:txBody>
                  <a:tcPr marL="0" marR="0" marT="29951" marB="0"/>
                </a:tc>
                <a:tc>
                  <a:txBody>
                    <a:bodyPr/>
                    <a:lstStyle/>
                    <a:p>
                      <a:pPr marL="118110">
                        <a:lnSpc>
                          <a:spcPct val="100000"/>
                        </a:lnSpc>
                        <a:spcBef>
                          <a:spcPts val="430"/>
                        </a:spcBef>
                      </a:pPr>
                      <a:r>
                        <a:rPr lang="en-IN" sz="800" spc="-15"/>
                        <a:t>Very</a:t>
                      </a:r>
                      <a:r>
                        <a:rPr lang="en-IN" sz="800" spc="-30"/>
                        <a:t> </a:t>
                      </a:r>
                      <a:r>
                        <a:rPr lang="en-IN" sz="800" spc="-5"/>
                        <a:t>Low</a:t>
                      </a:r>
                      <a:endParaRPr lang="en-IN" sz="800">
                        <a:latin typeface="Arial"/>
                        <a:cs typeface="Arial"/>
                      </a:endParaRPr>
                    </a:p>
                  </a:txBody>
                  <a:tcPr marL="0" marR="0" marT="29951" marB="0"/>
                </a:tc>
                <a:tc>
                  <a:txBody>
                    <a:bodyPr/>
                    <a:lstStyle/>
                    <a:p>
                      <a:pPr marL="118745">
                        <a:lnSpc>
                          <a:spcPct val="100000"/>
                        </a:lnSpc>
                        <a:spcBef>
                          <a:spcPts val="430"/>
                        </a:spcBef>
                      </a:pPr>
                      <a:r>
                        <a:rPr lang="en-IN" sz="800" spc="-5"/>
                        <a:t>Difficult</a:t>
                      </a:r>
                      <a:endParaRPr lang="en-IN" sz="800">
                        <a:latin typeface="Arial"/>
                        <a:cs typeface="Arial"/>
                      </a:endParaRPr>
                    </a:p>
                  </a:txBody>
                  <a:tcPr marL="0" marR="0" marT="29951" marB="0"/>
                </a:tc>
                <a:tc>
                  <a:txBody>
                    <a:bodyPr/>
                    <a:lstStyle/>
                    <a:p>
                      <a:pPr marL="118745">
                        <a:lnSpc>
                          <a:spcPct val="100000"/>
                        </a:lnSpc>
                        <a:spcBef>
                          <a:spcPts val="430"/>
                        </a:spcBef>
                      </a:pPr>
                      <a:r>
                        <a:rPr lang="en-IN" sz="800" spc="-5"/>
                        <a:t>High</a:t>
                      </a:r>
                      <a:endParaRPr lang="en-IN" sz="800">
                        <a:latin typeface="Arial"/>
                        <a:cs typeface="Arial"/>
                      </a:endParaRPr>
                    </a:p>
                  </a:txBody>
                  <a:tcPr marL="0" marR="0" marT="29951" marB="0"/>
                </a:tc>
                <a:tc>
                  <a:txBody>
                    <a:bodyPr/>
                    <a:lstStyle/>
                    <a:p>
                      <a:pPr marL="118745">
                        <a:lnSpc>
                          <a:spcPct val="100000"/>
                        </a:lnSpc>
                        <a:spcBef>
                          <a:spcPts val="430"/>
                        </a:spcBef>
                      </a:pPr>
                      <a:r>
                        <a:rPr lang="en-IN" sz="800" spc="-5"/>
                        <a:t>Exist</a:t>
                      </a:r>
                      <a:endParaRPr lang="en-IN" sz="800">
                        <a:latin typeface="Arial"/>
                        <a:cs typeface="Arial"/>
                      </a:endParaRPr>
                    </a:p>
                  </a:txBody>
                  <a:tcPr marL="0" marR="0" marT="29951" marB="0"/>
                </a:tc>
                <a:tc>
                  <a:txBody>
                    <a:bodyPr/>
                    <a:lstStyle/>
                    <a:p>
                      <a:pPr marL="118745">
                        <a:lnSpc>
                          <a:spcPct val="100000"/>
                        </a:lnSpc>
                        <a:spcBef>
                          <a:spcPts val="430"/>
                        </a:spcBef>
                      </a:pPr>
                      <a:r>
                        <a:rPr lang="en-IN" sz="800" spc="-5"/>
                        <a:t>High</a:t>
                      </a:r>
                      <a:endParaRPr lang="en-IN" sz="800">
                        <a:latin typeface="Arial"/>
                        <a:cs typeface="Arial"/>
                      </a:endParaRPr>
                    </a:p>
                  </a:txBody>
                  <a:tcPr marL="0" marR="0" marT="29951" marB="0"/>
                </a:tc>
                <a:extLst>
                  <a:ext uri="{0D108BD9-81ED-4DB2-BD59-A6C34878D82A}">
                    <a16:rowId xmlns:a16="http://schemas.microsoft.com/office/drawing/2014/main" val="10003"/>
                  </a:ext>
                </a:extLst>
              </a:tr>
              <a:tr h="558783">
                <a:tc>
                  <a:txBody>
                    <a:bodyPr/>
                    <a:lstStyle/>
                    <a:p>
                      <a:pPr marL="117475" marR="551180">
                        <a:lnSpc>
                          <a:spcPct val="100000"/>
                        </a:lnSpc>
                        <a:spcBef>
                          <a:spcPts val="380"/>
                        </a:spcBef>
                      </a:pPr>
                      <a:r>
                        <a:rPr lang="en-IN" sz="800" b="1" spc="-5"/>
                        <a:t>Plant</a:t>
                      </a:r>
                      <a:r>
                        <a:rPr lang="en-IN" sz="800" b="1" spc="-80"/>
                        <a:t> </a:t>
                      </a:r>
                      <a:r>
                        <a:rPr lang="en-IN" sz="800" b="1" spc="-5"/>
                        <a:t>Cell  Cultures</a:t>
                      </a:r>
                      <a:endParaRPr lang="en-IN" sz="800">
                        <a:latin typeface="Carlito"/>
                        <a:cs typeface="Carlito"/>
                      </a:endParaRPr>
                    </a:p>
                  </a:txBody>
                  <a:tcPr marL="0" marR="0" marT="26469" marB="0"/>
                </a:tc>
                <a:tc>
                  <a:txBody>
                    <a:bodyPr/>
                    <a:lstStyle/>
                    <a:p>
                      <a:pPr marL="118110">
                        <a:lnSpc>
                          <a:spcPct val="100000"/>
                        </a:lnSpc>
                        <a:spcBef>
                          <a:spcPts val="434"/>
                        </a:spcBef>
                      </a:pPr>
                      <a:r>
                        <a:rPr lang="en-IN" sz="800" spc="-5"/>
                        <a:t>High</a:t>
                      </a:r>
                      <a:endParaRPr lang="en-IN" sz="800">
                        <a:latin typeface="Arial"/>
                        <a:cs typeface="Arial"/>
                      </a:endParaRPr>
                    </a:p>
                  </a:txBody>
                  <a:tcPr marL="0" marR="0" marT="30300" marB="0"/>
                </a:tc>
                <a:tc>
                  <a:txBody>
                    <a:bodyPr/>
                    <a:lstStyle/>
                    <a:p>
                      <a:pPr marL="118110">
                        <a:lnSpc>
                          <a:spcPct val="100000"/>
                        </a:lnSpc>
                        <a:spcBef>
                          <a:spcPts val="434"/>
                        </a:spcBef>
                      </a:pPr>
                      <a:r>
                        <a:rPr lang="en-IN" sz="800" spc="-5"/>
                        <a:t>Low</a:t>
                      </a:r>
                      <a:endParaRPr lang="en-IN" sz="800">
                        <a:latin typeface="Arial"/>
                        <a:cs typeface="Arial"/>
                      </a:endParaRPr>
                    </a:p>
                  </a:txBody>
                  <a:tcPr marL="0" marR="0" marT="30300" marB="0"/>
                </a:tc>
                <a:tc>
                  <a:txBody>
                    <a:bodyPr/>
                    <a:lstStyle/>
                    <a:p>
                      <a:pPr marL="118110">
                        <a:lnSpc>
                          <a:spcPct val="100000"/>
                        </a:lnSpc>
                        <a:spcBef>
                          <a:spcPts val="434"/>
                        </a:spcBef>
                      </a:pPr>
                      <a:r>
                        <a:rPr lang="en-IN" sz="800" spc="-5"/>
                        <a:t>Medium</a:t>
                      </a:r>
                      <a:endParaRPr lang="en-IN" sz="800">
                        <a:latin typeface="Arial"/>
                        <a:cs typeface="Arial"/>
                      </a:endParaRPr>
                    </a:p>
                  </a:txBody>
                  <a:tcPr marL="0" marR="0" marT="30300" marB="0"/>
                </a:tc>
                <a:tc>
                  <a:txBody>
                    <a:bodyPr/>
                    <a:lstStyle/>
                    <a:p>
                      <a:pPr marL="118745">
                        <a:lnSpc>
                          <a:spcPct val="100000"/>
                        </a:lnSpc>
                        <a:spcBef>
                          <a:spcPts val="434"/>
                        </a:spcBef>
                      </a:pPr>
                      <a:r>
                        <a:rPr lang="en-IN" sz="800" spc="-5"/>
                        <a:t>Medium</a:t>
                      </a:r>
                      <a:endParaRPr lang="en-IN" sz="800">
                        <a:latin typeface="Arial"/>
                        <a:cs typeface="Arial"/>
                      </a:endParaRPr>
                    </a:p>
                  </a:txBody>
                  <a:tcPr marL="0" marR="0" marT="30300" marB="0"/>
                </a:tc>
                <a:tc>
                  <a:txBody>
                    <a:bodyPr/>
                    <a:lstStyle/>
                    <a:p>
                      <a:pPr marL="118745">
                        <a:lnSpc>
                          <a:spcPct val="100000"/>
                        </a:lnSpc>
                        <a:spcBef>
                          <a:spcPts val="434"/>
                        </a:spcBef>
                      </a:pPr>
                      <a:r>
                        <a:rPr lang="en-IN" sz="800" spc="-5"/>
                        <a:t>Medium</a:t>
                      </a:r>
                      <a:endParaRPr lang="en-IN" sz="800">
                        <a:latin typeface="Arial"/>
                        <a:cs typeface="Arial"/>
                      </a:endParaRPr>
                    </a:p>
                  </a:txBody>
                  <a:tcPr marL="0" marR="0" marT="30300" marB="0"/>
                </a:tc>
                <a:tc>
                  <a:txBody>
                    <a:bodyPr/>
                    <a:lstStyle/>
                    <a:p>
                      <a:pPr marL="118745">
                        <a:lnSpc>
                          <a:spcPct val="100000"/>
                        </a:lnSpc>
                        <a:spcBef>
                          <a:spcPts val="434"/>
                        </a:spcBef>
                      </a:pPr>
                      <a:r>
                        <a:rPr lang="en-IN" sz="800" spc="-5"/>
                        <a:t>Low</a:t>
                      </a:r>
                      <a:endParaRPr lang="en-IN" sz="800">
                        <a:latin typeface="Arial"/>
                        <a:cs typeface="Arial"/>
                      </a:endParaRPr>
                    </a:p>
                  </a:txBody>
                  <a:tcPr marL="0" marR="0" marT="30300" marB="0"/>
                </a:tc>
                <a:tc>
                  <a:txBody>
                    <a:bodyPr/>
                    <a:lstStyle/>
                    <a:p>
                      <a:pPr marL="118745">
                        <a:lnSpc>
                          <a:spcPct val="100000"/>
                        </a:lnSpc>
                        <a:spcBef>
                          <a:spcPts val="434"/>
                        </a:spcBef>
                      </a:pPr>
                      <a:r>
                        <a:rPr lang="en-IN" sz="800" spc="-5"/>
                        <a:t>Medium</a:t>
                      </a:r>
                      <a:endParaRPr lang="en-IN" sz="800">
                        <a:latin typeface="Arial"/>
                        <a:cs typeface="Arial"/>
                      </a:endParaRPr>
                    </a:p>
                  </a:txBody>
                  <a:tcPr marL="0" marR="0" marT="30300" marB="0"/>
                </a:tc>
                <a:extLst>
                  <a:ext uri="{0D108BD9-81ED-4DB2-BD59-A6C34878D82A}">
                    <a16:rowId xmlns:a16="http://schemas.microsoft.com/office/drawing/2014/main" val="10004"/>
                  </a:ext>
                </a:extLst>
              </a:tr>
              <a:tr h="564241">
                <a:tc>
                  <a:txBody>
                    <a:bodyPr/>
                    <a:lstStyle/>
                    <a:p>
                      <a:pPr marL="117475" marR="464184">
                        <a:lnSpc>
                          <a:spcPct val="100000"/>
                        </a:lnSpc>
                        <a:spcBef>
                          <a:spcPts val="380"/>
                        </a:spcBef>
                      </a:pPr>
                      <a:r>
                        <a:rPr lang="en-IN" sz="800" b="1" spc="-75"/>
                        <a:t>T</a:t>
                      </a:r>
                      <a:r>
                        <a:rPr lang="en-IN" sz="800" b="1" spc="-35"/>
                        <a:t>r</a:t>
                      </a:r>
                      <a:r>
                        <a:rPr lang="en-IN" sz="800" b="1"/>
                        <a:t>ans</a:t>
                      </a:r>
                      <a:r>
                        <a:rPr lang="en-IN" sz="800" b="1" spc="-15"/>
                        <a:t>g</a:t>
                      </a:r>
                      <a:r>
                        <a:rPr lang="en-IN" sz="800" b="1" spc="-5"/>
                        <a:t>en</a:t>
                      </a:r>
                      <a:r>
                        <a:rPr lang="en-IN" sz="800" b="1" spc="5"/>
                        <a:t>i</a:t>
                      </a:r>
                      <a:r>
                        <a:rPr lang="en-IN" sz="800" b="1"/>
                        <a:t>c  </a:t>
                      </a:r>
                      <a:r>
                        <a:rPr lang="en-IN" sz="800" b="1" spc="-5"/>
                        <a:t>Animals</a:t>
                      </a:r>
                      <a:endParaRPr lang="en-IN" sz="800">
                        <a:latin typeface="Carlito"/>
                        <a:cs typeface="Carlito"/>
                      </a:endParaRPr>
                    </a:p>
                  </a:txBody>
                  <a:tcPr marL="0" marR="0" marT="26469" marB="0"/>
                </a:tc>
                <a:tc>
                  <a:txBody>
                    <a:bodyPr/>
                    <a:lstStyle/>
                    <a:p>
                      <a:pPr marL="118110">
                        <a:lnSpc>
                          <a:spcPct val="100000"/>
                        </a:lnSpc>
                        <a:spcBef>
                          <a:spcPts val="434"/>
                        </a:spcBef>
                      </a:pPr>
                      <a:r>
                        <a:rPr lang="en-IN" sz="800" spc="-15"/>
                        <a:t>Very</a:t>
                      </a:r>
                      <a:r>
                        <a:rPr lang="en-IN" sz="800" spc="-35"/>
                        <a:t> </a:t>
                      </a:r>
                      <a:r>
                        <a:rPr lang="en-IN" sz="800" spc="-5"/>
                        <a:t>High</a:t>
                      </a:r>
                      <a:endParaRPr lang="en-IN" sz="800">
                        <a:latin typeface="Arial"/>
                        <a:cs typeface="Arial"/>
                      </a:endParaRPr>
                    </a:p>
                  </a:txBody>
                  <a:tcPr marL="0" marR="0" marT="30300" marB="0"/>
                </a:tc>
                <a:tc>
                  <a:txBody>
                    <a:bodyPr/>
                    <a:lstStyle/>
                    <a:p>
                      <a:pPr marL="118110" marR="160655">
                        <a:lnSpc>
                          <a:spcPct val="100000"/>
                        </a:lnSpc>
                        <a:spcBef>
                          <a:spcPts val="434"/>
                        </a:spcBef>
                      </a:pPr>
                      <a:r>
                        <a:rPr lang="en-IN" sz="800" spc="-10" dirty="0"/>
                        <a:t>Virus,  </a:t>
                      </a:r>
                      <a:r>
                        <a:rPr lang="en-IN" sz="800" dirty="0"/>
                        <a:t>O</a:t>
                      </a:r>
                      <a:r>
                        <a:rPr lang="en-IN" sz="800" spc="5" dirty="0"/>
                        <a:t>n</a:t>
                      </a:r>
                      <a:r>
                        <a:rPr lang="en-IN" sz="800" dirty="0"/>
                        <a:t>co</a:t>
                      </a:r>
                      <a:r>
                        <a:rPr lang="en-IN" sz="800" spc="-10" dirty="0"/>
                        <a:t>g</a:t>
                      </a:r>
                      <a:r>
                        <a:rPr lang="en-IN" sz="800" dirty="0"/>
                        <a:t>en</a:t>
                      </a:r>
                      <a:r>
                        <a:rPr lang="en-IN" sz="800" spc="-10" dirty="0"/>
                        <a:t>e</a:t>
                      </a:r>
                      <a:r>
                        <a:rPr lang="en-IN" sz="800" dirty="0"/>
                        <a:t>s</a:t>
                      </a:r>
                      <a:endParaRPr lang="en-IN" sz="800" dirty="0">
                        <a:latin typeface="Arial"/>
                        <a:cs typeface="Arial"/>
                      </a:endParaRPr>
                    </a:p>
                  </a:txBody>
                  <a:tcPr marL="0" marR="0" marT="30300" marB="0"/>
                </a:tc>
                <a:tc>
                  <a:txBody>
                    <a:bodyPr/>
                    <a:lstStyle/>
                    <a:p>
                      <a:pPr marL="118110">
                        <a:lnSpc>
                          <a:spcPct val="100000"/>
                        </a:lnSpc>
                        <a:spcBef>
                          <a:spcPts val="434"/>
                        </a:spcBef>
                      </a:pPr>
                      <a:r>
                        <a:rPr lang="en-IN" sz="800" spc="-5"/>
                        <a:t>Low</a:t>
                      </a:r>
                      <a:endParaRPr lang="en-IN" sz="800">
                        <a:latin typeface="Arial"/>
                        <a:cs typeface="Arial"/>
                      </a:endParaRPr>
                    </a:p>
                  </a:txBody>
                  <a:tcPr marL="0" marR="0" marT="30300" marB="0"/>
                </a:tc>
                <a:tc>
                  <a:txBody>
                    <a:bodyPr/>
                    <a:lstStyle/>
                    <a:p>
                      <a:pPr marL="118745">
                        <a:lnSpc>
                          <a:spcPct val="100000"/>
                        </a:lnSpc>
                        <a:spcBef>
                          <a:spcPts val="434"/>
                        </a:spcBef>
                      </a:pPr>
                      <a:r>
                        <a:rPr lang="en-IN" sz="800" spc="-5"/>
                        <a:t>Difficult</a:t>
                      </a:r>
                      <a:endParaRPr lang="en-IN" sz="800">
                        <a:latin typeface="Arial"/>
                        <a:cs typeface="Arial"/>
                      </a:endParaRPr>
                    </a:p>
                  </a:txBody>
                  <a:tcPr marL="0" marR="0" marT="30300" marB="0"/>
                </a:tc>
                <a:tc>
                  <a:txBody>
                    <a:bodyPr/>
                    <a:lstStyle/>
                    <a:p>
                      <a:pPr marL="118745">
                        <a:lnSpc>
                          <a:spcPct val="100000"/>
                        </a:lnSpc>
                        <a:spcBef>
                          <a:spcPts val="434"/>
                        </a:spcBef>
                      </a:pPr>
                      <a:r>
                        <a:rPr lang="en-IN" sz="800" spc="-5"/>
                        <a:t>High</a:t>
                      </a:r>
                      <a:endParaRPr lang="en-IN" sz="800">
                        <a:latin typeface="Arial"/>
                        <a:cs typeface="Arial"/>
                      </a:endParaRPr>
                    </a:p>
                  </a:txBody>
                  <a:tcPr marL="0" marR="0" marT="30300" marB="0"/>
                </a:tc>
                <a:tc>
                  <a:txBody>
                    <a:bodyPr/>
                    <a:lstStyle/>
                    <a:p>
                      <a:pPr marL="118745">
                        <a:lnSpc>
                          <a:spcPct val="100000"/>
                        </a:lnSpc>
                        <a:spcBef>
                          <a:spcPts val="434"/>
                        </a:spcBef>
                      </a:pPr>
                      <a:r>
                        <a:rPr lang="en-IN" sz="800" spc="-15"/>
                        <a:t>Very</a:t>
                      </a:r>
                      <a:r>
                        <a:rPr lang="en-IN" sz="800" spc="-45"/>
                        <a:t> </a:t>
                      </a:r>
                      <a:r>
                        <a:rPr lang="en-IN" sz="800" spc="-5"/>
                        <a:t>High</a:t>
                      </a:r>
                      <a:endParaRPr lang="en-IN" sz="800">
                        <a:latin typeface="Arial"/>
                        <a:cs typeface="Arial"/>
                      </a:endParaRPr>
                    </a:p>
                  </a:txBody>
                  <a:tcPr marL="0" marR="0" marT="30300" marB="0"/>
                </a:tc>
                <a:tc>
                  <a:txBody>
                    <a:bodyPr/>
                    <a:lstStyle/>
                    <a:p>
                      <a:pPr marL="118745">
                        <a:lnSpc>
                          <a:spcPct val="100000"/>
                        </a:lnSpc>
                        <a:spcBef>
                          <a:spcPts val="434"/>
                        </a:spcBef>
                      </a:pPr>
                      <a:r>
                        <a:rPr lang="en-IN" sz="800" spc="-5"/>
                        <a:t>High</a:t>
                      </a:r>
                      <a:endParaRPr lang="en-IN" sz="800">
                        <a:latin typeface="Arial"/>
                        <a:cs typeface="Arial"/>
                      </a:endParaRPr>
                    </a:p>
                  </a:txBody>
                  <a:tcPr marL="0" marR="0" marT="30300" marB="0"/>
                </a:tc>
                <a:extLst>
                  <a:ext uri="{0D108BD9-81ED-4DB2-BD59-A6C34878D82A}">
                    <a16:rowId xmlns:a16="http://schemas.microsoft.com/office/drawing/2014/main" val="10005"/>
                  </a:ext>
                </a:extLst>
              </a:tr>
              <a:tr h="437150">
                <a:tc>
                  <a:txBody>
                    <a:bodyPr/>
                    <a:lstStyle/>
                    <a:p>
                      <a:pPr marL="117475" marR="464184">
                        <a:lnSpc>
                          <a:spcPct val="100000"/>
                        </a:lnSpc>
                        <a:spcBef>
                          <a:spcPts val="380"/>
                        </a:spcBef>
                      </a:pPr>
                      <a:r>
                        <a:rPr lang="en-IN" sz="800" b="1" spc="-75"/>
                        <a:t>T</a:t>
                      </a:r>
                      <a:r>
                        <a:rPr lang="en-IN" sz="800" b="1" spc="-35"/>
                        <a:t>r</a:t>
                      </a:r>
                      <a:r>
                        <a:rPr lang="en-IN" sz="800" b="1"/>
                        <a:t>ans</a:t>
                      </a:r>
                      <a:r>
                        <a:rPr lang="en-IN" sz="800" b="1" spc="-15"/>
                        <a:t>g</a:t>
                      </a:r>
                      <a:r>
                        <a:rPr lang="en-IN" sz="800" b="1" spc="-5"/>
                        <a:t>en</a:t>
                      </a:r>
                      <a:r>
                        <a:rPr lang="en-IN" sz="800" b="1" spc="5"/>
                        <a:t>i</a:t>
                      </a:r>
                      <a:r>
                        <a:rPr lang="en-IN" sz="800" b="1"/>
                        <a:t>c  </a:t>
                      </a:r>
                      <a:r>
                        <a:rPr lang="en-IN" sz="800" b="1" spc="-5"/>
                        <a:t>Plants</a:t>
                      </a:r>
                      <a:endParaRPr lang="en-IN" sz="800">
                        <a:latin typeface="Carlito"/>
                        <a:cs typeface="Carlito"/>
                      </a:endParaRPr>
                    </a:p>
                  </a:txBody>
                  <a:tcPr marL="0" marR="0" marT="26469" marB="0"/>
                </a:tc>
                <a:tc>
                  <a:txBody>
                    <a:bodyPr/>
                    <a:lstStyle/>
                    <a:p>
                      <a:pPr marL="118110">
                        <a:lnSpc>
                          <a:spcPct val="100000"/>
                        </a:lnSpc>
                        <a:spcBef>
                          <a:spcPts val="434"/>
                        </a:spcBef>
                      </a:pPr>
                      <a:r>
                        <a:rPr lang="en-IN" sz="800" spc="-5" dirty="0"/>
                        <a:t>High</a:t>
                      </a:r>
                      <a:endParaRPr lang="en-IN" sz="800" dirty="0">
                        <a:latin typeface="Arial"/>
                        <a:cs typeface="Arial"/>
                      </a:endParaRPr>
                    </a:p>
                  </a:txBody>
                  <a:tcPr marL="0" marR="0" marT="30300" marB="0"/>
                </a:tc>
                <a:tc>
                  <a:txBody>
                    <a:bodyPr/>
                    <a:lstStyle/>
                    <a:p>
                      <a:pPr marL="118110">
                        <a:lnSpc>
                          <a:spcPct val="100000"/>
                        </a:lnSpc>
                        <a:spcBef>
                          <a:spcPts val="434"/>
                        </a:spcBef>
                      </a:pPr>
                      <a:r>
                        <a:rPr lang="en-IN" sz="800" spc="-5"/>
                        <a:t>Low</a:t>
                      </a:r>
                      <a:endParaRPr lang="en-IN" sz="800">
                        <a:latin typeface="Arial"/>
                        <a:cs typeface="Arial"/>
                      </a:endParaRPr>
                    </a:p>
                  </a:txBody>
                  <a:tcPr marL="0" marR="0" marT="30300" marB="0"/>
                </a:tc>
                <a:tc>
                  <a:txBody>
                    <a:bodyPr/>
                    <a:lstStyle/>
                    <a:p>
                      <a:pPr marL="118110">
                        <a:lnSpc>
                          <a:spcPct val="100000"/>
                        </a:lnSpc>
                        <a:spcBef>
                          <a:spcPts val="434"/>
                        </a:spcBef>
                      </a:pPr>
                      <a:r>
                        <a:rPr lang="en-IN" sz="800" spc="-5"/>
                        <a:t>High</a:t>
                      </a:r>
                      <a:endParaRPr lang="en-IN" sz="800">
                        <a:latin typeface="Arial"/>
                        <a:cs typeface="Arial"/>
                      </a:endParaRPr>
                    </a:p>
                  </a:txBody>
                  <a:tcPr marL="0" marR="0" marT="30300" marB="0"/>
                </a:tc>
                <a:tc>
                  <a:txBody>
                    <a:bodyPr/>
                    <a:lstStyle/>
                    <a:p>
                      <a:pPr marL="118745">
                        <a:lnSpc>
                          <a:spcPct val="100000"/>
                        </a:lnSpc>
                        <a:spcBef>
                          <a:spcPts val="434"/>
                        </a:spcBef>
                      </a:pPr>
                      <a:r>
                        <a:rPr lang="en-IN" sz="800"/>
                        <a:t>Easy</a:t>
                      </a:r>
                      <a:endParaRPr lang="en-IN" sz="800">
                        <a:latin typeface="Arial"/>
                        <a:cs typeface="Arial"/>
                      </a:endParaRPr>
                    </a:p>
                  </a:txBody>
                  <a:tcPr marL="0" marR="0" marT="30300" marB="0"/>
                </a:tc>
                <a:tc>
                  <a:txBody>
                    <a:bodyPr/>
                    <a:lstStyle/>
                    <a:p>
                      <a:pPr marL="118745">
                        <a:lnSpc>
                          <a:spcPct val="100000"/>
                        </a:lnSpc>
                        <a:spcBef>
                          <a:spcPts val="434"/>
                        </a:spcBef>
                      </a:pPr>
                      <a:r>
                        <a:rPr lang="en-IN" sz="800" spc="-5"/>
                        <a:t>High</a:t>
                      </a:r>
                      <a:endParaRPr lang="en-IN" sz="800">
                        <a:latin typeface="Arial"/>
                        <a:cs typeface="Arial"/>
                      </a:endParaRPr>
                    </a:p>
                  </a:txBody>
                  <a:tcPr marL="0" marR="0" marT="30300" marB="0"/>
                </a:tc>
                <a:tc>
                  <a:txBody>
                    <a:bodyPr/>
                    <a:lstStyle/>
                    <a:p>
                      <a:pPr marL="118745">
                        <a:lnSpc>
                          <a:spcPct val="100000"/>
                        </a:lnSpc>
                        <a:spcBef>
                          <a:spcPts val="434"/>
                        </a:spcBef>
                      </a:pPr>
                      <a:r>
                        <a:rPr lang="en-IN" sz="800" spc="-5"/>
                        <a:t>Exist</a:t>
                      </a:r>
                      <a:endParaRPr lang="en-IN" sz="800">
                        <a:latin typeface="Arial"/>
                        <a:cs typeface="Arial"/>
                      </a:endParaRPr>
                    </a:p>
                  </a:txBody>
                  <a:tcPr marL="0" marR="0" marT="30300" marB="0"/>
                </a:tc>
                <a:tc>
                  <a:txBody>
                    <a:bodyPr/>
                    <a:lstStyle/>
                    <a:p>
                      <a:pPr marL="118745">
                        <a:lnSpc>
                          <a:spcPct val="100000"/>
                        </a:lnSpc>
                        <a:spcBef>
                          <a:spcPts val="434"/>
                        </a:spcBef>
                      </a:pPr>
                      <a:r>
                        <a:rPr lang="en-IN" sz="800" spc="-5" dirty="0"/>
                        <a:t>Low</a:t>
                      </a:r>
                      <a:endParaRPr lang="en-IN" sz="800" dirty="0">
                        <a:latin typeface="Arial"/>
                        <a:cs typeface="Arial"/>
                      </a:endParaRPr>
                    </a:p>
                  </a:txBody>
                  <a:tcPr marL="0" marR="0" marT="3030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29187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F2A3A-F071-4599-95D1-40157E4A0331}"/>
              </a:ext>
            </a:extLst>
          </p:cNvPr>
          <p:cNvSpPr>
            <a:spLocks noGrp="1"/>
          </p:cNvSpPr>
          <p:nvPr>
            <p:ph type="title"/>
          </p:nvPr>
        </p:nvSpPr>
        <p:spPr/>
        <p:txBody>
          <a:bodyPr/>
          <a:lstStyle/>
          <a:p>
            <a:r>
              <a:rPr lang="en-IN" dirty="0"/>
              <a:t>Need of Biopharming</a:t>
            </a:r>
          </a:p>
        </p:txBody>
      </p:sp>
      <p:sp>
        <p:nvSpPr>
          <p:cNvPr id="4" name="object 2">
            <a:extLst>
              <a:ext uri="{FF2B5EF4-FFF2-40B4-BE49-F238E27FC236}">
                <a16:creationId xmlns:a16="http://schemas.microsoft.com/office/drawing/2014/main" id="{1F2282D7-BAC3-4B11-A4B4-F98141CAED07}"/>
              </a:ext>
            </a:extLst>
          </p:cNvPr>
          <p:cNvSpPr/>
          <p:nvPr/>
        </p:nvSpPr>
        <p:spPr>
          <a:xfrm>
            <a:off x="1661237" y="1447800"/>
            <a:ext cx="6861618" cy="4650797"/>
          </a:xfrm>
          <a:prstGeom prst="rect">
            <a:avLst/>
          </a:prstGeom>
          <a:blipFill>
            <a:blip r:embed="rId2" cstate="print"/>
            <a:stretch>
              <a:fillRect/>
            </a:stretch>
          </a:blipFill>
        </p:spPr>
        <p:txBody>
          <a:bodyPr wrap="square" lIns="0" tIns="0" rIns="0" bIns="0" rtlCol="0"/>
          <a:lstStyle/>
          <a:p>
            <a:endParaRPr/>
          </a:p>
        </p:txBody>
      </p:sp>
      <p:sp>
        <p:nvSpPr>
          <p:cNvPr id="5" name="Rectangle 4">
            <a:extLst>
              <a:ext uri="{FF2B5EF4-FFF2-40B4-BE49-F238E27FC236}">
                <a16:creationId xmlns:a16="http://schemas.microsoft.com/office/drawing/2014/main" id="{50FA0F57-14B1-4116-B688-51F104FD9F4C}"/>
              </a:ext>
            </a:extLst>
          </p:cNvPr>
          <p:cNvSpPr/>
          <p:nvPr/>
        </p:nvSpPr>
        <p:spPr>
          <a:xfrm>
            <a:off x="1661237" y="4572000"/>
            <a:ext cx="6861618" cy="609600"/>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A308D88C-A5D5-4A43-81C1-EB273076F9F3}"/>
              </a:ext>
            </a:extLst>
          </p:cNvPr>
          <p:cNvSpPr/>
          <p:nvPr/>
        </p:nvSpPr>
        <p:spPr>
          <a:xfrm>
            <a:off x="1661237" y="5181600"/>
            <a:ext cx="6861618" cy="6096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8" name="Straight Connector 7">
            <a:extLst>
              <a:ext uri="{FF2B5EF4-FFF2-40B4-BE49-F238E27FC236}">
                <a16:creationId xmlns:a16="http://schemas.microsoft.com/office/drawing/2014/main" id="{3F3B3C9C-D874-44EF-8078-CBD422258C27}"/>
              </a:ext>
            </a:extLst>
          </p:cNvPr>
          <p:cNvCxnSpPr/>
          <p:nvPr/>
        </p:nvCxnSpPr>
        <p:spPr>
          <a:xfrm>
            <a:off x="7848600" y="4800600"/>
            <a:ext cx="4572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CCCC8B15-7434-4189-90A0-3484B918E065}"/>
              </a:ext>
            </a:extLst>
          </p:cNvPr>
          <p:cNvCxnSpPr/>
          <p:nvPr/>
        </p:nvCxnSpPr>
        <p:spPr>
          <a:xfrm>
            <a:off x="7848600" y="5486400"/>
            <a:ext cx="4572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2660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05ECA-BB5B-45F2-AC4E-7976E3A279D7}"/>
              </a:ext>
            </a:extLst>
          </p:cNvPr>
          <p:cNvSpPr>
            <a:spLocks noGrp="1"/>
          </p:cNvSpPr>
          <p:nvPr>
            <p:ph type="title"/>
          </p:nvPr>
        </p:nvSpPr>
        <p:spPr>
          <a:xfrm>
            <a:off x="1942415" y="381000"/>
            <a:ext cx="6589199" cy="595090"/>
          </a:xfrm>
        </p:spPr>
        <p:txBody>
          <a:bodyPr>
            <a:normAutofit fontScale="90000"/>
          </a:bodyPr>
          <a:lstStyle/>
          <a:p>
            <a:r>
              <a:rPr lang="en-IN" dirty="0"/>
              <a:t>Risk of Biopharming</a:t>
            </a:r>
          </a:p>
        </p:txBody>
      </p:sp>
      <p:sp>
        <p:nvSpPr>
          <p:cNvPr id="3" name="Content Placeholder 2">
            <a:extLst>
              <a:ext uri="{FF2B5EF4-FFF2-40B4-BE49-F238E27FC236}">
                <a16:creationId xmlns:a16="http://schemas.microsoft.com/office/drawing/2014/main" id="{68457C70-5BE4-410E-B586-A82FD66A57E7}"/>
              </a:ext>
            </a:extLst>
          </p:cNvPr>
          <p:cNvSpPr>
            <a:spLocks noGrp="1"/>
          </p:cNvSpPr>
          <p:nvPr>
            <p:ph idx="1"/>
          </p:nvPr>
        </p:nvSpPr>
        <p:spPr>
          <a:xfrm>
            <a:off x="1600200" y="1447800"/>
            <a:ext cx="7162799" cy="5181600"/>
          </a:xfrm>
        </p:spPr>
        <p:txBody>
          <a:bodyPr>
            <a:normAutofit lnSpcReduction="10000"/>
          </a:bodyPr>
          <a:lstStyle/>
          <a:p>
            <a:r>
              <a:rPr lang="en-IN" dirty="0"/>
              <a:t>Pollen from plants engineered to produce pharmaceuticals may fertilize nearby food or feed crops of the same species. If this occurs, the pharmaceutical may be produced in seed of the neighbouring crop, with potentially negative effects on human or animal consumers of the seed</a:t>
            </a:r>
          </a:p>
          <a:p>
            <a:endParaRPr lang="en-IN" dirty="0"/>
          </a:p>
          <a:p>
            <a:r>
              <a:rPr lang="en-IN" dirty="0"/>
              <a:t>The introduced gene or its product may have negative effects on the natural environment</a:t>
            </a:r>
          </a:p>
          <a:p>
            <a:endParaRPr lang="en-IN" dirty="0"/>
          </a:p>
          <a:p>
            <a:r>
              <a:rPr lang="en-IN" dirty="0"/>
              <a:t>Farm workers may be exposed to unhealthy levels of a biopharmaceutical by absorbing products from leaves through their skin, inhaling pollen, or breathing in dust at harvest</a:t>
            </a:r>
          </a:p>
          <a:p>
            <a:endParaRPr lang="en-IN" dirty="0"/>
          </a:p>
          <a:p>
            <a:r>
              <a:rPr lang="en-IN" dirty="0"/>
              <a:t>Unexpected toxins or residues of pesticides used on the crop may contaminate the final drug product</a:t>
            </a:r>
          </a:p>
          <a:p>
            <a:endParaRPr lang="en-IN" dirty="0"/>
          </a:p>
        </p:txBody>
      </p:sp>
    </p:spTree>
    <p:extLst>
      <p:ext uri="{BB962C8B-B14F-4D97-AF65-F5344CB8AC3E}">
        <p14:creationId xmlns:p14="http://schemas.microsoft.com/office/powerpoint/2010/main" val="1093110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96BD5-F9C1-49B8-9EE8-734D2C6BD4D2}"/>
              </a:ext>
            </a:extLst>
          </p:cNvPr>
          <p:cNvSpPr>
            <a:spLocks noGrp="1"/>
          </p:cNvSpPr>
          <p:nvPr>
            <p:ph type="title"/>
          </p:nvPr>
        </p:nvSpPr>
        <p:spPr>
          <a:xfrm>
            <a:off x="1945201" y="624110"/>
            <a:ext cx="6589199" cy="595090"/>
          </a:xfrm>
        </p:spPr>
        <p:txBody>
          <a:bodyPr>
            <a:normAutofit fontScale="90000"/>
          </a:bodyPr>
          <a:lstStyle/>
          <a:p>
            <a:r>
              <a:rPr lang="en-IN" dirty="0"/>
              <a:t>Safeguards for  biopharming</a:t>
            </a:r>
          </a:p>
        </p:txBody>
      </p:sp>
      <p:sp>
        <p:nvSpPr>
          <p:cNvPr id="3" name="Content Placeholder 2">
            <a:extLst>
              <a:ext uri="{FF2B5EF4-FFF2-40B4-BE49-F238E27FC236}">
                <a16:creationId xmlns:a16="http://schemas.microsoft.com/office/drawing/2014/main" id="{F385A4B8-685A-4668-A157-4C06821187D6}"/>
              </a:ext>
            </a:extLst>
          </p:cNvPr>
          <p:cNvSpPr>
            <a:spLocks noGrp="1"/>
          </p:cNvSpPr>
          <p:nvPr>
            <p:ph idx="1"/>
          </p:nvPr>
        </p:nvSpPr>
        <p:spPr>
          <a:xfrm>
            <a:off x="1942415" y="1524000"/>
            <a:ext cx="6591985" cy="5029200"/>
          </a:xfrm>
        </p:spPr>
        <p:txBody>
          <a:bodyPr>
            <a:normAutofit lnSpcReduction="10000"/>
          </a:bodyPr>
          <a:lstStyle/>
          <a:p>
            <a:r>
              <a:rPr lang="en-IN" dirty="0"/>
              <a:t>Physical differences</a:t>
            </a:r>
          </a:p>
          <a:p>
            <a:pPr marL="0" indent="0">
              <a:buNone/>
            </a:pPr>
            <a:r>
              <a:rPr lang="en-IN" dirty="0"/>
              <a:t>	e.g.	“purple” maize, GFP</a:t>
            </a:r>
          </a:p>
          <a:p>
            <a:pPr marL="0" indent="0">
              <a:buNone/>
            </a:pPr>
            <a:endParaRPr lang="en-IN" dirty="0"/>
          </a:p>
          <a:p>
            <a:r>
              <a:rPr lang="en-US" dirty="0"/>
              <a:t>Easily detectable by addition of 'reporter  genes‘</a:t>
            </a:r>
          </a:p>
          <a:p>
            <a:pPr marL="0" indent="0">
              <a:buNone/>
            </a:pPr>
            <a:r>
              <a:rPr lang="en-US" dirty="0"/>
              <a:t>	e.g. PCR markers</a:t>
            </a:r>
          </a:p>
          <a:p>
            <a:endParaRPr lang="en-US" dirty="0"/>
          </a:p>
          <a:p>
            <a:r>
              <a:rPr lang="en-US" dirty="0"/>
              <a:t>Use chloroplast expression system</a:t>
            </a:r>
          </a:p>
          <a:p>
            <a:pPr marL="0" indent="0">
              <a:buNone/>
            </a:pPr>
            <a:r>
              <a:rPr lang="en-US" dirty="0"/>
              <a:t>	will help increase yield</a:t>
            </a:r>
          </a:p>
          <a:p>
            <a:pPr marL="0" indent="0">
              <a:buNone/>
            </a:pPr>
            <a:r>
              <a:rPr lang="en-US" dirty="0"/>
              <a:t>	will eliminate potential gene flow via pollen</a:t>
            </a:r>
          </a:p>
          <a:p>
            <a:pPr marL="0" indent="0">
              <a:buNone/>
            </a:pPr>
            <a:endParaRPr lang="en-US" dirty="0"/>
          </a:p>
          <a:p>
            <a:r>
              <a:rPr lang="en-US" dirty="0"/>
              <a:t>Use completely closed facilities or greenhouses</a:t>
            </a:r>
          </a:p>
          <a:p>
            <a:pPr marL="0" indent="0">
              <a:buNone/>
            </a:pPr>
            <a:endParaRPr lang="en-US" dirty="0"/>
          </a:p>
          <a:p>
            <a:r>
              <a:rPr lang="en-US" dirty="0"/>
              <a:t>Complete disclosure of DNA sequences</a:t>
            </a:r>
          </a:p>
        </p:txBody>
      </p:sp>
      <p:sp>
        <p:nvSpPr>
          <p:cNvPr id="4" name="object 8">
            <a:extLst>
              <a:ext uri="{FF2B5EF4-FFF2-40B4-BE49-F238E27FC236}">
                <a16:creationId xmlns:a16="http://schemas.microsoft.com/office/drawing/2014/main" id="{F654BD76-AD4D-40A1-AF01-7F4EDB106CA1}"/>
              </a:ext>
            </a:extLst>
          </p:cNvPr>
          <p:cNvSpPr/>
          <p:nvPr/>
        </p:nvSpPr>
        <p:spPr>
          <a:xfrm>
            <a:off x="6477000" y="1219200"/>
            <a:ext cx="2382011" cy="1406236"/>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268918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65FB95-7887-48D1-A1B2-461BF5290699}"/>
              </a:ext>
            </a:extLst>
          </p:cNvPr>
          <p:cNvSpPr>
            <a:spLocks noGrp="1"/>
          </p:cNvSpPr>
          <p:nvPr>
            <p:ph type="title"/>
          </p:nvPr>
        </p:nvSpPr>
        <p:spPr>
          <a:xfrm>
            <a:off x="2529796" y="624110"/>
            <a:ext cx="6098663" cy="1280890"/>
          </a:xfrm>
        </p:spPr>
        <p:txBody>
          <a:bodyPr>
            <a:normAutofit/>
          </a:bodyPr>
          <a:lstStyle/>
          <a:p>
            <a:r>
              <a:rPr lang="en-IN" sz="3300"/>
              <a:t>Safeguards for  biopharming: Physical method</a:t>
            </a:r>
          </a:p>
        </p:txBody>
      </p:sp>
      <p:sp>
        <p:nvSpPr>
          <p:cNvPr id="11" name="Rectangle 10">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386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a:solidFill>
            <a:schemeClr val="tx2">
              <a:lumMod val="60000"/>
              <a:lumOff val="40000"/>
              <a:alpha val="40000"/>
            </a:schemeClr>
          </a:solidFill>
        </p:grpSpPr>
        <p:sp>
          <p:nvSpPr>
            <p:cNvPr id="14"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5"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6"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7"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8"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9"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0"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1"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2"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3"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4"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5"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7" name="Group 26">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a:solidFill>
            <a:schemeClr val="tx2">
              <a:lumMod val="75000"/>
              <a:alpha val="70000"/>
            </a:schemeClr>
          </a:solidFill>
        </p:grpSpPr>
        <p:sp>
          <p:nvSpPr>
            <p:cNvPr id="28"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9"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30"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1"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2"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3"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4"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5"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6"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7"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8"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9"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1"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411452"/>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Content Placeholder 2">
            <a:extLst>
              <a:ext uri="{FF2B5EF4-FFF2-40B4-BE49-F238E27FC236}">
                <a16:creationId xmlns:a16="http://schemas.microsoft.com/office/drawing/2014/main" id="{34E14126-BE1A-4445-933E-2C2A7B058F8F}"/>
              </a:ext>
            </a:extLst>
          </p:cNvPr>
          <p:cNvSpPr>
            <a:spLocks noGrp="1"/>
          </p:cNvSpPr>
          <p:nvPr>
            <p:ph idx="1"/>
          </p:nvPr>
        </p:nvSpPr>
        <p:spPr>
          <a:xfrm>
            <a:off x="2529796" y="2133600"/>
            <a:ext cx="6098663" cy="3777622"/>
          </a:xfrm>
        </p:spPr>
        <p:txBody>
          <a:bodyPr>
            <a:normAutofit/>
          </a:bodyPr>
          <a:lstStyle/>
          <a:p>
            <a:r>
              <a:rPr lang="en-US" dirty="0"/>
              <a:t>Remove male flowers of GM plant</a:t>
            </a:r>
          </a:p>
          <a:p>
            <a:r>
              <a:rPr lang="en-US" dirty="0"/>
              <a:t>Use Isolated fields</a:t>
            </a:r>
          </a:p>
          <a:p>
            <a:r>
              <a:rPr lang="en-US" dirty="0"/>
              <a:t>Use Barrier crops</a:t>
            </a:r>
          </a:p>
          <a:p>
            <a:endParaRPr lang="en-IN" dirty="0"/>
          </a:p>
        </p:txBody>
      </p:sp>
      <p:sp>
        <p:nvSpPr>
          <p:cNvPr id="4" name="object 8">
            <a:extLst>
              <a:ext uri="{FF2B5EF4-FFF2-40B4-BE49-F238E27FC236}">
                <a16:creationId xmlns:a16="http://schemas.microsoft.com/office/drawing/2014/main" id="{7A413701-82A4-449C-A53F-9FB20320B349}"/>
              </a:ext>
            </a:extLst>
          </p:cNvPr>
          <p:cNvSpPr/>
          <p:nvPr/>
        </p:nvSpPr>
        <p:spPr>
          <a:xfrm>
            <a:off x="3810000" y="3393574"/>
            <a:ext cx="5180076" cy="2550026"/>
          </a:xfrm>
          <a:prstGeom prst="rect">
            <a:avLst/>
          </a:prstGeom>
          <a:blipFill>
            <a:blip r:embed="rId2" cstate="print"/>
            <a:stretch>
              <a:fillRect b="-7695"/>
            </a:stretch>
          </a:blipFill>
        </p:spPr>
        <p:txBody>
          <a:bodyPr wrap="square" lIns="0" tIns="0" rIns="0" bIns="0" rtlCol="0"/>
          <a:lstStyle/>
          <a:p>
            <a:endParaRPr/>
          </a:p>
        </p:txBody>
      </p:sp>
    </p:spTree>
    <p:extLst>
      <p:ext uri="{BB962C8B-B14F-4D97-AF65-F5344CB8AC3E}">
        <p14:creationId xmlns:p14="http://schemas.microsoft.com/office/powerpoint/2010/main" val="2396887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71F62-0EC7-48F4-9BD5-638F9995819D}"/>
              </a:ext>
            </a:extLst>
          </p:cNvPr>
          <p:cNvSpPr>
            <a:spLocks noGrp="1"/>
          </p:cNvSpPr>
          <p:nvPr>
            <p:ph type="title"/>
          </p:nvPr>
        </p:nvSpPr>
        <p:spPr/>
        <p:txBody>
          <a:bodyPr/>
          <a:lstStyle/>
          <a:p>
            <a:r>
              <a:rPr lang="en-IN" spc="-5" dirty="0"/>
              <a:t>Industrial</a:t>
            </a:r>
            <a:r>
              <a:rPr lang="en-IN" spc="10" dirty="0"/>
              <a:t> </a:t>
            </a:r>
            <a:r>
              <a:rPr lang="en-IN" spc="-5" dirty="0"/>
              <a:t>products</a:t>
            </a:r>
            <a:endParaRPr lang="en-IN" dirty="0"/>
          </a:p>
        </p:txBody>
      </p:sp>
      <p:sp>
        <p:nvSpPr>
          <p:cNvPr id="3" name="Content Placeholder 2">
            <a:extLst>
              <a:ext uri="{FF2B5EF4-FFF2-40B4-BE49-F238E27FC236}">
                <a16:creationId xmlns:a16="http://schemas.microsoft.com/office/drawing/2014/main" id="{21F18057-E186-455D-ACB6-131DBDDBE04B}"/>
              </a:ext>
            </a:extLst>
          </p:cNvPr>
          <p:cNvSpPr>
            <a:spLocks noGrp="1"/>
          </p:cNvSpPr>
          <p:nvPr>
            <p:ph idx="1"/>
          </p:nvPr>
        </p:nvSpPr>
        <p:spPr>
          <a:xfrm>
            <a:off x="1942415" y="1981200"/>
            <a:ext cx="5982385" cy="4419600"/>
          </a:xfrm>
        </p:spPr>
        <p:txBody>
          <a:bodyPr>
            <a:normAutofit fontScale="92500" lnSpcReduction="20000"/>
          </a:bodyPr>
          <a:lstStyle/>
          <a:p>
            <a:pPr marL="0" indent="0">
              <a:buNone/>
            </a:pPr>
            <a:r>
              <a:rPr lang="en-US" dirty="0"/>
              <a:t>Avidin by Sigma</a:t>
            </a:r>
          </a:p>
          <a:p>
            <a:pPr marL="534988" indent="-266700">
              <a:buFont typeface="Wingdings" panose="05000000000000000000" pitchFamily="2" charset="2"/>
              <a:buChar char="Ø"/>
            </a:pPr>
            <a:r>
              <a:rPr lang="en-US" dirty="0"/>
              <a:t>transgenic corn</a:t>
            </a:r>
          </a:p>
          <a:p>
            <a:pPr marL="534988" indent="-266700">
              <a:buFont typeface="Wingdings" panose="05000000000000000000" pitchFamily="2" charset="2"/>
              <a:buChar char="Ø"/>
            </a:pPr>
            <a:r>
              <a:rPr lang="en-US" dirty="0"/>
              <a:t>traditionally isolated from chicken egg whites</a:t>
            </a:r>
          </a:p>
          <a:p>
            <a:endParaRPr lang="en-IN" dirty="0"/>
          </a:p>
          <a:p>
            <a:pPr marL="0" indent="0">
              <a:buNone/>
            </a:pPr>
            <a:r>
              <a:rPr lang="en-US" dirty="0"/>
              <a:t>GUS (</a:t>
            </a:r>
            <a:r>
              <a:rPr lang="el-GR" dirty="0"/>
              <a:t>β</a:t>
            </a:r>
            <a:r>
              <a:rPr lang="en-US" dirty="0"/>
              <a:t>-</a:t>
            </a:r>
            <a:r>
              <a:rPr lang="en-US" dirty="0" err="1"/>
              <a:t>glycuronidase</a:t>
            </a:r>
            <a:r>
              <a:rPr lang="en-US" dirty="0"/>
              <a:t>) by Sigma</a:t>
            </a:r>
          </a:p>
          <a:p>
            <a:pPr marL="534988" indent="-266700">
              <a:buFont typeface="Wingdings" panose="05000000000000000000" pitchFamily="2" charset="2"/>
              <a:buChar char="Ø"/>
            </a:pPr>
            <a:r>
              <a:rPr lang="en-US" dirty="0"/>
              <a:t>transgenic corn</a:t>
            </a:r>
          </a:p>
          <a:p>
            <a:pPr marL="534988" indent="-266700">
              <a:buFont typeface="Wingdings" panose="05000000000000000000" pitchFamily="2" charset="2"/>
              <a:buChar char="Ø"/>
            </a:pPr>
            <a:r>
              <a:rPr lang="en-US" dirty="0"/>
              <a:t>traditionally isolated from bacterial sources (</a:t>
            </a:r>
            <a:r>
              <a:rPr lang="en-US" dirty="0" err="1"/>
              <a:t>E.Coli</a:t>
            </a:r>
            <a:r>
              <a:rPr lang="en-US" dirty="0"/>
              <a:t>)</a:t>
            </a:r>
          </a:p>
          <a:p>
            <a:endParaRPr lang="en-IN" dirty="0"/>
          </a:p>
          <a:p>
            <a:pPr marL="0" indent="0">
              <a:buNone/>
            </a:pPr>
            <a:r>
              <a:rPr lang="en-US" dirty="0"/>
              <a:t>Trypsin by Sigma</a:t>
            </a:r>
          </a:p>
          <a:p>
            <a:pPr marL="554038" indent="-285750">
              <a:buFont typeface="Wingdings" panose="05000000000000000000" pitchFamily="2" charset="2"/>
              <a:buChar char="Ø"/>
            </a:pPr>
            <a:r>
              <a:rPr lang="en-US" dirty="0"/>
              <a:t>transgenic corn</a:t>
            </a:r>
          </a:p>
          <a:p>
            <a:pPr marL="554038" indent="-285750">
              <a:buFont typeface="Wingdings" panose="05000000000000000000" pitchFamily="2" charset="2"/>
              <a:buChar char="Ø"/>
            </a:pPr>
            <a:r>
              <a:rPr lang="en-US" dirty="0"/>
              <a:t>traditionally isolated from bovine pancreas</a:t>
            </a:r>
          </a:p>
          <a:p>
            <a:pPr marL="554038" indent="-285750">
              <a:buFont typeface="Wingdings" panose="05000000000000000000" pitchFamily="2" charset="2"/>
              <a:buChar char="Ø"/>
            </a:pPr>
            <a:r>
              <a:rPr lang="en-US" dirty="0"/>
              <a:t>first large-scale transgenic plant product</a:t>
            </a:r>
          </a:p>
        </p:txBody>
      </p:sp>
      <p:sp>
        <p:nvSpPr>
          <p:cNvPr id="5" name="object 4">
            <a:extLst>
              <a:ext uri="{FF2B5EF4-FFF2-40B4-BE49-F238E27FC236}">
                <a16:creationId xmlns:a16="http://schemas.microsoft.com/office/drawing/2014/main" id="{5A42E0EB-27E1-459C-8091-ABCC2BBAD27E}"/>
              </a:ext>
            </a:extLst>
          </p:cNvPr>
          <p:cNvSpPr/>
          <p:nvPr/>
        </p:nvSpPr>
        <p:spPr>
          <a:xfrm>
            <a:off x="7391400" y="2866285"/>
            <a:ext cx="1600200" cy="336760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521322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8DE68-711D-4F6A-BFE4-9BE7EED2E07D}"/>
              </a:ext>
            </a:extLst>
          </p:cNvPr>
          <p:cNvSpPr>
            <a:spLocks noGrp="1"/>
          </p:cNvSpPr>
          <p:nvPr>
            <p:ph type="title"/>
          </p:nvPr>
        </p:nvSpPr>
        <p:spPr>
          <a:xfrm>
            <a:off x="1847750" y="335319"/>
            <a:ext cx="6589199" cy="559904"/>
          </a:xfrm>
        </p:spPr>
        <p:txBody>
          <a:bodyPr>
            <a:normAutofit fontScale="90000"/>
          </a:bodyPr>
          <a:lstStyle/>
          <a:p>
            <a:r>
              <a:rPr lang="en-IN" spc="-5" dirty="0"/>
              <a:t>Definition</a:t>
            </a:r>
            <a:endParaRPr lang="en-IN" dirty="0"/>
          </a:p>
        </p:txBody>
      </p:sp>
      <p:sp>
        <p:nvSpPr>
          <p:cNvPr id="3" name="Content Placeholder 2">
            <a:extLst>
              <a:ext uri="{FF2B5EF4-FFF2-40B4-BE49-F238E27FC236}">
                <a16:creationId xmlns:a16="http://schemas.microsoft.com/office/drawing/2014/main" id="{361320BD-99B4-472C-85EB-6C1BD1A3E386}"/>
              </a:ext>
            </a:extLst>
          </p:cNvPr>
          <p:cNvSpPr>
            <a:spLocks noGrp="1"/>
          </p:cNvSpPr>
          <p:nvPr>
            <p:ph idx="1"/>
          </p:nvPr>
        </p:nvSpPr>
        <p:spPr>
          <a:xfrm>
            <a:off x="1828800" y="1066800"/>
            <a:ext cx="6591985" cy="2480976"/>
          </a:xfrm>
        </p:spPr>
        <p:txBody>
          <a:bodyPr>
            <a:normAutofit lnSpcReduction="10000"/>
          </a:bodyPr>
          <a:lstStyle/>
          <a:p>
            <a:r>
              <a:rPr lang="en-US" dirty="0"/>
              <a:t>Biopharming is the production and use of transgenic plants and animals genetically engineered to produce pharmaceutical substances for use in humans or animals.</a:t>
            </a:r>
          </a:p>
          <a:p>
            <a:r>
              <a:rPr lang="en-US" dirty="0"/>
              <a:t>products belong to different categories</a:t>
            </a:r>
          </a:p>
          <a:p>
            <a:r>
              <a:rPr lang="en-IN" dirty="0"/>
              <a:t>Plant Made Pharmaceuticals (PMPs) </a:t>
            </a:r>
            <a:r>
              <a:rPr lang="en-US" dirty="0"/>
              <a:t>of protein origin, such as recombinant therapeutic proteins, enzymes, growth factors and vaccines</a:t>
            </a:r>
          </a:p>
          <a:p>
            <a:endParaRPr lang="en-IN" dirty="0"/>
          </a:p>
        </p:txBody>
      </p:sp>
      <p:grpSp>
        <p:nvGrpSpPr>
          <p:cNvPr id="4" name="object 7">
            <a:extLst>
              <a:ext uri="{FF2B5EF4-FFF2-40B4-BE49-F238E27FC236}">
                <a16:creationId xmlns:a16="http://schemas.microsoft.com/office/drawing/2014/main" id="{62558FBF-77B4-492A-B595-35AAFB47BDF3}"/>
              </a:ext>
            </a:extLst>
          </p:cNvPr>
          <p:cNvGrpSpPr/>
          <p:nvPr/>
        </p:nvGrpSpPr>
        <p:grpSpPr>
          <a:xfrm>
            <a:off x="1608294" y="4042016"/>
            <a:ext cx="3624579" cy="2141855"/>
            <a:chOff x="899210" y="4234563"/>
            <a:chExt cx="3624579" cy="2141855"/>
          </a:xfrm>
        </p:grpSpPr>
        <p:sp>
          <p:nvSpPr>
            <p:cNvPr id="5" name="object 8">
              <a:extLst>
                <a:ext uri="{FF2B5EF4-FFF2-40B4-BE49-F238E27FC236}">
                  <a16:creationId xmlns:a16="http://schemas.microsoft.com/office/drawing/2014/main" id="{B00A1DF8-7995-4E6D-BA70-B7600D65F8DA}"/>
                </a:ext>
              </a:extLst>
            </p:cNvPr>
            <p:cNvSpPr/>
            <p:nvPr/>
          </p:nvSpPr>
          <p:spPr>
            <a:xfrm>
              <a:off x="899210" y="4234563"/>
              <a:ext cx="2193933" cy="1435147"/>
            </a:xfrm>
            <a:prstGeom prst="rect">
              <a:avLst/>
            </a:prstGeom>
            <a:blipFill>
              <a:blip r:embed="rId2" cstate="print"/>
              <a:stretch>
                <a:fillRect/>
              </a:stretch>
            </a:blipFill>
          </p:spPr>
          <p:txBody>
            <a:bodyPr wrap="square" lIns="0" tIns="0" rIns="0" bIns="0" rtlCol="0"/>
            <a:lstStyle/>
            <a:p>
              <a:endParaRPr/>
            </a:p>
          </p:txBody>
        </p:sp>
        <p:sp>
          <p:nvSpPr>
            <p:cNvPr id="6" name="object 9">
              <a:extLst>
                <a:ext uri="{FF2B5EF4-FFF2-40B4-BE49-F238E27FC236}">
                  <a16:creationId xmlns:a16="http://schemas.microsoft.com/office/drawing/2014/main" id="{9F875AE1-6A8D-4819-A58C-6814DBEE3A36}"/>
                </a:ext>
              </a:extLst>
            </p:cNvPr>
            <p:cNvSpPr/>
            <p:nvPr/>
          </p:nvSpPr>
          <p:spPr>
            <a:xfrm>
              <a:off x="2217419" y="5076443"/>
              <a:ext cx="2305811" cy="1299972"/>
            </a:xfrm>
            <a:prstGeom prst="rect">
              <a:avLst/>
            </a:prstGeom>
            <a:blipFill>
              <a:blip r:embed="rId3" cstate="print"/>
              <a:stretch>
                <a:fillRect/>
              </a:stretch>
            </a:blipFill>
          </p:spPr>
          <p:txBody>
            <a:bodyPr wrap="square" lIns="0" tIns="0" rIns="0" bIns="0" rtlCol="0"/>
            <a:lstStyle/>
            <a:p>
              <a:endParaRPr/>
            </a:p>
          </p:txBody>
        </p:sp>
      </p:grpSp>
      <p:pic>
        <p:nvPicPr>
          <p:cNvPr id="1026" name="Picture 2" descr="Plant made Pharmaceuticals (Biopharming) – AgriHunt">
            <a:extLst>
              <a:ext uri="{FF2B5EF4-FFF2-40B4-BE49-F238E27FC236}">
                <a16:creationId xmlns:a16="http://schemas.microsoft.com/office/drawing/2014/main" id="{B0ED2BFB-9C05-4FD7-B852-0415471402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917108"/>
            <a:ext cx="2371725" cy="19335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9136D7D-B7E3-43EC-B2EF-57E07B812768}"/>
              </a:ext>
            </a:extLst>
          </p:cNvPr>
          <p:cNvSpPr txBox="1"/>
          <p:nvPr/>
        </p:nvSpPr>
        <p:spPr>
          <a:xfrm>
            <a:off x="1608294" y="6183868"/>
            <a:ext cx="3624020" cy="369332"/>
          </a:xfrm>
          <a:prstGeom prst="rect">
            <a:avLst/>
          </a:prstGeom>
          <a:noFill/>
        </p:spPr>
        <p:txBody>
          <a:bodyPr wrap="square" rtlCol="0">
            <a:spAutoFit/>
          </a:bodyPr>
          <a:lstStyle/>
          <a:p>
            <a:pPr algn="ctr"/>
            <a:r>
              <a:rPr lang="en-IN" dirty="0"/>
              <a:t>Animal  Biopharming</a:t>
            </a:r>
          </a:p>
        </p:txBody>
      </p:sp>
      <p:sp>
        <p:nvSpPr>
          <p:cNvPr id="10" name="TextBox 9">
            <a:extLst>
              <a:ext uri="{FF2B5EF4-FFF2-40B4-BE49-F238E27FC236}">
                <a16:creationId xmlns:a16="http://schemas.microsoft.com/office/drawing/2014/main" id="{73853DC6-F2FF-4B16-8272-9694E15C10E0}"/>
              </a:ext>
            </a:extLst>
          </p:cNvPr>
          <p:cNvSpPr txBox="1"/>
          <p:nvPr/>
        </p:nvSpPr>
        <p:spPr>
          <a:xfrm>
            <a:off x="6232236" y="6183868"/>
            <a:ext cx="2371725" cy="369332"/>
          </a:xfrm>
          <a:prstGeom prst="rect">
            <a:avLst/>
          </a:prstGeom>
          <a:noFill/>
        </p:spPr>
        <p:txBody>
          <a:bodyPr wrap="square" rtlCol="0">
            <a:spAutoFit/>
          </a:bodyPr>
          <a:lstStyle/>
          <a:p>
            <a:pPr algn="ctr"/>
            <a:r>
              <a:rPr lang="en-IN" dirty="0"/>
              <a:t>Plant  Biopharming</a:t>
            </a:r>
          </a:p>
        </p:txBody>
      </p:sp>
    </p:spTree>
    <p:extLst>
      <p:ext uri="{BB962C8B-B14F-4D97-AF65-F5344CB8AC3E}">
        <p14:creationId xmlns:p14="http://schemas.microsoft.com/office/powerpoint/2010/main" val="278786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DF6DB-34CF-4913-81F3-37E7B55F3627}"/>
              </a:ext>
            </a:extLst>
          </p:cNvPr>
          <p:cNvSpPr>
            <a:spLocks noGrp="1"/>
          </p:cNvSpPr>
          <p:nvPr>
            <p:ph type="title"/>
          </p:nvPr>
        </p:nvSpPr>
        <p:spPr/>
        <p:txBody>
          <a:bodyPr/>
          <a:lstStyle/>
          <a:p>
            <a:r>
              <a:rPr lang="en-IN" dirty="0"/>
              <a:t>History</a:t>
            </a:r>
          </a:p>
        </p:txBody>
      </p:sp>
      <p:graphicFrame>
        <p:nvGraphicFramePr>
          <p:cNvPr id="4" name="Table 4">
            <a:extLst>
              <a:ext uri="{FF2B5EF4-FFF2-40B4-BE49-F238E27FC236}">
                <a16:creationId xmlns:a16="http://schemas.microsoft.com/office/drawing/2014/main" id="{471C5E9F-33DD-4FD7-B973-BA0F5DA66C26}"/>
              </a:ext>
            </a:extLst>
          </p:cNvPr>
          <p:cNvGraphicFramePr>
            <a:graphicFrameLocks noGrp="1"/>
          </p:cNvGraphicFramePr>
          <p:nvPr>
            <p:ph idx="1"/>
            <p:extLst>
              <p:ext uri="{D42A27DB-BD31-4B8C-83A1-F6EECF244321}">
                <p14:modId xmlns:p14="http://schemas.microsoft.com/office/powerpoint/2010/main" val="1885611036"/>
              </p:ext>
            </p:extLst>
          </p:nvPr>
        </p:nvGraphicFramePr>
        <p:xfrm>
          <a:off x="1943100" y="2133600"/>
          <a:ext cx="6591300" cy="2763520"/>
        </p:xfrm>
        <a:graphic>
          <a:graphicData uri="http://schemas.openxmlformats.org/drawingml/2006/table">
            <a:tbl>
              <a:tblPr firstRow="1" bandRow="1">
                <a:tableStyleId>{5C22544A-7EE6-4342-B048-85BDC9FD1C3A}</a:tableStyleId>
              </a:tblPr>
              <a:tblGrid>
                <a:gridCol w="1028700">
                  <a:extLst>
                    <a:ext uri="{9D8B030D-6E8A-4147-A177-3AD203B41FA5}">
                      <a16:colId xmlns:a16="http://schemas.microsoft.com/office/drawing/2014/main" val="92075247"/>
                    </a:ext>
                  </a:extLst>
                </a:gridCol>
                <a:gridCol w="5562600">
                  <a:extLst>
                    <a:ext uri="{9D8B030D-6E8A-4147-A177-3AD203B41FA5}">
                      <a16:colId xmlns:a16="http://schemas.microsoft.com/office/drawing/2014/main" val="18785058"/>
                    </a:ext>
                  </a:extLst>
                </a:gridCol>
              </a:tblGrid>
              <a:tr h="370840">
                <a:tc>
                  <a:txBody>
                    <a:bodyPr/>
                    <a:lstStyle/>
                    <a:p>
                      <a:r>
                        <a:rPr lang="en-IN" dirty="0"/>
                        <a:t>Year</a:t>
                      </a:r>
                    </a:p>
                  </a:txBody>
                  <a:tcPr/>
                </a:tc>
                <a:tc>
                  <a:txBody>
                    <a:bodyPr/>
                    <a:lstStyle/>
                    <a:p>
                      <a:r>
                        <a:rPr lang="en-IN" dirty="0"/>
                        <a:t>Achievement</a:t>
                      </a:r>
                    </a:p>
                  </a:txBody>
                  <a:tcPr/>
                </a:tc>
                <a:extLst>
                  <a:ext uri="{0D108BD9-81ED-4DB2-BD59-A6C34878D82A}">
                    <a16:rowId xmlns:a16="http://schemas.microsoft.com/office/drawing/2014/main" val="1306874614"/>
                  </a:ext>
                </a:extLst>
              </a:tr>
              <a:tr h="370840">
                <a:tc>
                  <a:txBody>
                    <a:bodyPr/>
                    <a:lstStyle/>
                    <a:p>
                      <a:r>
                        <a:rPr lang="en-IN" dirty="0"/>
                        <a:t>1982</a:t>
                      </a:r>
                    </a:p>
                  </a:txBody>
                  <a:tcPr/>
                </a:tc>
                <a:tc>
                  <a:txBody>
                    <a:bodyPr/>
                    <a:lstStyle/>
                    <a:p>
                      <a:r>
                        <a:rPr lang="en-IN" dirty="0"/>
                        <a:t>1</a:t>
                      </a:r>
                      <a:r>
                        <a:rPr lang="en-IN" baseline="30000" dirty="0"/>
                        <a:t>st</a:t>
                      </a:r>
                      <a:r>
                        <a:rPr lang="en-IN" dirty="0"/>
                        <a:t> transgenic drug (Insulin) in E.coli</a:t>
                      </a:r>
                    </a:p>
                  </a:txBody>
                  <a:tcPr/>
                </a:tc>
                <a:extLst>
                  <a:ext uri="{0D108BD9-81ED-4DB2-BD59-A6C34878D82A}">
                    <a16:rowId xmlns:a16="http://schemas.microsoft.com/office/drawing/2014/main" val="2665649109"/>
                  </a:ext>
                </a:extLst>
              </a:tr>
              <a:tr h="370840">
                <a:tc>
                  <a:txBody>
                    <a:bodyPr/>
                    <a:lstStyle/>
                    <a:p>
                      <a:r>
                        <a:rPr lang="en-IN" dirty="0"/>
                        <a:t>1990</a:t>
                      </a:r>
                    </a:p>
                  </a:txBody>
                  <a:tcPr/>
                </a:tc>
                <a:tc>
                  <a:txBody>
                    <a:bodyPr/>
                    <a:lstStyle/>
                    <a:p>
                      <a:r>
                        <a:rPr lang="en-IN" dirty="0"/>
                        <a:t>1</a:t>
                      </a:r>
                      <a:r>
                        <a:rPr lang="en-IN" baseline="30000" dirty="0"/>
                        <a:t>st</a:t>
                      </a:r>
                      <a:r>
                        <a:rPr lang="en-IN" dirty="0"/>
                        <a:t> plant derive protein (Serum albumin)</a:t>
                      </a:r>
                    </a:p>
                  </a:txBody>
                  <a:tcPr/>
                </a:tc>
                <a:extLst>
                  <a:ext uri="{0D108BD9-81ED-4DB2-BD59-A6C34878D82A}">
                    <a16:rowId xmlns:a16="http://schemas.microsoft.com/office/drawing/2014/main" val="3327313600"/>
                  </a:ext>
                </a:extLst>
              </a:tr>
              <a:tr h="370840">
                <a:tc>
                  <a:txBody>
                    <a:bodyPr/>
                    <a:lstStyle/>
                    <a:p>
                      <a:r>
                        <a:rPr lang="en-IN" dirty="0"/>
                        <a:t>1998</a:t>
                      </a:r>
                    </a:p>
                  </a:txBody>
                  <a:tcPr/>
                </a:tc>
                <a:tc>
                  <a:txBody>
                    <a:bodyPr/>
                    <a:lstStyle/>
                    <a:p>
                      <a:r>
                        <a:rPr lang="en-IN" dirty="0"/>
                        <a:t>1</a:t>
                      </a:r>
                      <a:r>
                        <a:rPr lang="en-IN" baseline="30000" dirty="0"/>
                        <a:t>st</a:t>
                      </a:r>
                      <a:r>
                        <a:rPr lang="en-IN" dirty="0"/>
                        <a:t> Animal derive transgenic protein in mice milk (tissue Plasminogen activator)</a:t>
                      </a:r>
                    </a:p>
                  </a:txBody>
                  <a:tcPr/>
                </a:tc>
                <a:extLst>
                  <a:ext uri="{0D108BD9-81ED-4DB2-BD59-A6C34878D82A}">
                    <a16:rowId xmlns:a16="http://schemas.microsoft.com/office/drawing/2014/main" val="4236799032"/>
                  </a:ext>
                </a:extLst>
              </a:tr>
              <a:tr h="370840">
                <a:tc>
                  <a:txBody>
                    <a:bodyPr/>
                    <a:lstStyle/>
                    <a:p>
                      <a:r>
                        <a:rPr lang="en-IN" dirty="0"/>
                        <a:t>2006</a:t>
                      </a:r>
                    </a:p>
                  </a:txBody>
                  <a:tcPr/>
                </a:tc>
                <a:tc>
                  <a:txBody>
                    <a:bodyPr/>
                    <a:lstStyle/>
                    <a:p>
                      <a:r>
                        <a:rPr lang="en-IN" dirty="0"/>
                        <a:t>1</a:t>
                      </a:r>
                      <a:r>
                        <a:rPr lang="en-IN" baseline="30000" dirty="0"/>
                        <a:t>st</a:t>
                      </a:r>
                      <a:r>
                        <a:rPr lang="en-IN" dirty="0"/>
                        <a:t> plant derive vaccine</a:t>
                      </a:r>
                    </a:p>
                    <a:p>
                      <a:r>
                        <a:rPr lang="en-IN" dirty="0" err="1"/>
                        <a:t>Ranikhet</a:t>
                      </a:r>
                      <a:r>
                        <a:rPr lang="en-IN" dirty="0"/>
                        <a:t> disease vaccine using Tobacco</a:t>
                      </a:r>
                    </a:p>
                  </a:txBody>
                  <a:tcPr/>
                </a:tc>
                <a:extLst>
                  <a:ext uri="{0D108BD9-81ED-4DB2-BD59-A6C34878D82A}">
                    <a16:rowId xmlns:a16="http://schemas.microsoft.com/office/drawing/2014/main" val="1347219313"/>
                  </a:ext>
                </a:extLst>
              </a:tr>
              <a:tr h="370840">
                <a:tc>
                  <a:txBody>
                    <a:bodyPr/>
                    <a:lstStyle/>
                    <a:p>
                      <a:r>
                        <a:rPr lang="en-IN" dirty="0"/>
                        <a:t>2009</a:t>
                      </a:r>
                    </a:p>
                  </a:txBody>
                  <a:tcPr/>
                </a:tc>
                <a:tc>
                  <a:txBody>
                    <a:bodyPr/>
                    <a:lstStyle/>
                    <a:p>
                      <a:r>
                        <a:rPr lang="en-IN" dirty="0"/>
                        <a:t>1</a:t>
                      </a:r>
                      <a:r>
                        <a:rPr lang="en-IN" baseline="30000" dirty="0"/>
                        <a:t>st</a:t>
                      </a:r>
                      <a:r>
                        <a:rPr lang="en-IN" dirty="0"/>
                        <a:t> animal made pharmaceutical using goat</a:t>
                      </a:r>
                    </a:p>
                  </a:txBody>
                  <a:tcPr/>
                </a:tc>
                <a:extLst>
                  <a:ext uri="{0D108BD9-81ED-4DB2-BD59-A6C34878D82A}">
                    <a16:rowId xmlns:a16="http://schemas.microsoft.com/office/drawing/2014/main" val="2923017756"/>
                  </a:ext>
                </a:extLst>
              </a:tr>
            </a:tbl>
          </a:graphicData>
        </a:graphic>
      </p:graphicFrame>
    </p:spTree>
    <p:extLst>
      <p:ext uri="{BB962C8B-B14F-4D97-AF65-F5344CB8AC3E}">
        <p14:creationId xmlns:p14="http://schemas.microsoft.com/office/powerpoint/2010/main" val="3223692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id="{175CD74B-9CE8-4F20-A3E4-A22A7F0360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6BD23F-7698-4EEC-BA13-B25BDF616FB4}"/>
              </a:ext>
            </a:extLst>
          </p:cNvPr>
          <p:cNvSpPr>
            <a:spLocks noGrp="1"/>
          </p:cNvSpPr>
          <p:nvPr>
            <p:ph type="title"/>
          </p:nvPr>
        </p:nvSpPr>
        <p:spPr>
          <a:xfrm>
            <a:off x="1346172" y="624110"/>
            <a:ext cx="7284749" cy="1280890"/>
          </a:xfrm>
        </p:spPr>
        <p:txBody>
          <a:bodyPr>
            <a:normAutofit/>
          </a:bodyPr>
          <a:lstStyle/>
          <a:p>
            <a:r>
              <a:rPr lang="en-IN" dirty="0"/>
              <a:t>Methodology</a:t>
            </a:r>
          </a:p>
        </p:txBody>
      </p:sp>
      <p:sp>
        <p:nvSpPr>
          <p:cNvPr id="87" name="Rectangle 86">
            <a:extLst>
              <a:ext uri="{FF2B5EF4-FFF2-40B4-BE49-F238E27FC236}">
                <a16:creationId xmlns:a16="http://schemas.microsoft.com/office/drawing/2014/main" id="{99C44665-BECF-4482-A00C-E4BE2A87D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9" name="Freeform 11">
            <a:extLst>
              <a:ext uri="{FF2B5EF4-FFF2-40B4-BE49-F238E27FC236}">
                <a16:creationId xmlns:a16="http://schemas.microsoft.com/office/drawing/2014/main" id="{20398C1D-D011-4BA8-AC81-E829677B8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pSp>
        <p:nvGrpSpPr>
          <p:cNvPr id="80" name="Group 79">
            <a:extLst>
              <a:ext uri="{FF2B5EF4-FFF2-40B4-BE49-F238E27FC236}">
                <a16:creationId xmlns:a16="http://schemas.microsoft.com/office/drawing/2014/main" id="{65A69D84-70D6-429A-BD39-B93F896C0660}"/>
              </a:ext>
            </a:extLst>
          </p:cNvPr>
          <p:cNvGrpSpPr/>
          <p:nvPr/>
        </p:nvGrpSpPr>
        <p:grpSpPr>
          <a:xfrm>
            <a:off x="1188254" y="1752600"/>
            <a:ext cx="7041346" cy="4481290"/>
            <a:chOff x="373379" y="1746885"/>
            <a:chExt cx="8237233" cy="4677003"/>
          </a:xfrm>
        </p:grpSpPr>
        <p:sp>
          <p:nvSpPr>
            <p:cNvPr id="42" name="object 2">
              <a:extLst>
                <a:ext uri="{FF2B5EF4-FFF2-40B4-BE49-F238E27FC236}">
                  <a16:creationId xmlns:a16="http://schemas.microsoft.com/office/drawing/2014/main" id="{7FA2A290-12BC-42B7-B5BF-55B0DCA89F24}"/>
                </a:ext>
              </a:extLst>
            </p:cNvPr>
            <p:cNvSpPr/>
            <p:nvPr/>
          </p:nvSpPr>
          <p:spPr>
            <a:xfrm>
              <a:off x="6858000" y="1775460"/>
              <a:ext cx="1498092" cy="1124712"/>
            </a:xfrm>
            <a:prstGeom prst="rect">
              <a:avLst/>
            </a:prstGeom>
            <a:blipFill>
              <a:blip r:embed="rId2" cstate="print"/>
              <a:stretch>
                <a:fillRect/>
              </a:stretch>
            </a:blipFill>
          </p:spPr>
          <p:txBody>
            <a:bodyPr wrap="square" lIns="0" tIns="0" rIns="0" bIns="0" rtlCol="0"/>
            <a:lstStyle/>
            <a:p>
              <a:endParaRPr/>
            </a:p>
          </p:txBody>
        </p:sp>
        <p:grpSp>
          <p:nvGrpSpPr>
            <p:cNvPr id="43" name="object 6">
              <a:extLst>
                <a:ext uri="{FF2B5EF4-FFF2-40B4-BE49-F238E27FC236}">
                  <a16:creationId xmlns:a16="http://schemas.microsoft.com/office/drawing/2014/main" id="{9D5531DE-22C0-434E-98B9-41A29CAC460A}"/>
                </a:ext>
              </a:extLst>
            </p:cNvPr>
            <p:cNvGrpSpPr/>
            <p:nvPr/>
          </p:nvGrpSpPr>
          <p:grpSpPr>
            <a:xfrm>
              <a:off x="457439" y="1889760"/>
              <a:ext cx="4218192" cy="1391971"/>
              <a:chOff x="457439" y="1889760"/>
              <a:chExt cx="4218192" cy="1391971"/>
            </a:xfrm>
          </p:grpSpPr>
          <p:sp>
            <p:nvSpPr>
              <p:cNvPr id="44" name="object 7">
                <a:extLst>
                  <a:ext uri="{FF2B5EF4-FFF2-40B4-BE49-F238E27FC236}">
                    <a16:creationId xmlns:a16="http://schemas.microsoft.com/office/drawing/2014/main" id="{4EAC2DDD-E77A-4E29-933F-BD6144EEB4D8}"/>
                  </a:ext>
                </a:extLst>
              </p:cNvPr>
              <p:cNvSpPr/>
              <p:nvPr/>
            </p:nvSpPr>
            <p:spPr>
              <a:xfrm>
                <a:off x="457439" y="1933946"/>
                <a:ext cx="1567014" cy="1347785"/>
              </a:xfrm>
              <a:prstGeom prst="rect">
                <a:avLst/>
              </a:prstGeom>
              <a:blipFill>
                <a:blip r:embed="rId3" cstate="print"/>
                <a:stretch>
                  <a:fillRect/>
                </a:stretch>
              </a:blipFill>
            </p:spPr>
            <p:txBody>
              <a:bodyPr wrap="square" lIns="0" tIns="0" rIns="0" bIns="0" rtlCol="0"/>
              <a:lstStyle/>
              <a:p>
                <a:endParaRPr/>
              </a:p>
            </p:txBody>
          </p:sp>
          <p:sp>
            <p:nvSpPr>
              <p:cNvPr id="45" name="object 8">
                <a:extLst>
                  <a:ext uri="{FF2B5EF4-FFF2-40B4-BE49-F238E27FC236}">
                    <a16:creationId xmlns:a16="http://schemas.microsoft.com/office/drawing/2014/main" id="{76786E02-DD83-4E88-9E76-F824713CB6E1}"/>
                  </a:ext>
                </a:extLst>
              </p:cNvPr>
              <p:cNvSpPr/>
              <p:nvPr/>
            </p:nvSpPr>
            <p:spPr>
              <a:xfrm>
                <a:off x="3543300" y="1889760"/>
                <a:ext cx="1132331" cy="1158239"/>
              </a:xfrm>
              <a:prstGeom prst="rect">
                <a:avLst/>
              </a:prstGeom>
              <a:blipFill>
                <a:blip r:embed="rId4" cstate="print"/>
                <a:stretch>
                  <a:fillRect/>
                </a:stretch>
              </a:blipFill>
            </p:spPr>
            <p:txBody>
              <a:bodyPr wrap="square" lIns="0" tIns="0" rIns="0" bIns="0" rtlCol="0"/>
              <a:lstStyle/>
              <a:p>
                <a:endParaRPr/>
              </a:p>
            </p:txBody>
          </p:sp>
        </p:grpSp>
        <p:sp>
          <p:nvSpPr>
            <p:cNvPr id="46" name="object 9">
              <a:extLst>
                <a:ext uri="{FF2B5EF4-FFF2-40B4-BE49-F238E27FC236}">
                  <a16:creationId xmlns:a16="http://schemas.microsoft.com/office/drawing/2014/main" id="{63294F86-E5EC-4735-B354-F9331CB9C5BB}"/>
                </a:ext>
              </a:extLst>
            </p:cNvPr>
            <p:cNvSpPr/>
            <p:nvPr/>
          </p:nvSpPr>
          <p:spPr>
            <a:xfrm>
              <a:off x="7409942" y="2113152"/>
              <a:ext cx="1200670" cy="1537002"/>
            </a:xfrm>
            <a:prstGeom prst="rect">
              <a:avLst/>
            </a:prstGeom>
            <a:blipFill>
              <a:blip r:embed="rId5" cstate="print"/>
              <a:stretch>
                <a:fillRect/>
              </a:stretch>
            </a:blipFill>
          </p:spPr>
          <p:txBody>
            <a:bodyPr wrap="square" lIns="0" tIns="0" rIns="0" bIns="0" rtlCol="0"/>
            <a:lstStyle/>
            <a:p>
              <a:endParaRPr/>
            </a:p>
          </p:txBody>
        </p:sp>
        <p:sp>
          <p:nvSpPr>
            <p:cNvPr id="48" name="object 11">
              <a:extLst>
                <a:ext uri="{FF2B5EF4-FFF2-40B4-BE49-F238E27FC236}">
                  <a16:creationId xmlns:a16="http://schemas.microsoft.com/office/drawing/2014/main" id="{5223BC9B-E253-478A-BA25-DEF75127C8D6}"/>
                </a:ext>
              </a:extLst>
            </p:cNvPr>
            <p:cNvSpPr/>
            <p:nvPr/>
          </p:nvSpPr>
          <p:spPr>
            <a:xfrm>
              <a:off x="6725412" y="4411979"/>
              <a:ext cx="1299154" cy="1379220"/>
            </a:xfrm>
            <a:prstGeom prst="rect">
              <a:avLst/>
            </a:prstGeom>
            <a:blipFill>
              <a:blip r:embed="rId6" cstate="print"/>
              <a:stretch>
                <a:fillRect/>
              </a:stretch>
            </a:blipFill>
          </p:spPr>
          <p:txBody>
            <a:bodyPr wrap="square" lIns="0" tIns="0" rIns="0" bIns="0" rtlCol="0"/>
            <a:lstStyle/>
            <a:p>
              <a:endParaRPr/>
            </a:p>
          </p:txBody>
        </p:sp>
        <p:sp>
          <p:nvSpPr>
            <p:cNvPr id="49" name="object 12">
              <a:extLst>
                <a:ext uri="{FF2B5EF4-FFF2-40B4-BE49-F238E27FC236}">
                  <a16:creationId xmlns:a16="http://schemas.microsoft.com/office/drawing/2014/main" id="{F7902D48-1944-440F-AFD6-5102BDD267E0}"/>
                </a:ext>
              </a:extLst>
            </p:cNvPr>
            <p:cNvSpPr/>
            <p:nvPr/>
          </p:nvSpPr>
          <p:spPr>
            <a:xfrm>
              <a:off x="6172200" y="4072127"/>
              <a:ext cx="672083" cy="1719072"/>
            </a:xfrm>
            <a:prstGeom prst="rect">
              <a:avLst/>
            </a:prstGeom>
            <a:blipFill>
              <a:blip r:embed="rId7" cstate="print"/>
              <a:stretch>
                <a:fillRect/>
              </a:stretch>
            </a:blipFill>
          </p:spPr>
          <p:txBody>
            <a:bodyPr wrap="square" lIns="0" tIns="0" rIns="0" bIns="0" rtlCol="0"/>
            <a:lstStyle/>
            <a:p>
              <a:endParaRPr/>
            </a:p>
          </p:txBody>
        </p:sp>
        <p:sp>
          <p:nvSpPr>
            <p:cNvPr id="50" name="object 13">
              <a:extLst>
                <a:ext uri="{FF2B5EF4-FFF2-40B4-BE49-F238E27FC236}">
                  <a16:creationId xmlns:a16="http://schemas.microsoft.com/office/drawing/2014/main" id="{05F889D9-CDAB-4E11-8161-4ABC357A332D}"/>
                </a:ext>
              </a:extLst>
            </p:cNvPr>
            <p:cNvSpPr/>
            <p:nvPr/>
          </p:nvSpPr>
          <p:spPr>
            <a:xfrm>
              <a:off x="7267828" y="3865879"/>
              <a:ext cx="247650" cy="412750"/>
            </a:xfrm>
            <a:custGeom>
              <a:avLst/>
              <a:gdLst/>
              <a:ahLst/>
              <a:cxnLst/>
              <a:rect l="l" t="t" r="r" b="b"/>
              <a:pathLst>
                <a:path w="247650" h="412750">
                  <a:moveTo>
                    <a:pt x="126746" y="0"/>
                  </a:moveTo>
                  <a:lnTo>
                    <a:pt x="60451" y="277114"/>
                  </a:lnTo>
                  <a:lnTo>
                    <a:pt x="0" y="262763"/>
                  </a:lnTo>
                  <a:lnTo>
                    <a:pt x="91948" y="412369"/>
                  </a:lnTo>
                  <a:lnTo>
                    <a:pt x="241553" y="320548"/>
                  </a:lnTo>
                  <a:lnTo>
                    <a:pt x="181228" y="306070"/>
                  </a:lnTo>
                  <a:lnTo>
                    <a:pt x="247523" y="28829"/>
                  </a:lnTo>
                  <a:lnTo>
                    <a:pt x="126746" y="0"/>
                  </a:lnTo>
                  <a:close/>
                </a:path>
              </a:pathLst>
            </a:custGeom>
            <a:solidFill>
              <a:srgbClr val="FF0000"/>
            </a:solidFill>
          </p:spPr>
          <p:txBody>
            <a:bodyPr wrap="square" lIns="0" tIns="0" rIns="0" bIns="0" rtlCol="0"/>
            <a:lstStyle/>
            <a:p>
              <a:endParaRPr/>
            </a:p>
          </p:txBody>
        </p:sp>
        <p:grpSp>
          <p:nvGrpSpPr>
            <p:cNvPr id="52" name="object 15">
              <a:extLst>
                <a:ext uri="{FF2B5EF4-FFF2-40B4-BE49-F238E27FC236}">
                  <a16:creationId xmlns:a16="http://schemas.microsoft.com/office/drawing/2014/main" id="{052BCB6E-2912-4C48-9724-18E988CDCE6E}"/>
                </a:ext>
              </a:extLst>
            </p:cNvPr>
            <p:cNvGrpSpPr/>
            <p:nvPr/>
          </p:nvGrpSpPr>
          <p:grpSpPr>
            <a:xfrm>
              <a:off x="373379" y="4038600"/>
              <a:ext cx="3056129" cy="1831847"/>
              <a:chOff x="373379" y="4038600"/>
              <a:chExt cx="3056129" cy="1831847"/>
            </a:xfrm>
          </p:grpSpPr>
          <p:sp>
            <p:nvSpPr>
              <p:cNvPr id="53" name="object 16">
                <a:extLst>
                  <a:ext uri="{FF2B5EF4-FFF2-40B4-BE49-F238E27FC236}">
                    <a16:creationId xmlns:a16="http://schemas.microsoft.com/office/drawing/2014/main" id="{F027B4F9-B6B3-438D-B283-C9388F83A890}"/>
                  </a:ext>
                </a:extLst>
              </p:cNvPr>
              <p:cNvSpPr/>
              <p:nvPr/>
            </p:nvSpPr>
            <p:spPr>
              <a:xfrm>
                <a:off x="1173479" y="4038600"/>
                <a:ext cx="1133856" cy="1459992"/>
              </a:xfrm>
              <a:prstGeom prst="rect">
                <a:avLst/>
              </a:prstGeom>
              <a:blipFill>
                <a:blip r:embed="rId8" cstate="print"/>
                <a:stretch>
                  <a:fillRect/>
                </a:stretch>
              </a:blipFill>
            </p:spPr>
            <p:txBody>
              <a:bodyPr wrap="square" lIns="0" tIns="0" rIns="0" bIns="0" rtlCol="0"/>
              <a:lstStyle/>
              <a:p>
                <a:endParaRPr/>
              </a:p>
            </p:txBody>
          </p:sp>
          <p:sp>
            <p:nvSpPr>
              <p:cNvPr id="54" name="object 17">
                <a:extLst>
                  <a:ext uri="{FF2B5EF4-FFF2-40B4-BE49-F238E27FC236}">
                    <a16:creationId xmlns:a16="http://schemas.microsoft.com/office/drawing/2014/main" id="{51EDF08D-9EBF-491F-B40D-12A52BD465D9}"/>
                  </a:ext>
                </a:extLst>
              </p:cNvPr>
              <p:cNvSpPr/>
              <p:nvPr/>
            </p:nvSpPr>
            <p:spPr>
              <a:xfrm>
                <a:off x="373379" y="4837176"/>
                <a:ext cx="1303020" cy="853440"/>
              </a:xfrm>
              <a:prstGeom prst="rect">
                <a:avLst/>
              </a:prstGeom>
              <a:blipFill>
                <a:blip r:embed="rId9" cstate="print"/>
                <a:stretch>
                  <a:fillRect/>
                </a:stretch>
              </a:blipFill>
            </p:spPr>
            <p:txBody>
              <a:bodyPr wrap="square" lIns="0" tIns="0" rIns="0" bIns="0" rtlCol="0"/>
              <a:lstStyle/>
              <a:p>
                <a:endParaRPr/>
              </a:p>
            </p:txBody>
          </p:sp>
          <p:sp>
            <p:nvSpPr>
              <p:cNvPr id="55" name="object 18">
                <a:extLst>
                  <a:ext uri="{FF2B5EF4-FFF2-40B4-BE49-F238E27FC236}">
                    <a16:creationId xmlns:a16="http://schemas.microsoft.com/office/drawing/2014/main" id="{B1CF1234-49A9-4953-B10E-BF3ACEBD1B61}"/>
                  </a:ext>
                </a:extLst>
              </p:cNvPr>
              <p:cNvSpPr/>
              <p:nvPr/>
            </p:nvSpPr>
            <p:spPr>
              <a:xfrm>
                <a:off x="827531" y="4379975"/>
                <a:ext cx="2261616" cy="1490472"/>
              </a:xfrm>
              <a:prstGeom prst="rect">
                <a:avLst/>
              </a:prstGeom>
              <a:blipFill>
                <a:blip r:embed="rId10" cstate="print"/>
                <a:stretch>
                  <a:fillRect/>
                </a:stretch>
              </a:blipFill>
            </p:spPr>
            <p:txBody>
              <a:bodyPr wrap="square" lIns="0" tIns="0" rIns="0" bIns="0" rtlCol="0"/>
              <a:lstStyle/>
              <a:p>
                <a:endParaRPr/>
              </a:p>
            </p:txBody>
          </p:sp>
          <p:sp>
            <p:nvSpPr>
              <p:cNvPr id="56" name="object 19">
                <a:extLst>
                  <a:ext uri="{FF2B5EF4-FFF2-40B4-BE49-F238E27FC236}">
                    <a16:creationId xmlns:a16="http://schemas.microsoft.com/office/drawing/2014/main" id="{D1B15932-E0A7-4D6D-8943-96C18BA3F91C}"/>
                  </a:ext>
                </a:extLst>
              </p:cNvPr>
              <p:cNvSpPr/>
              <p:nvPr/>
            </p:nvSpPr>
            <p:spPr>
              <a:xfrm>
                <a:off x="3005328" y="4957572"/>
                <a:ext cx="424180" cy="234950"/>
              </a:xfrm>
              <a:custGeom>
                <a:avLst/>
                <a:gdLst/>
                <a:ahLst/>
                <a:cxnLst/>
                <a:rect l="l" t="t" r="r" b="b"/>
                <a:pathLst>
                  <a:path w="424179" h="234950">
                    <a:moveTo>
                      <a:pt x="117348" y="0"/>
                    </a:moveTo>
                    <a:lnTo>
                      <a:pt x="0" y="117347"/>
                    </a:lnTo>
                    <a:lnTo>
                      <a:pt x="117348" y="234695"/>
                    </a:lnTo>
                    <a:lnTo>
                      <a:pt x="117348" y="176021"/>
                    </a:lnTo>
                    <a:lnTo>
                      <a:pt x="423672" y="176021"/>
                    </a:lnTo>
                    <a:lnTo>
                      <a:pt x="423672" y="58673"/>
                    </a:lnTo>
                    <a:lnTo>
                      <a:pt x="117348" y="58673"/>
                    </a:lnTo>
                    <a:lnTo>
                      <a:pt x="117348" y="0"/>
                    </a:lnTo>
                    <a:close/>
                  </a:path>
                </a:pathLst>
              </a:custGeom>
              <a:solidFill>
                <a:srgbClr val="FF0000"/>
              </a:solidFill>
            </p:spPr>
            <p:txBody>
              <a:bodyPr wrap="square" lIns="0" tIns="0" rIns="0" bIns="0" rtlCol="0"/>
              <a:lstStyle/>
              <a:p>
                <a:endParaRPr/>
              </a:p>
            </p:txBody>
          </p:sp>
        </p:grpSp>
        <p:sp>
          <p:nvSpPr>
            <p:cNvPr id="57" name="object 20">
              <a:extLst>
                <a:ext uri="{FF2B5EF4-FFF2-40B4-BE49-F238E27FC236}">
                  <a16:creationId xmlns:a16="http://schemas.microsoft.com/office/drawing/2014/main" id="{F16EFC68-514B-4B2E-820F-34AB001CD25E}"/>
                </a:ext>
              </a:extLst>
            </p:cNvPr>
            <p:cNvSpPr txBox="1"/>
            <p:nvPr/>
          </p:nvSpPr>
          <p:spPr>
            <a:xfrm>
              <a:off x="688340" y="3447110"/>
              <a:ext cx="1553845" cy="300355"/>
            </a:xfrm>
            <a:prstGeom prst="rect">
              <a:avLst/>
            </a:prstGeom>
          </p:spPr>
          <p:txBody>
            <a:bodyPr vert="horz" wrap="square" lIns="0" tIns="12700" rIns="0" bIns="0" rtlCol="0">
              <a:normAutofit/>
            </a:bodyPr>
            <a:lstStyle/>
            <a:p>
              <a:pPr marL="12700">
                <a:lnSpc>
                  <a:spcPct val="90000"/>
                </a:lnSpc>
                <a:spcBef>
                  <a:spcPts val="100"/>
                </a:spcBef>
              </a:pPr>
              <a:r>
                <a:rPr sz="1300" b="1">
                  <a:latin typeface="Carlito"/>
                  <a:cs typeface="Carlito"/>
                </a:rPr>
                <a:t>Gene of</a:t>
              </a:r>
              <a:r>
                <a:rPr sz="1300" b="1" spc="-75">
                  <a:latin typeface="Carlito"/>
                  <a:cs typeface="Carlito"/>
                </a:rPr>
                <a:t> </a:t>
              </a:r>
              <a:r>
                <a:rPr sz="1300" b="1" spc="-15">
                  <a:latin typeface="Carlito"/>
                  <a:cs typeface="Carlito"/>
                </a:rPr>
                <a:t>interest</a:t>
              </a:r>
              <a:endParaRPr sz="1300">
                <a:latin typeface="Carlito"/>
                <a:cs typeface="Carlito"/>
              </a:endParaRPr>
            </a:p>
          </p:txBody>
        </p:sp>
        <p:sp>
          <p:nvSpPr>
            <p:cNvPr id="58" name="object 21">
              <a:extLst>
                <a:ext uri="{FF2B5EF4-FFF2-40B4-BE49-F238E27FC236}">
                  <a16:creationId xmlns:a16="http://schemas.microsoft.com/office/drawing/2014/main" id="{5E031EB1-A207-4E94-879F-E4A54520620A}"/>
                </a:ext>
              </a:extLst>
            </p:cNvPr>
            <p:cNvSpPr txBox="1"/>
            <p:nvPr/>
          </p:nvSpPr>
          <p:spPr>
            <a:xfrm>
              <a:off x="4680965" y="2480894"/>
              <a:ext cx="795020" cy="574675"/>
            </a:xfrm>
            <a:prstGeom prst="rect">
              <a:avLst/>
            </a:prstGeom>
          </p:spPr>
          <p:txBody>
            <a:bodyPr vert="horz" wrap="square" lIns="0" tIns="12700" rIns="0" bIns="0" rtlCol="0">
              <a:normAutofit/>
            </a:bodyPr>
            <a:lstStyle/>
            <a:p>
              <a:pPr marL="12700">
                <a:lnSpc>
                  <a:spcPct val="90000"/>
                </a:lnSpc>
                <a:spcBef>
                  <a:spcPts val="100"/>
                </a:spcBef>
              </a:pPr>
              <a:r>
                <a:rPr sz="1300" b="1" i="1" spc="-10">
                  <a:solidFill>
                    <a:srgbClr val="548ED4"/>
                  </a:solidFill>
                  <a:latin typeface="Carlito"/>
                  <a:cs typeface="Carlito"/>
                </a:rPr>
                <a:t>Suitable</a:t>
              </a:r>
              <a:endParaRPr sz="1300">
                <a:latin typeface="Carlito"/>
                <a:cs typeface="Carlito"/>
              </a:endParaRPr>
            </a:p>
            <a:p>
              <a:pPr marL="93345">
                <a:lnSpc>
                  <a:spcPct val="90000"/>
                </a:lnSpc>
                <a:spcBef>
                  <a:spcPts val="5"/>
                </a:spcBef>
              </a:pPr>
              <a:r>
                <a:rPr sz="1300" b="1" i="1" spc="-25">
                  <a:solidFill>
                    <a:srgbClr val="548ED4"/>
                  </a:solidFill>
                  <a:latin typeface="Carlito"/>
                  <a:cs typeface="Carlito"/>
                </a:rPr>
                <a:t>Vector</a:t>
              </a:r>
              <a:endParaRPr sz="1300">
                <a:latin typeface="Carlito"/>
                <a:cs typeface="Carlito"/>
              </a:endParaRPr>
            </a:p>
          </p:txBody>
        </p:sp>
        <p:grpSp>
          <p:nvGrpSpPr>
            <p:cNvPr id="59" name="object 22">
              <a:extLst>
                <a:ext uri="{FF2B5EF4-FFF2-40B4-BE49-F238E27FC236}">
                  <a16:creationId xmlns:a16="http://schemas.microsoft.com/office/drawing/2014/main" id="{D27D76D8-6936-47FB-839F-2F64385258A8}"/>
                </a:ext>
              </a:extLst>
            </p:cNvPr>
            <p:cNvGrpSpPr/>
            <p:nvPr/>
          </p:nvGrpSpPr>
          <p:grpSpPr>
            <a:xfrm>
              <a:off x="1676526" y="1746885"/>
              <a:ext cx="2406888" cy="1028852"/>
              <a:chOff x="1676526" y="1746885"/>
              <a:chExt cx="2406888" cy="1028852"/>
            </a:xfrm>
          </p:grpSpPr>
          <p:sp>
            <p:nvSpPr>
              <p:cNvPr id="60" name="object 23">
                <a:extLst>
                  <a:ext uri="{FF2B5EF4-FFF2-40B4-BE49-F238E27FC236}">
                    <a16:creationId xmlns:a16="http://schemas.microsoft.com/office/drawing/2014/main" id="{243F67D7-E253-48E5-AB8E-F9E9EA65305B}"/>
                  </a:ext>
                </a:extLst>
              </p:cNvPr>
              <p:cNvSpPr/>
              <p:nvPr/>
            </p:nvSpPr>
            <p:spPr>
              <a:xfrm>
                <a:off x="3430634" y="1876282"/>
                <a:ext cx="652780" cy="770255"/>
              </a:xfrm>
              <a:custGeom>
                <a:avLst/>
                <a:gdLst/>
                <a:ahLst/>
                <a:cxnLst/>
                <a:rect l="l" t="t" r="r" b="b"/>
                <a:pathLst>
                  <a:path w="652779" h="770255">
                    <a:moveTo>
                      <a:pt x="20970" y="645556"/>
                    </a:moveTo>
                    <a:lnTo>
                      <a:pt x="7038" y="631003"/>
                    </a:lnTo>
                    <a:lnTo>
                      <a:pt x="0" y="612854"/>
                    </a:lnTo>
                    <a:lnTo>
                      <a:pt x="271" y="593371"/>
                    </a:lnTo>
                    <a:lnTo>
                      <a:pt x="8270" y="574817"/>
                    </a:lnTo>
                    <a:lnTo>
                      <a:pt x="393969" y="20970"/>
                    </a:lnTo>
                    <a:lnTo>
                      <a:pt x="408523" y="7038"/>
                    </a:lnTo>
                    <a:lnTo>
                      <a:pt x="426672" y="0"/>
                    </a:lnTo>
                    <a:lnTo>
                      <a:pt x="446154" y="271"/>
                    </a:lnTo>
                    <a:lnTo>
                      <a:pt x="464708" y="8270"/>
                    </a:lnTo>
                    <a:lnTo>
                      <a:pt x="631459" y="124348"/>
                    </a:lnTo>
                    <a:lnTo>
                      <a:pt x="645390" y="138973"/>
                    </a:lnTo>
                    <a:lnTo>
                      <a:pt x="652414" y="157146"/>
                    </a:lnTo>
                    <a:lnTo>
                      <a:pt x="652105" y="176605"/>
                    </a:lnTo>
                    <a:lnTo>
                      <a:pt x="644032" y="195087"/>
                    </a:lnTo>
                    <a:lnTo>
                      <a:pt x="258460" y="749061"/>
                    </a:lnTo>
                    <a:lnTo>
                      <a:pt x="243889" y="762992"/>
                    </a:lnTo>
                    <a:lnTo>
                      <a:pt x="225710" y="770016"/>
                    </a:lnTo>
                    <a:lnTo>
                      <a:pt x="206222" y="769707"/>
                    </a:lnTo>
                    <a:lnTo>
                      <a:pt x="187721" y="761634"/>
                    </a:lnTo>
                    <a:lnTo>
                      <a:pt x="20970" y="645556"/>
                    </a:lnTo>
                    <a:close/>
                  </a:path>
                </a:pathLst>
              </a:custGeom>
              <a:ln w="19050">
                <a:solidFill>
                  <a:srgbClr val="FF0000"/>
                </a:solidFill>
              </a:ln>
            </p:spPr>
            <p:txBody>
              <a:bodyPr wrap="square" lIns="0" tIns="0" rIns="0" bIns="0" rtlCol="0"/>
              <a:lstStyle/>
              <a:p>
                <a:endParaRPr/>
              </a:p>
            </p:txBody>
          </p:sp>
          <p:sp>
            <p:nvSpPr>
              <p:cNvPr id="61" name="object 24">
                <a:extLst>
                  <a:ext uri="{FF2B5EF4-FFF2-40B4-BE49-F238E27FC236}">
                    <a16:creationId xmlns:a16="http://schemas.microsoft.com/office/drawing/2014/main" id="{9865D73E-B413-4C9B-9F84-029FD08D50AE}"/>
                  </a:ext>
                </a:extLst>
              </p:cNvPr>
              <p:cNvSpPr/>
              <p:nvPr/>
            </p:nvSpPr>
            <p:spPr>
              <a:xfrm>
                <a:off x="1676526" y="1746885"/>
                <a:ext cx="2094344" cy="1028852"/>
              </a:xfrm>
              <a:prstGeom prst="rect">
                <a:avLst/>
              </a:prstGeom>
              <a:blipFill>
                <a:blip r:embed="rId11" cstate="print"/>
                <a:stretch>
                  <a:fillRect/>
                </a:stretch>
              </a:blipFill>
            </p:spPr>
            <p:txBody>
              <a:bodyPr wrap="square" lIns="0" tIns="0" rIns="0" bIns="0" rtlCol="0"/>
              <a:lstStyle/>
              <a:p>
                <a:endParaRPr/>
              </a:p>
            </p:txBody>
          </p:sp>
        </p:grpSp>
        <p:sp>
          <p:nvSpPr>
            <p:cNvPr id="62" name="object 25">
              <a:extLst>
                <a:ext uri="{FF2B5EF4-FFF2-40B4-BE49-F238E27FC236}">
                  <a16:creationId xmlns:a16="http://schemas.microsoft.com/office/drawing/2014/main" id="{548A8865-1242-4E18-B737-8BD9E26F03D3}"/>
                </a:ext>
              </a:extLst>
            </p:cNvPr>
            <p:cNvSpPr txBox="1"/>
            <p:nvPr/>
          </p:nvSpPr>
          <p:spPr>
            <a:xfrm>
              <a:off x="6632829" y="3523310"/>
              <a:ext cx="1497965" cy="300355"/>
            </a:xfrm>
            <a:prstGeom prst="rect">
              <a:avLst/>
            </a:prstGeom>
          </p:spPr>
          <p:txBody>
            <a:bodyPr vert="horz" wrap="square" lIns="0" tIns="12700" rIns="0" bIns="0" rtlCol="0">
              <a:normAutofit/>
            </a:bodyPr>
            <a:lstStyle/>
            <a:p>
              <a:pPr marL="12700">
                <a:lnSpc>
                  <a:spcPct val="90000"/>
                </a:lnSpc>
                <a:spcBef>
                  <a:spcPts val="100"/>
                </a:spcBef>
              </a:pPr>
              <a:r>
                <a:rPr sz="1300" b="1" spc="-5">
                  <a:latin typeface="Carlito"/>
                  <a:cs typeface="Carlito"/>
                </a:rPr>
                <a:t>Plant </a:t>
              </a:r>
              <a:r>
                <a:rPr sz="1300" b="1">
                  <a:latin typeface="Carlito"/>
                  <a:cs typeface="Carlito"/>
                </a:rPr>
                <a:t>or</a:t>
              </a:r>
              <a:r>
                <a:rPr sz="1300" b="1" spc="-85">
                  <a:latin typeface="Carlito"/>
                  <a:cs typeface="Carlito"/>
                </a:rPr>
                <a:t> </a:t>
              </a:r>
              <a:r>
                <a:rPr sz="1300" b="1">
                  <a:latin typeface="Carlito"/>
                  <a:cs typeface="Carlito"/>
                </a:rPr>
                <a:t>Animal</a:t>
              </a:r>
              <a:endParaRPr sz="1300">
                <a:latin typeface="Carlito"/>
                <a:cs typeface="Carlito"/>
              </a:endParaRPr>
            </a:p>
          </p:txBody>
        </p:sp>
        <p:sp>
          <p:nvSpPr>
            <p:cNvPr id="63" name="object 26">
              <a:extLst>
                <a:ext uri="{FF2B5EF4-FFF2-40B4-BE49-F238E27FC236}">
                  <a16:creationId xmlns:a16="http://schemas.microsoft.com/office/drawing/2014/main" id="{0FF5F0A6-3547-4AB7-BC5B-1278D1966C9E}"/>
                </a:ext>
              </a:extLst>
            </p:cNvPr>
            <p:cNvSpPr txBox="1"/>
            <p:nvPr/>
          </p:nvSpPr>
          <p:spPr>
            <a:xfrm>
              <a:off x="5596890" y="5849213"/>
              <a:ext cx="2011680" cy="574675"/>
            </a:xfrm>
            <a:prstGeom prst="rect">
              <a:avLst/>
            </a:prstGeom>
          </p:spPr>
          <p:txBody>
            <a:bodyPr vert="horz" wrap="square" lIns="0" tIns="12700" rIns="0" bIns="0" rtlCol="0">
              <a:normAutofit/>
            </a:bodyPr>
            <a:lstStyle/>
            <a:p>
              <a:pPr algn="ctr">
                <a:lnSpc>
                  <a:spcPct val="90000"/>
                </a:lnSpc>
                <a:spcBef>
                  <a:spcPts val="100"/>
                </a:spcBef>
              </a:pPr>
              <a:r>
                <a:rPr sz="1300" b="1" spc="-10">
                  <a:latin typeface="Carlito"/>
                  <a:cs typeface="Carlito"/>
                </a:rPr>
                <a:t>Protein </a:t>
              </a:r>
              <a:r>
                <a:rPr sz="1300" b="1" spc="-5">
                  <a:latin typeface="Carlito"/>
                  <a:cs typeface="Carlito"/>
                </a:rPr>
                <a:t>Expression</a:t>
              </a:r>
              <a:r>
                <a:rPr sz="1300" b="1" spc="-120">
                  <a:latin typeface="Carlito"/>
                  <a:cs typeface="Carlito"/>
                </a:rPr>
                <a:t> </a:t>
              </a:r>
              <a:r>
                <a:rPr sz="1300" b="1">
                  <a:latin typeface="Carlito"/>
                  <a:cs typeface="Carlito"/>
                </a:rPr>
                <a:t>in</a:t>
              </a:r>
              <a:endParaRPr sz="1300">
                <a:latin typeface="Carlito"/>
                <a:cs typeface="Carlito"/>
              </a:endParaRPr>
            </a:p>
            <a:p>
              <a:pPr marL="3175" algn="ctr">
                <a:lnSpc>
                  <a:spcPct val="90000"/>
                </a:lnSpc>
                <a:spcBef>
                  <a:spcPts val="5"/>
                </a:spcBef>
              </a:pPr>
              <a:r>
                <a:rPr sz="1300" b="1" spc="-5">
                  <a:latin typeface="Carlito"/>
                  <a:cs typeface="Carlito"/>
                </a:rPr>
                <a:t>Harvest</a:t>
              </a:r>
              <a:endParaRPr sz="1300">
                <a:latin typeface="Carlito"/>
                <a:cs typeface="Carlito"/>
              </a:endParaRPr>
            </a:p>
          </p:txBody>
        </p:sp>
        <p:grpSp>
          <p:nvGrpSpPr>
            <p:cNvPr id="64" name="object 27">
              <a:extLst>
                <a:ext uri="{FF2B5EF4-FFF2-40B4-BE49-F238E27FC236}">
                  <a16:creationId xmlns:a16="http://schemas.microsoft.com/office/drawing/2014/main" id="{8E1DD185-A2AD-4A5A-B1FE-02F199A1F411}"/>
                </a:ext>
              </a:extLst>
            </p:cNvPr>
            <p:cNvGrpSpPr/>
            <p:nvPr/>
          </p:nvGrpSpPr>
          <p:grpSpPr>
            <a:xfrm>
              <a:off x="1987169" y="1820798"/>
              <a:ext cx="5167795" cy="1747368"/>
              <a:chOff x="1987169" y="1820798"/>
              <a:chExt cx="5167795" cy="1747368"/>
            </a:xfrm>
          </p:grpSpPr>
          <p:sp>
            <p:nvSpPr>
              <p:cNvPr id="65" name="object 28">
                <a:extLst>
                  <a:ext uri="{FF2B5EF4-FFF2-40B4-BE49-F238E27FC236}">
                    <a16:creationId xmlns:a16="http://schemas.microsoft.com/office/drawing/2014/main" id="{67E7207B-9B9A-470E-B047-503A569E17B1}"/>
                  </a:ext>
                </a:extLst>
              </p:cNvPr>
              <p:cNvSpPr/>
              <p:nvPr/>
            </p:nvSpPr>
            <p:spPr>
              <a:xfrm>
                <a:off x="1987169" y="2812414"/>
                <a:ext cx="3831590" cy="644525"/>
              </a:xfrm>
              <a:custGeom>
                <a:avLst/>
                <a:gdLst/>
                <a:ahLst/>
                <a:cxnLst/>
                <a:rect l="l" t="t" r="r" b="b"/>
                <a:pathLst>
                  <a:path w="3831590" h="644525">
                    <a:moveTo>
                      <a:pt x="0" y="0"/>
                    </a:moveTo>
                    <a:lnTo>
                      <a:pt x="61475" y="22424"/>
                    </a:lnTo>
                    <a:lnTo>
                      <a:pt x="122942" y="44482"/>
                    </a:lnTo>
                    <a:lnTo>
                      <a:pt x="184390" y="66170"/>
                    </a:lnTo>
                    <a:lnTo>
                      <a:pt x="245805" y="87489"/>
                    </a:lnTo>
                    <a:lnTo>
                      <a:pt x="307173" y="108435"/>
                    </a:lnTo>
                    <a:lnTo>
                      <a:pt x="368482" y="129007"/>
                    </a:lnTo>
                    <a:lnTo>
                      <a:pt x="429720" y="149205"/>
                    </a:lnTo>
                    <a:lnTo>
                      <a:pt x="490873" y="169024"/>
                    </a:lnTo>
                    <a:lnTo>
                      <a:pt x="551927" y="188466"/>
                    </a:lnTo>
                    <a:lnTo>
                      <a:pt x="612871" y="207526"/>
                    </a:lnTo>
                    <a:lnTo>
                      <a:pt x="673691" y="226205"/>
                    </a:lnTo>
                    <a:lnTo>
                      <a:pt x="734375" y="244499"/>
                    </a:lnTo>
                    <a:lnTo>
                      <a:pt x="794909" y="262409"/>
                    </a:lnTo>
                    <a:lnTo>
                      <a:pt x="855280" y="279931"/>
                    </a:lnTo>
                    <a:lnTo>
                      <a:pt x="915476" y="297064"/>
                    </a:lnTo>
                    <a:lnTo>
                      <a:pt x="975483" y="313806"/>
                    </a:lnTo>
                    <a:lnTo>
                      <a:pt x="1035289" y="330157"/>
                    </a:lnTo>
                    <a:lnTo>
                      <a:pt x="1094881" y="346113"/>
                    </a:lnTo>
                    <a:lnTo>
                      <a:pt x="1154245" y="361674"/>
                    </a:lnTo>
                    <a:lnTo>
                      <a:pt x="1213369" y="376838"/>
                    </a:lnTo>
                    <a:lnTo>
                      <a:pt x="1272240" y="391603"/>
                    </a:lnTo>
                    <a:lnTo>
                      <a:pt x="1330845" y="405968"/>
                    </a:lnTo>
                    <a:lnTo>
                      <a:pt x="1389171" y="419930"/>
                    </a:lnTo>
                    <a:lnTo>
                      <a:pt x="1447204" y="433488"/>
                    </a:lnTo>
                    <a:lnTo>
                      <a:pt x="1504933" y="446641"/>
                    </a:lnTo>
                    <a:lnTo>
                      <a:pt x="1562344" y="459386"/>
                    </a:lnTo>
                    <a:lnTo>
                      <a:pt x="1619424" y="471722"/>
                    </a:lnTo>
                    <a:lnTo>
                      <a:pt x="1676160" y="483648"/>
                    </a:lnTo>
                    <a:lnTo>
                      <a:pt x="1732539" y="495162"/>
                    </a:lnTo>
                    <a:lnTo>
                      <a:pt x="1788549" y="506261"/>
                    </a:lnTo>
                    <a:lnTo>
                      <a:pt x="1844176" y="516945"/>
                    </a:lnTo>
                    <a:lnTo>
                      <a:pt x="1899407" y="527212"/>
                    </a:lnTo>
                    <a:lnTo>
                      <a:pt x="1954230" y="537060"/>
                    </a:lnTo>
                    <a:lnTo>
                      <a:pt x="2008632" y="546487"/>
                    </a:lnTo>
                    <a:lnTo>
                      <a:pt x="2062599" y="555491"/>
                    </a:lnTo>
                    <a:lnTo>
                      <a:pt x="2116119" y="564072"/>
                    </a:lnTo>
                    <a:lnTo>
                      <a:pt x="2169178" y="572227"/>
                    </a:lnTo>
                    <a:lnTo>
                      <a:pt x="2221764" y="579955"/>
                    </a:lnTo>
                    <a:lnTo>
                      <a:pt x="2273864" y="587253"/>
                    </a:lnTo>
                    <a:lnTo>
                      <a:pt x="2325465" y="594121"/>
                    </a:lnTo>
                    <a:lnTo>
                      <a:pt x="2376553" y="600557"/>
                    </a:lnTo>
                    <a:lnTo>
                      <a:pt x="2427117" y="606558"/>
                    </a:lnTo>
                    <a:lnTo>
                      <a:pt x="2477143" y="612124"/>
                    </a:lnTo>
                    <a:lnTo>
                      <a:pt x="2526618" y="617253"/>
                    </a:lnTo>
                    <a:lnTo>
                      <a:pt x="2575528" y="621942"/>
                    </a:lnTo>
                    <a:lnTo>
                      <a:pt x="2623863" y="626190"/>
                    </a:lnTo>
                    <a:lnTo>
                      <a:pt x="2671607" y="629997"/>
                    </a:lnTo>
                    <a:lnTo>
                      <a:pt x="2718748" y="633359"/>
                    </a:lnTo>
                    <a:lnTo>
                      <a:pt x="2765274" y="636275"/>
                    </a:lnTo>
                    <a:lnTo>
                      <a:pt x="2811172" y="638744"/>
                    </a:lnTo>
                    <a:lnTo>
                      <a:pt x="2856428" y="640763"/>
                    </a:lnTo>
                    <a:lnTo>
                      <a:pt x="2901029" y="642332"/>
                    </a:lnTo>
                    <a:lnTo>
                      <a:pt x="2944963" y="643449"/>
                    </a:lnTo>
                    <a:lnTo>
                      <a:pt x="2988216" y="644111"/>
                    </a:lnTo>
                    <a:lnTo>
                      <a:pt x="3030777" y="644318"/>
                    </a:lnTo>
                    <a:lnTo>
                      <a:pt x="3072631" y="644067"/>
                    </a:lnTo>
                    <a:lnTo>
                      <a:pt x="3113765" y="643357"/>
                    </a:lnTo>
                    <a:lnTo>
                      <a:pt x="3154168" y="642186"/>
                    </a:lnTo>
                    <a:lnTo>
                      <a:pt x="3193826" y="640552"/>
                    </a:lnTo>
                    <a:lnTo>
                      <a:pt x="3232725" y="638454"/>
                    </a:lnTo>
                    <a:lnTo>
                      <a:pt x="3270853" y="635891"/>
                    </a:lnTo>
                    <a:lnTo>
                      <a:pt x="3344746" y="629359"/>
                    </a:lnTo>
                    <a:lnTo>
                      <a:pt x="3415399" y="620944"/>
                    </a:lnTo>
                    <a:lnTo>
                      <a:pt x="3482709" y="610633"/>
                    </a:lnTo>
                    <a:lnTo>
                      <a:pt x="3546572" y="598410"/>
                    </a:lnTo>
                    <a:lnTo>
                      <a:pt x="3606886" y="584264"/>
                    </a:lnTo>
                    <a:lnTo>
                      <a:pt x="3663546" y="568181"/>
                    </a:lnTo>
                    <a:lnTo>
                      <a:pt x="3716449" y="550148"/>
                    </a:lnTo>
                    <a:lnTo>
                      <a:pt x="3765491" y="530150"/>
                    </a:lnTo>
                    <a:lnTo>
                      <a:pt x="3810569" y="508176"/>
                    </a:lnTo>
                    <a:lnTo>
                      <a:pt x="3831590" y="496443"/>
                    </a:lnTo>
                  </a:path>
                </a:pathLst>
              </a:custGeom>
              <a:ln w="38100">
                <a:solidFill>
                  <a:srgbClr val="548ED4"/>
                </a:solidFill>
                <a:prstDash val="lgDash"/>
              </a:ln>
            </p:spPr>
            <p:txBody>
              <a:bodyPr wrap="square" lIns="0" tIns="0" rIns="0" bIns="0" rtlCol="0"/>
              <a:lstStyle/>
              <a:p>
                <a:endParaRPr/>
              </a:p>
            </p:txBody>
          </p:sp>
          <p:sp>
            <p:nvSpPr>
              <p:cNvPr id="66" name="object 29">
                <a:extLst>
                  <a:ext uri="{FF2B5EF4-FFF2-40B4-BE49-F238E27FC236}">
                    <a16:creationId xmlns:a16="http://schemas.microsoft.com/office/drawing/2014/main" id="{D3F5CBEB-DCD2-4EA8-AE51-6A754D031AEA}"/>
                  </a:ext>
                </a:extLst>
              </p:cNvPr>
              <p:cNvSpPr/>
              <p:nvPr/>
            </p:nvSpPr>
            <p:spPr>
              <a:xfrm>
                <a:off x="5943600" y="2514574"/>
                <a:ext cx="1211364" cy="1053592"/>
              </a:xfrm>
              <a:prstGeom prst="rect">
                <a:avLst/>
              </a:prstGeom>
              <a:blipFill>
                <a:blip r:embed="rId12" cstate="print"/>
                <a:stretch>
                  <a:fillRect/>
                </a:stretch>
              </a:blipFill>
            </p:spPr>
            <p:txBody>
              <a:bodyPr wrap="square" lIns="0" tIns="0" rIns="0" bIns="0" rtlCol="0"/>
              <a:lstStyle/>
              <a:p>
                <a:endParaRPr/>
              </a:p>
            </p:txBody>
          </p:sp>
          <p:sp>
            <p:nvSpPr>
              <p:cNvPr id="67" name="object 30">
                <a:extLst>
                  <a:ext uri="{FF2B5EF4-FFF2-40B4-BE49-F238E27FC236}">
                    <a16:creationId xmlns:a16="http://schemas.microsoft.com/office/drawing/2014/main" id="{66BE65FB-09E0-47E0-AFA9-7FBA7FBC9E00}"/>
                  </a:ext>
                </a:extLst>
              </p:cNvPr>
              <p:cNvSpPr/>
              <p:nvPr/>
            </p:nvSpPr>
            <p:spPr>
              <a:xfrm>
                <a:off x="6400800" y="2139695"/>
                <a:ext cx="544068" cy="438912"/>
              </a:xfrm>
              <a:prstGeom prst="rect">
                <a:avLst/>
              </a:prstGeom>
              <a:blipFill>
                <a:blip r:embed="rId13" cstate="print"/>
                <a:stretch>
                  <a:fillRect/>
                </a:stretch>
              </a:blipFill>
            </p:spPr>
            <p:txBody>
              <a:bodyPr wrap="square" lIns="0" tIns="0" rIns="0" bIns="0" rtlCol="0"/>
              <a:lstStyle/>
              <a:p>
                <a:endParaRPr/>
              </a:p>
            </p:txBody>
          </p:sp>
          <p:sp>
            <p:nvSpPr>
              <p:cNvPr id="68" name="object 31">
                <a:extLst>
                  <a:ext uri="{FF2B5EF4-FFF2-40B4-BE49-F238E27FC236}">
                    <a16:creationId xmlns:a16="http://schemas.microsoft.com/office/drawing/2014/main" id="{095038E1-AECF-4231-9684-0B5608BAF4C8}"/>
                  </a:ext>
                </a:extLst>
              </p:cNvPr>
              <p:cNvSpPr/>
              <p:nvPr/>
            </p:nvSpPr>
            <p:spPr>
              <a:xfrm>
                <a:off x="6448793" y="2222245"/>
                <a:ext cx="697738" cy="673354"/>
              </a:xfrm>
              <a:prstGeom prst="rect">
                <a:avLst/>
              </a:prstGeom>
              <a:blipFill>
                <a:blip r:embed="rId14" cstate="print"/>
                <a:stretch>
                  <a:fillRect/>
                </a:stretch>
              </a:blipFill>
            </p:spPr>
            <p:txBody>
              <a:bodyPr wrap="square" lIns="0" tIns="0" rIns="0" bIns="0" rtlCol="0"/>
              <a:lstStyle/>
              <a:p>
                <a:endParaRPr/>
              </a:p>
            </p:txBody>
          </p:sp>
          <p:sp>
            <p:nvSpPr>
              <p:cNvPr id="69" name="object 32">
                <a:extLst>
                  <a:ext uri="{FF2B5EF4-FFF2-40B4-BE49-F238E27FC236}">
                    <a16:creationId xmlns:a16="http://schemas.microsoft.com/office/drawing/2014/main" id="{9086E346-F254-44F1-8383-940123D4276E}"/>
                  </a:ext>
                </a:extLst>
              </p:cNvPr>
              <p:cNvSpPr/>
              <p:nvPr/>
            </p:nvSpPr>
            <p:spPr>
              <a:xfrm>
                <a:off x="5764276" y="3134105"/>
                <a:ext cx="410209" cy="281305"/>
              </a:xfrm>
              <a:custGeom>
                <a:avLst/>
                <a:gdLst/>
                <a:ahLst/>
                <a:cxnLst/>
                <a:rect l="l" t="t" r="r" b="b"/>
                <a:pathLst>
                  <a:path w="410210" h="281304">
                    <a:moveTo>
                      <a:pt x="409701" y="0"/>
                    </a:moveTo>
                    <a:lnTo>
                      <a:pt x="0" y="62738"/>
                    </a:lnTo>
                    <a:lnTo>
                      <a:pt x="104901" y="280797"/>
                    </a:lnTo>
                    <a:lnTo>
                      <a:pt x="409701" y="0"/>
                    </a:lnTo>
                    <a:close/>
                  </a:path>
                </a:pathLst>
              </a:custGeom>
              <a:solidFill>
                <a:srgbClr val="548ED4"/>
              </a:solidFill>
            </p:spPr>
            <p:txBody>
              <a:bodyPr wrap="square" lIns="0" tIns="0" rIns="0" bIns="0" rtlCol="0"/>
              <a:lstStyle/>
              <a:p>
                <a:endParaRPr/>
              </a:p>
            </p:txBody>
          </p:sp>
          <p:sp>
            <p:nvSpPr>
              <p:cNvPr id="70" name="object 33">
                <a:extLst>
                  <a:ext uri="{FF2B5EF4-FFF2-40B4-BE49-F238E27FC236}">
                    <a16:creationId xmlns:a16="http://schemas.microsoft.com/office/drawing/2014/main" id="{7F0656C2-295C-433C-B374-0458154A1D28}"/>
                  </a:ext>
                </a:extLst>
              </p:cNvPr>
              <p:cNvSpPr/>
              <p:nvPr/>
            </p:nvSpPr>
            <p:spPr>
              <a:xfrm>
                <a:off x="4855717" y="1820798"/>
                <a:ext cx="1235014" cy="271906"/>
              </a:xfrm>
              <a:prstGeom prst="rect">
                <a:avLst/>
              </a:prstGeom>
              <a:blipFill>
                <a:blip r:embed="rId15" cstate="print"/>
                <a:stretch>
                  <a:fillRect/>
                </a:stretch>
              </a:blipFill>
            </p:spPr>
            <p:txBody>
              <a:bodyPr wrap="square" lIns="0" tIns="0" rIns="0" bIns="0" rtlCol="0"/>
              <a:lstStyle/>
              <a:p>
                <a:endParaRPr/>
              </a:p>
            </p:txBody>
          </p:sp>
          <p:sp>
            <p:nvSpPr>
              <p:cNvPr id="71" name="object 34">
                <a:extLst>
                  <a:ext uri="{FF2B5EF4-FFF2-40B4-BE49-F238E27FC236}">
                    <a16:creationId xmlns:a16="http://schemas.microsoft.com/office/drawing/2014/main" id="{E7F168BA-2EA4-4C81-AB48-909F2898CA2B}"/>
                  </a:ext>
                </a:extLst>
              </p:cNvPr>
              <p:cNvSpPr/>
              <p:nvPr/>
            </p:nvSpPr>
            <p:spPr>
              <a:xfrm>
                <a:off x="4489704" y="2052827"/>
                <a:ext cx="2043683" cy="472439"/>
              </a:xfrm>
              <a:prstGeom prst="rect">
                <a:avLst/>
              </a:prstGeom>
              <a:blipFill>
                <a:blip r:embed="rId16" cstate="print"/>
                <a:stretch>
                  <a:fillRect/>
                </a:stretch>
              </a:blipFill>
            </p:spPr>
            <p:txBody>
              <a:bodyPr wrap="square" lIns="0" tIns="0" rIns="0" bIns="0" rtlCol="0"/>
              <a:lstStyle/>
              <a:p>
                <a:endParaRPr/>
              </a:p>
            </p:txBody>
          </p:sp>
        </p:grpSp>
        <p:sp>
          <p:nvSpPr>
            <p:cNvPr id="72" name="object 35">
              <a:extLst>
                <a:ext uri="{FF2B5EF4-FFF2-40B4-BE49-F238E27FC236}">
                  <a16:creationId xmlns:a16="http://schemas.microsoft.com/office/drawing/2014/main" id="{F3B8A88A-0A65-44AA-9459-E5AFC3A34DBD}"/>
                </a:ext>
              </a:extLst>
            </p:cNvPr>
            <p:cNvSpPr/>
            <p:nvPr/>
          </p:nvSpPr>
          <p:spPr>
            <a:xfrm>
              <a:off x="3629673" y="4429154"/>
              <a:ext cx="1656452" cy="1232505"/>
            </a:xfrm>
            <a:prstGeom prst="rect">
              <a:avLst/>
            </a:prstGeom>
            <a:blipFill>
              <a:blip r:embed="rId17" cstate="print"/>
              <a:stretch>
                <a:fillRect/>
              </a:stretch>
            </a:blipFill>
          </p:spPr>
          <p:txBody>
            <a:bodyPr wrap="square" lIns="0" tIns="0" rIns="0" bIns="0" rtlCol="0"/>
            <a:lstStyle/>
            <a:p>
              <a:endParaRPr/>
            </a:p>
          </p:txBody>
        </p:sp>
        <p:sp>
          <p:nvSpPr>
            <p:cNvPr id="73" name="object 36">
              <a:extLst>
                <a:ext uri="{FF2B5EF4-FFF2-40B4-BE49-F238E27FC236}">
                  <a16:creationId xmlns:a16="http://schemas.microsoft.com/office/drawing/2014/main" id="{879EA03E-4025-4F8C-8C90-C8E16BC844AA}"/>
                </a:ext>
              </a:extLst>
            </p:cNvPr>
            <p:cNvSpPr txBox="1"/>
            <p:nvPr/>
          </p:nvSpPr>
          <p:spPr>
            <a:xfrm>
              <a:off x="3565016" y="5812942"/>
              <a:ext cx="1577975" cy="574675"/>
            </a:xfrm>
            <a:prstGeom prst="rect">
              <a:avLst/>
            </a:prstGeom>
          </p:spPr>
          <p:txBody>
            <a:bodyPr vert="horz" wrap="square" lIns="0" tIns="12700" rIns="0" bIns="0" rtlCol="0">
              <a:normAutofit/>
            </a:bodyPr>
            <a:lstStyle/>
            <a:p>
              <a:pPr algn="ctr">
                <a:lnSpc>
                  <a:spcPct val="90000"/>
                </a:lnSpc>
                <a:spcBef>
                  <a:spcPts val="100"/>
                </a:spcBef>
              </a:pPr>
              <a:r>
                <a:rPr sz="1300" b="1" spc="-5">
                  <a:latin typeface="Carlito"/>
                  <a:cs typeface="Carlito"/>
                </a:rPr>
                <a:t>Biochemical</a:t>
              </a:r>
              <a:r>
                <a:rPr sz="1300" b="1" spc="-95">
                  <a:latin typeface="Carlito"/>
                  <a:cs typeface="Carlito"/>
                </a:rPr>
                <a:t> </a:t>
              </a:r>
              <a:r>
                <a:rPr sz="1300" b="1">
                  <a:latin typeface="Carlito"/>
                  <a:cs typeface="Carlito"/>
                </a:rPr>
                <a:t>and</a:t>
              </a:r>
              <a:endParaRPr sz="1300">
                <a:latin typeface="Carlito"/>
                <a:cs typeface="Carlito"/>
              </a:endParaRPr>
            </a:p>
            <a:p>
              <a:pPr algn="ctr">
                <a:lnSpc>
                  <a:spcPct val="90000"/>
                </a:lnSpc>
                <a:spcBef>
                  <a:spcPts val="5"/>
                </a:spcBef>
              </a:pPr>
              <a:r>
                <a:rPr sz="1300" b="1" spc="-5">
                  <a:latin typeface="Carlito"/>
                  <a:cs typeface="Carlito"/>
                </a:rPr>
                <a:t>Clinical</a:t>
              </a:r>
              <a:r>
                <a:rPr sz="1300" b="1" spc="-60">
                  <a:latin typeface="Carlito"/>
                  <a:cs typeface="Carlito"/>
                </a:rPr>
                <a:t> </a:t>
              </a:r>
              <a:r>
                <a:rPr sz="1300" b="1" spc="-40">
                  <a:latin typeface="Carlito"/>
                  <a:cs typeface="Carlito"/>
                </a:rPr>
                <a:t>Tests</a:t>
              </a:r>
              <a:endParaRPr sz="1300">
                <a:latin typeface="Carlito"/>
                <a:cs typeface="Carlito"/>
              </a:endParaRPr>
            </a:p>
          </p:txBody>
        </p:sp>
        <p:sp>
          <p:nvSpPr>
            <p:cNvPr id="74" name="object 37">
              <a:extLst>
                <a:ext uri="{FF2B5EF4-FFF2-40B4-BE49-F238E27FC236}">
                  <a16:creationId xmlns:a16="http://schemas.microsoft.com/office/drawing/2014/main" id="{6ABC63F3-5601-4652-AA5A-05774A557B82}"/>
                </a:ext>
              </a:extLst>
            </p:cNvPr>
            <p:cNvSpPr txBox="1"/>
            <p:nvPr/>
          </p:nvSpPr>
          <p:spPr>
            <a:xfrm>
              <a:off x="710895" y="5812942"/>
              <a:ext cx="2059305" cy="574675"/>
            </a:xfrm>
            <a:prstGeom prst="rect">
              <a:avLst/>
            </a:prstGeom>
          </p:spPr>
          <p:txBody>
            <a:bodyPr vert="horz" wrap="square" lIns="0" tIns="12700" rIns="0" bIns="0" rtlCol="0">
              <a:normAutofit/>
            </a:bodyPr>
            <a:lstStyle/>
            <a:p>
              <a:pPr marL="12700">
                <a:lnSpc>
                  <a:spcPct val="90000"/>
                </a:lnSpc>
                <a:spcBef>
                  <a:spcPts val="100"/>
                </a:spcBef>
              </a:pPr>
              <a:r>
                <a:rPr sz="1300" b="1" spc="-10">
                  <a:latin typeface="Carlito"/>
                  <a:cs typeface="Carlito"/>
                </a:rPr>
                <a:t>Extracted </a:t>
              </a:r>
              <a:r>
                <a:rPr sz="1300" b="1" spc="-5">
                  <a:latin typeface="Carlito"/>
                  <a:cs typeface="Carlito"/>
                </a:rPr>
                <a:t>products</a:t>
              </a:r>
              <a:r>
                <a:rPr sz="1300" b="1" spc="-95">
                  <a:latin typeface="Carlito"/>
                  <a:cs typeface="Carlito"/>
                </a:rPr>
                <a:t> </a:t>
              </a:r>
              <a:r>
                <a:rPr sz="1300" b="1">
                  <a:latin typeface="Carlito"/>
                  <a:cs typeface="Carlito"/>
                </a:rPr>
                <a:t>or</a:t>
              </a:r>
              <a:endParaRPr sz="1300">
                <a:latin typeface="Carlito"/>
                <a:cs typeface="Carlito"/>
              </a:endParaRPr>
            </a:p>
            <a:p>
              <a:pPr marL="97790">
                <a:lnSpc>
                  <a:spcPct val="90000"/>
                </a:lnSpc>
                <a:spcBef>
                  <a:spcPts val="5"/>
                </a:spcBef>
              </a:pPr>
              <a:r>
                <a:rPr sz="1300" b="1" spc="-5">
                  <a:latin typeface="Carlito"/>
                  <a:cs typeface="Carlito"/>
                </a:rPr>
                <a:t>Direct</a:t>
              </a:r>
              <a:r>
                <a:rPr sz="1300" b="1" spc="-40">
                  <a:latin typeface="Carlito"/>
                  <a:cs typeface="Carlito"/>
                </a:rPr>
                <a:t> </a:t>
              </a:r>
              <a:r>
                <a:rPr sz="1300" b="1" spc="-5">
                  <a:latin typeface="Carlito"/>
                  <a:cs typeface="Carlito"/>
                </a:rPr>
                <a:t>consumption</a:t>
              </a:r>
              <a:endParaRPr sz="1300">
                <a:latin typeface="Carlito"/>
                <a:cs typeface="Carlito"/>
              </a:endParaRPr>
            </a:p>
          </p:txBody>
        </p:sp>
        <p:sp>
          <p:nvSpPr>
            <p:cNvPr id="75" name="object 38">
              <a:extLst>
                <a:ext uri="{FF2B5EF4-FFF2-40B4-BE49-F238E27FC236}">
                  <a16:creationId xmlns:a16="http://schemas.microsoft.com/office/drawing/2014/main" id="{D2C0A637-7E42-4A7A-AFFB-FA8ABCA061B6}"/>
                </a:ext>
              </a:extLst>
            </p:cNvPr>
            <p:cNvSpPr/>
            <p:nvPr/>
          </p:nvSpPr>
          <p:spPr>
            <a:xfrm>
              <a:off x="5500115" y="4867655"/>
              <a:ext cx="425450" cy="234950"/>
            </a:xfrm>
            <a:custGeom>
              <a:avLst/>
              <a:gdLst/>
              <a:ahLst/>
              <a:cxnLst/>
              <a:rect l="l" t="t" r="r" b="b"/>
              <a:pathLst>
                <a:path w="425450" h="234950">
                  <a:moveTo>
                    <a:pt x="117348" y="0"/>
                  </a:moveTo>
                  <a:lnTo>
                    <a:pt x="0" y="117348"/>
                  </a:lnTo>
                  <a:lnTo>
                    <a:pt x="117348" y="234696"/>
                  </a:lnTo>
                  <a:lnTo>
                    <a:pt x="117348" y="176022"/>
                  </a:lnTo>
                  <a:lnTo>
                    <a:pt x="425196" y="176022"/>
                  </a:lnTo>
                  <a:lnTo>
                    <a:pt x="425196" y="58674"/>
                  </a:lnTo>
                  <a:lnTo>
                    <a:pt x="117348" y="58674"/>
                  </a:lnTo>
                  <a:lnTo>
                    <a:pt x="117348" y="0"/>
                  </a:lnTo>
                  <a:close/>
                </a:path>
              </a:pathLst>
            </a:custGeom>
            <a:solidFill>
              <a:srgbClr val="FF0000"/>
            </a:solidFill>
          </p:spPr>
          <p:txBody>
            <a:bodyPr wrap="square" lIns="0" tIns="0" rIns="0" bIns="0" rtlCol="0"/>
            <a:lstStyle/>
            <a:p>
              <a:endParaRPr/>
            </a:p>
          </p:txBody>
        </p:sp>
        <p:sp>
          <p:nvSpPr>
            <p:cNvPr id="76" name="object 39">
              <a:extLst>
                <a:ext uri="{FF2B5EF4-FFF2-40B4-BE49-F238E27FC236}">
                  <a16:creationId xmlns:a16="http://schemas.microsoft.com/office/drawing/2014/main" id="{4F7DE671-558F-4841-998D-40BC5C21CD9D}"/>
                </a:ext>
              </a:extLst>
            </p:cNvPr>
            <p:cNvSpPr txBox="1"/>
            <p:nvPr/>
          </p:nvSpPr>
          <p:spPr>
            <a:xfrm>
              <a:off x="4058792" y="3526993"/>
              <a:ext cx="1312545" cy="300355"/>
            </a:xfrm>
            <a:prstGeom prst="rect">
              <a:avLst/>
            </a:prstGeom>
          </p:spPr>
          <p:txBody>
            <a:bodyPr vert="horz" wrap="square" lIns="0" tIns="12700" rIns="0" bIns="0" rtlCol="0">
              <a:normAutofit/>
            </a:bodyPr>
            <a:lstStyle/>
            <a:p>
              <a:pPr marL="12700">
                <a:lnSpc>
                  <a:spcPct val="90000"/>
                </a:lnSpc>
                <a:spcBef>
                  <a:spcPts val="100"/>
                </a:spcBef>
              </a:pPr>
              <a:r>
                <a:rPr sz="1300" b="1" i="1">
                  <a:solidFill>
                    <a:srgbClr val="E36C09"/>
                  </a:solidFill>
                  <a:latin typeface="Carlito"/>
                  <a:cs typeface="Carlito"/>
                </a:rPr>
                <a:t>Electric</a:t>
              </a:r>
              <a:r>
                <a:rPr sz="1300" b="1" i="1" spc="-85">
                  <a:solidFill>
                    <a:srgbClr val="E36C09"/>
                  </a:solidFill>
                  <a:latin typeface="Carlito"/>
                  <a:cs typeface="Carlito"/>
                </a:rPr>
                <a:t> </a:t>
              </a:r>
              <a:r>
                <a:rPr sz="1300" b="1" i="1" spc="-5">
                  <a:solidFill>
                    <a:srgbClr val="E36C09"/>
                  </a:solidFill>
                  <a:latin typeface="Carlito"/>
                  <a:cs typeface="Carlito"/>
                </a:rPr>
                <a:t>Shock</a:t>
              </a:r>
              <a:endParaRPr sz="1300">
                <a:latin typeface="Carlito"/>
                <a:cs typeface="Carlito"/>
              </a:endParaRPr>
            </a:p>
          </p:txBody>
        </p:sp>
        <p:grpSp>
          <p:nvGrpSpPr>
            <p:cNvPr id="77" name="object 40">
              <a:extLst>
                <a:ext uri="{FF2B5EF4-FFF2-40B4-BE49-F238E27FC236}">
                  <a16:creationId xmlns:a16="http://schemas.microsoft.com/office/drawing/2014/main" id="{F3D41E1F-406C-4A7F-97C9-6140CA73ABA4}"/>
                </a:ext>
              </a:extLst>
            </p:cNvPr>
            <p:cNvGrpSpPr/>
            <p:nvPr/>
          </p:nvGrpSpPr>
          <p:grpSpPr>
            <a:xfrm>
              <a:off x="5107686" y="3249930"/>
              <a:ext cx="607060" cy="410209"/>
              <a:chOff x="5107686" y="3249930"/>
              <a:chExt cx="607060" cy="410209"/>
            </a:xfrm>
          </p:grpSpPr>
          <p:sp>
            <p:nvSpPr>
              <p:cNvPr id="78" name="object 41">
                <a:extLst>
                  <a:ext uri="{FF2B5EF4-FFF2-40B4-BE49-F238E27FC236}">
                    <a16:creationId xmlns:a16="http://schemas.microsoft.com/office/drawing/2014/main" id="{FAE6C6EA-6685-452A-851C-F3BF12D36AAE}"/>
                  </a:ext>
                </a:extLst>
              </p:cNvPr>
              <p:cNvSpPr/>
              <p:nvPr/>
            </p:nvSpPr>
            <p:spPr>
              <a:xfrm>
                <a:off x="5107686" y="3249930"/>
                <a:ext cx="607060" cy="410209"/>
              </a:xfrm>
              <a:custGeom>
                <a:avLst/>
                <a:gdLst/>
                <a:ahLst/>
                <a:cxnLst/>
                <a:rect l="l" t="t" r="r" b="b"/>
                <a:pathLst>
                  <a:path w="607060" h="410210">
                    <a:moveTo>
                      <a:pt x="237871" y="0"/>
                    </a:moveTo>
                    <a:lnTo>
                      <a:pt x="0" y="73787"/>
                    </a:lnTo>
                    <a:lnTo>
                      <a:pt x="213487" y="159131"/>
                    </a:lnTo>
                    <a:lnTo>
                      <a:pt x="140969" y="184150"/>
                    </a:lnTo>
                    <a:lnTo>
                      <a:pt x="343153" y="265430"/>
                    </a:lnTo>
                    <a:lnTo>
                      <a:pt x="281177" y="283083"/>
                    </a:lnTo>
                    <a:lnTo>
                      <a:pt x="606551" y="409956"/>
                    </a:lnTo>
                    <a:lnTo>
                      <a:pt x="414654" y="244348"/>
                    </a:lnTo>
                    <a:lnTo>
                      <a:pt x="465454" y="227837"/>
                    </a:lnTo>
                    <a:lnTo>
                      <a:pt x="310261" y="129032"/>
                    </a:lnTo>
                    <a:lnTo>
                      <a:pt x="361061" y="115443"/>
                    </a:lnTo>
                    <a:lnTo>
                      <a:pt x="237871" y="0"/>
                    </a:lnTo>
                    <a:close/>
                  </a:path>
                </a:pathLst>
              </a:custGeom>
              <a:solidFill>
                <a:srgbClr val="FFFF00"/>
              </a:solidFill>
            </p:spPr>
            <p:txBody>
              <a:bodyPr wrap="square" lIns="0" tIns="0" rIns="0" bIns="0" rtlCol="0"/>
              <a:lstStyle/>
              <a:p>
                <a:endParaRPr/>
              </a:p>
            </p:txBody>
          </p:sp>
          <p:sp>
            <p:nvSpPr>
              <p:cNvPr id="79" name="object 42">
                <a:extLst>
                  <a:ext uri="{FF2B5EF4-FFF2-40B4-BE49-F238E27FC236}">
                    <a16:creationId xmlns:a16="http://schemas.microsoft.com/office/drawing/2014/main" id="{54C2B28D-04D0-4A54-B293-58C12241240B}"/>
                  </a:ext>
                </a:extLst>
              </p:cNvPr>
              <p:cNvSpPr/>
              <p:nvPr/>
            </p:nvSpPr>
            <p:spPr>
              <a:xfrm>
                <a:off x="5107686" y="3249930"/>
                <a:ext cx="607060" cy="410209"/>
              </a:xfrm>
              <a:custGeom>
                <a:avLst/>
                <a:gdLst/>
                <a:ahLst/>
                <a:cxnLst/>
                <a:rect l="l" t="t" r="r" b="b"/>
                <a:pathLst>
                  <a:path w="607060" h="410210">
                    <a:moveTo>
                      <a:pt x="237871" y="0"/>
                    </a:moveTo>
                    <a:lnTo>
                      <a:pt x="361061" y="115443"/>
                    </a:lnTo>
                    <a:lnTo>
                      <a:pt x="310261" y="129032"/>
                    </a:lnTo>
                    <a:lnTo>
                      <a:pt x="465454" y="227837"/>
                    </a:lnTo>
                    <a:lnTo>
                      <a:pt x="414654" y="244348"/>
                    </a:lnTo>
                    <a:lnTo>
                      <a:pt x="606551" y="409956"/>
                    </a:lnTo>
                    <a:lnTo>
                      <a:pt x="281177" y="283083"/>
                    </a:lnTo>
                    <a:lnTo>
                      <a:pt x="343153" y="265430"/>
                    </a:lnTo>
                    <a:lnTo>
                      <a:pt x="140969" y="184150"/>
                    </a:lnTo>
                    <a:lnTo>
                      <a:pt x="213487" y="159131"/>
                    </a:lnTo>
                    <a:lnTo>
                      <a:pt x="0" y="73787"/>
                    </a:lnTo>
                    <a:lnTo>
                      <a:pt x="237871" y="0"/>
                    </a:lnTo>
                    <a:close/>
                  </a:path>
                </a:pathLst>
              </a:custGeom>
              <a:ln w="25907">
                <a:solidFill>
                  <a:srgbClr val="00AFEF"/>
                </a:solidFill>
              </a:ln>
            </p:spPr>
            <p:txBody>
              <a:bodyPr wrap="square" lIns="0" tIns="0" rIns="0" bIns="0" rtlCol="0"/>
              <a:lstStyle/>
              <a:p>
                <a:endParaRPr/>
              </a:p>
            </p:txBody>
          </p:sp>
        </p:grpSp>
      </p:grpSp>
    </p:spTree>
    <p:extLst>
      <p:ext uri="{BB962C8B-B14F-4D97-AF65-F5344CB8AC3E}">
        <p14:creationId xmlns:p14="http://schemas.microsoft.com/office/powerpoint/2010/main" val="2436426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481E35-EB45-427B-8090-F21A0DE146CC}"/>
              </a:ext>
            </a:extLst>
          </p:cNvPr>
          <p:cNvSpPr>
            <a:spLocks noGrp="1"/>
          </p:cNvSpPr>
          <p:nvPr>
            <p:ph type="title"/>
          </p:nvPr>
        </p:nvSpPr>
        <p:spPr>
          <a:xfrm>
            <a:off x="486918" y="645106"/>
            <a:ext cx="2737709" cy="1259894"/>
          </a:xfrm>
        </p:spPr>
        <p:txBody>
          <a:bodyPr>
            <a:normAutofit/>
          </a:bodyPr>
          <a:lstStyle/>
          <a:p>
            <a:pPr>
              <a:lnSpc>
                <a:spcPct val="90000"/>
              </a:lnSpc>
            </a:pPr>
            <a:r>
              <a:rPr lang="en-IN" sz="3100" dirty="0"/>
              <a:t>Animal Biopharming</a:t>
            </a:r>
          </a:p>
        </p:txBody>
      </p:sp>
      <p:sp>
        <p:nvSpPr>
          <p:cNvPr id="20" name="Rectangle 19">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FD23A0C-68A7-417E-8D1C-49324D20A95C}"/>
              </a:ext>
            </a:extLst>
          </p:cNvPr>
          <p:cNvSpPr>
            <a:spLocks noGrp="1"/>
          </p:cNvSpPr>
          <p:nvPr>
            <p:ph idx="1"/>
          </p:nvPr>
        </p:nvSpPr>
        <p:spPr>
          <a:xfrm>
            <a:off x="486918" y="2133600"/>
            <a:ext cx="2737709" cy="3759253"/>
          </a:xfrm>
        </p:spPr>
        <p:txBody>
          <a:bodyPr>
            <a:normAutofit/>
          </a:bodyPr>
          <a:lstStyle/>
          <a:p>
            <a:pPr>
              <a:lnSpc>
                <a:spcPct val="90000"/>
              </a:lnSpc>
            </a:pPr>
            <a:r>
              <a:rPr lang="en-US" dirty="0"/>
              <a:t>A GE animal to make a certain  pharmaceutical protein in its </a:t>
            </a:r>
            <a:r>
              <a:rPr lang="en-US" b="1"/>
              <a:t>Milk, Urine, Blood, Sperm, Eggs</a:t>
            </a:r>
          </a:p>
          <a:p>
            <a:pPr marL="0" indent="0">
              <a:lnSpc>
                <a:spcPct val="90000"/>
              </a:lnSpc>
              <a:buNone/>
            </a:pPr>
            <a:r>
              <a:rPr lang="en-US"/>
              <a:t>E.g. </a:t>
            </a:r>
          </a:p>
          <a:p>
            <a:pPr>
              <a:lnSpc>
                <a:spcPct val="90000"/>
              </a:lnSpc>
            </a:pPr>
            <a:r>
              <a:rPr lang="en-US"/>
              <a:t>Lipase (Sheep, Rabbits)  </a:t>
            </a:r>
          </a:p>
          <a:p>
            <a:pPr>
              <a:lnSpc>
                <a:spcPct val="90000"/>
              </a:lnSpc>
            </a:pPr>
            <a:r>
              <a:rPr lang="en-US"/>
              <a:t>Growth Hormone (Goats)  </a:t>
            </a:r>
          </a:p>
          <a:p>
            <a:pPr>
              <a:lnSpc>
                <a:spcPct val="90000"/>
              </a:lnSpc>
            </a:pPr>
            <a:r>
              <a:rPr lang="en-US"/>
              <a:t>Factor VIII (Cattle)</a:t>
            </a:r>
          </a:p>
          <a:p>
            <a:pPr>
              <a:lnSpc>
                <a:spcPct val="90000"/>
              </a:lnSpc>
            </a:pPr>
            <a:endParaRPr lang="en-US"/>
          </a:p>
          <a:p>
            <a:pPr>
              <a:lnSpc>
                <a:spcPct val="90000"/>
              </a:lnSpc>
            </a:pPr>
            <a:endParaRPr lang="en-IN"/>
          </a:p>
        </p:txBody>
      </p:sp>
      <p:sp>
        <p:nvSpPr>
          <p:cNvPr id="22"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61223"/>
            <a:ext cx="77852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82803C5A-F364-453A-849E-C7639003C3BD}"/>
              </a:ext>
            </a:extLst>
          </p:cNvPr>
          <p:cNvGrpSpPr/>
          <p:nvPr/>
        </p:nvGrpSpPr>
        <p:grpSpPr>
          <a:xfrm>
            <a:off x="3464657" y="1428766"/>
            <a:ext cx="5215183" cy="4133834"/>
            <a:chOff x="152400" y="1813560"/>
            <a:chExt cx="6900673" cy="4863253"/>
          </a:xfrm>
        </p:grpSpPr>
        <p:sp>
          <p:nvSpPr>
            <p:cNvPr id="9" name="object 2">
              <a:extLst>
                <a:ext uri="{FF2B5EF4-FFF2-40B4-BE49-F238E27FC236}">
                  <a16:creationId xmlns:a16="http://schemas.microsoft.com/office/drawing/2014/main" id="{EB81E6E1-E756-443D-9EDD-6AC4D0C15360}"/>
                </a:ext>
              </a:extLst>
            </p:cNvPr>
            <p:cNvSpPr/>
            <p:nvPr/>
          </p:nvSpPr>
          <p:spPr>
            <a:xfrm>
              <a:off x="3809037" y="4428645"/>
              <a:ext cx="3244036" cy="2248168"/>
            </a:xfrm>
            <a:prstGeom prst="rect">
              <a:avLst/>
            </a:prstGeom>
            <a:blipFill>
              <a:blip r:embed="rId2" cstate="print"/>
              <a:stretch>
                <a:fillRect/>
              </a:stretch>
            </a:blipFill>
          </p:spPr>
          <p:txBody>
            <a:bodyPr wrap="square" lIns="0" tIns="0" rIns="0" bIns="0" rtlCol="0"/>
            <a:lstStyle/>
            <a:p>
              <a:endParaRPr/>
            </a:p>
          </p:txBody>
        </p:sp>
        <p:grpSp>
          <p:nvGrpSpPr>
            <p:cNvPr id="10" name="object 7">
              <a:extLst>
                <a:ext uri="{FF2B5EF4-FFF2-40B4-BE49-F238E27FC236}">
                  <a16:creationId xmlns:a16="http://schemas.microsoft.com/office/drawing/2014/main" id="{E72A01DF-1102-4517-A74E-6D56A3DBA403}"/>
                </a:ext>
              </a:extLst>
            </p:cNvPr>
            <p:cNvGrpSpPr/>
            <p:nvPr/>
          </p:nvGrpSpPr>
          <p:grpSpPr>
            <a:xfrm>
              <a:off x="152400" y="1813560"/>
              <a:ext cx="6900672" cy="4843272"/>
              <a:chOff x="152400" y="1813560"/>
              <a:chExt cx="6900672" cy="4843272"/>
            </a:xfrm>
          </p:grpSpPr>
          <p:sp>
            <p:nvSpPr>
              <p:cNvPr id="11" name="object 8">
                <a:extLst>
                  <a:ext uri="{FF2B5EF4-FFF2-40B4-BE49-F238E27FC236}">
                    <a16:creationId xmlns:a16="http://schemas.microsoft.com/office/drawing/2014/main" id="{5C81757B-72BD-47E1-BDE7-73FEF2A2D1FA}"/>
                  </a:ext>
                </a:extLst>
              </p:cNvPr>
              <p:cNvSpPr/>
              <p:nvPr/>
            </p:nvSpPr>
            <p:spPr>
              <a:xfrm>
                <a:off x="512063" y="2209800"/>
                <a:ext cx="3344276" cy="4447032"/>
              </a:xfrm>
              <a:prstGeom prst="rect">
                <a:avLst/>
              </a:prstGeom>
              <a:blipFill>
                <a:blip r:embed="rId3" cstate="print"/>
                <a:stretch>
                  <a:fillRect/>
                </a:stretch>
              </a:blipFill>
            </p:spPr>
            <p:txBody>
              <a:bodyPr wrap="square" lIns="0" tIns="0" rIns="0" bIns="0" rtlCol="0"/>
              <a:lstStyle/>
              <a:p>
                <a:endParaRPr/>
              </a:p>
            </p:txBody>
          </p:sp>
          <p:sp>
            <p:nvSpPr>
              <p:cNvPr id="12" name="object 9">
                <a:extLst>
                  <a:ext uri="{FF2B5EF4-FFF2-40B4-BE49-F238E27FC236}">
                    <a16:creationId xmlns:a16="http://schemas.microsoft.com/office/drawing/2014/main" id="{0C90BAA1-9CD3-4343-9EF3-10AC07C80A8D}"/>
                  </a:ext>
                </a:extLst>
              </p:cNvPr>
              <p:cNvSpPr/>
              <p:nvPr/>
            </p:nvSpPr>
            <p:spPr>
              <a:xfrm>
                <a:off x="152400" y="1813560"/>
                <a:ext cx="1569720" cy="1056132"/>
              </a:xfrm>
              <a:prstGeom prst="rect">
                <a:avLst/>
              </a:prstGeom>
              <a:blipFill>
                <a:blip r:embed="rId4" cstate="print"/>
                <a:stretch>
                  <a:fillRect/>
                </a:stretch>
              </a:blipFill>
            </p:spPr>
            <p:txBody>
              <a:bodyPr wrap="square" lIns="0" tIns="0" rIns="0" bIns="0" rtlCol="0"/>
              <a:lstStyle/>
              <a:p>
                <a:endParaRPr/>
              </a:p>
            </p:txBody>
          </p:sp>
          <p:sp>
            <p:nvSpPr>
              <p:cNvPr id="13" name="object 10">
                <a:extLst>
                  <a:ext uri="{FF2B5EF4-FFF2-40B4-BE49-F238E27FC236}">
                    <a16:creationId xmlns:a16="http://schemas.microsoft.com/office/drawing/2014/main" id="{562ADF61-1BE7-47C5-8010-F8ABA4834520}"/>
                  </a:ext>
                </a:extLst>
              </p:cNvPr>
              <p:cNvSpPr/>
              <p:nvPr/>
            </p:nvSpPr>
            <p:spPr>
              <a:xfrm>
                <a:off x="4572000" y="1914045"/>
                <a:ext cx="2481072" cy="2514600"/>
              </a:xfrm>
              <a:prstGeom prst="rect">
                <a:avLst/>
              </a:prstGeom>
              <a:blipFill>
                <a:blip r:embed="rId5" cstate="print"/>
                <a:stretch>
                  <a:fillRect/>
                </a:stretch>
              </a:blipFill>
            </p:spPr>
            <p:txBody>
              <a:bodyPr wrap="square" lIns="0" tIns="0" rIns="0" bIns="0" rtlCol="0"/>
              <a:lstStyle/>
              <a:p>
                <a:endParaRPr/>
              </a:p>
            </p:txBody>
          </p:sp>
        </p:grpSp>
      </p:grpSp>
      <p:sp>
        <p:nvSpPr>
          <p:cNvPr id="17" name="Title 1">
            <a:extLst>
              <a:ext uri="{FF2B5EF4-FFF2-40B4-BE49-F238E27FC236}">
                <a16:creationId xmlns:a16="http://schemas.microsoft.com/office/drawing/2014/main" id="{263FFEFF-B608-41B3-AFBC-37749007636E}"/>
              </a:ext>
            </a:extLst>
          </p:cNvPr>
          <p:cNvSpPr txBox="1">
            <a:spLocks/>
          </p:cNvSpPr>
          <p:nvPr/>
        </p:nvSpPr>
        <p:spPr>
          <a:xfrm>
            <a:off x="3736472" y="5665923"/>
            <a:ext cx="4943367" cy="506277"/>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r>
              <a:rPr lang="en-IN" sz="3100" dirty="0"/>
              <a:t>Process</a:t>
            </a:r>
          </a:p>
        </p:txBody>
      </p:sp>
    </p:spTree>
    <p:extLst>
      <p:ext uri="{BB962C8B-B14F-4D97-AF65-F5344CB8AC3E}">
        <p14:creationId xmlns:p14="http://schemas.microsoft.com/office/powerpoint/2010/main" val="2040264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BA998-7B97-4DAC-A13D-2CC58B862B3C}"/>
              </a:ext>
            </a:extLst>
          </p:cNvPr>
          <p:cNvSpPr>
            <a:spLocks noGrp="1"/>
          </p:cNvSpPr>
          <p:nvPr>
            <p:ph type="title"/>
          </p:nvPr>
        </p:nvSpPr>
        <p:spPr>
          <a:xfrm>
            <a:off x="1945201" y="624110"/>
            <a:ext cx="6589199" cy="671290"/>
          </a:xfrm>
        </p:spPr>
        <p:txBody>
          <a:bodyPr/>
          <a:lstStyle/>
          <a:p>
            <a:r>
              <a:rPr lang="en-IN"/>
              <a:t>Pros and Cons</a:t>
            </a:r>
            <a:endParaRPr lang="en-IN" dirty="0"/>
          </a:p>
        </p:txBody>
      </p:sp>
      <p:sp>
        <p:nvSpPr>
          <p:cNvPr id="3" name="Content Placeholder 2">
            <a:extLst>
              <a:ext uri="{FF2B5EF4-FFF2-40B4-BE49-F238E27FC236}">
                <a16:creationId xmlns:a16="http://schemas.microsoft.com/office/drawing/2014/main" id="{39203B75-D013-4C49-8214-A4009D326F08}"/>
              </a:ext>
            </a:extLst>
          </p:cNvPr>
          <p:cNvSpPr>
            <a:spLocks noGrp="1"/>
          </p:cNvSpPr>
          <p:nvPr>
            <p:ph idx="1"/>
          </p:nvPr>
        </p:nvSpPr>
        <p:spPr/>
        <p:txBody>
          <a:bodyPr/>
          <a:lstStyle/>
          <a:p>
            <a:pPr marL="0" indent="0">
              <a:buNone/>
            </a:pPr>
            <a:r>
              <a:rPr lang="en-IN" dirty="0"/>
              <a:t>Pros</a:t>
            </a:r>
          </a:p>
          <a:p>
            <a:pPr marL="720725" indent="-360363"/>
            <a:r>
              <a:rPr lang="en-US" dirty="0"/>
              <a:t>Can scale up &amp; Cost reduction- (20-50 $ /g)</a:t>
            </a:r>
          </a:p>
          <a:p>
            <a:pPr marL="720725" indent="-360363"/>
            <a:r>
              <a:rPr lang="en-US" dirty="0"/>
              <a:t>Complex protein processing</a:t>
            </a:r>
          </a:p>
          <a:p>
            <a:pPr marL="720725" indent="-360363"/>
            <a:r>
              <a:rPr lang="en-US" dirty="0"/>
              <a:t>Very high expression levels</a:t>
            </a:r>
          </a:p>
          <a:p>
            <a:endParaRPr lang="en-US" dirty="0"/>
          </a:p>
          <a:p>
            <a:pPr marL="0" indent="0">
              <a:buNone/>
            </a:pPr>
            <a:r>
              <a:rPr lang="en-US" dirty="0"/>
              <a:t>Cons</a:t>
            </a:r>
          </a:p>
          <a:p>
            <a:pPr marL="720725" indent="-360363"/>
            <a:r>
              <a:rPr lang="en-US" dirty="0"/>
              <a:t>Viral contamination</a:t>
            </a:r>
          </a:p>
          <a:p>
            <a:pPr marL="720725" indent="-360363"/>
            <a:r>
              <a:rPr lang="en-US" dirty="0"/>
              <a:t>Long time scales</a:t>
            </a:r>
          </a:p>
          <a:p>
            <a:pPr marL="720725" indent="-360363"/>
            <a:r>
              <a:rPr lang="en-US" dirty="0"/>
              <a:t>Little regulatory experience</a:t>
            </a:r>
          </a:p>
          <a:p>
            <a:endParaRPr lang="en-US" dirty="0"/>
          </a:p>
          <a:p>
            <a:endParaRPr lang="en-IN" dirty="0"/>
          </a:p>
        </p:txBody>
      </p:sp>
    </p:spTree>
    <p:extLst>
      <p:ext uri="{BB962C8B-B14F-4D97-AF65-F5344CB8AC3E}">
        <p14:creationId xmlns:p14="http://schemas.microsoft.com/office/powerpoint/2010/main" val="3255488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E43CD9-3559-4228-B129-CA927E6B46F2}"/>
              </a:ext>
            </a:extLst>
          </p:cNvPr>
          <p:cNvSpPr>
            <a:spLocks noGrp="1"/>
          </p:cNvSpPr>
          <p:nvPr>
            <p:ph type="title"/>
          </p:nvPr>
        </p:nvSpPr>
        <p:spPr>
          <a:xfrm>
            <a:off x="411703" y="2179295"/>
            <a:ext cx="2559327" cy="3029344"/>
          </a:xfrm>
        </p:spPr>
        <p:txBody>
          <a:bodyPr>
            <a:normAutofit/>
          </a:bodyPr>
          <a:lstStyle/>
          <a:p>
            <a:r>
              <a:rPr lang="en-IN" sz="3000" dirty="0">
                <a:solidFill>
                  <a:schemeClr val="bg1"/>
                </a:solidFill>
              </a:rPr>
              <a:t>Plant Biopharming</a:t>
            </a:r>
          </a:p>
        </p:txBody>
      </p:sp>
      <p:sp>
        <p:nvSpPr>
          <p:cNvPr id="11"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3" name="Rectangle 12">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BDAC5F9-044C-4D0C-8F50-2B6E1636F69D}"/>
              </a:ext>
            </a:extLst>
          </p:cNvPr>
          <p:cNvGraphicFramePr>
            <a:graphicFrameLocks noGrp="1"/>
          </p:cNvGraphicFramePr>
          <p:nvPr>
            <p:ph idx="1"/>
            <p:extLst>
              <p:ext uri="{D42A27DB-BD31-4B8C-83A1-F6EECF244321}">
                <p14:modId xmlns:p14="http://schemas.microsoft.com/office/powerpoint/2010/main" val="3356139294"/>
              </p:ext>
            </p:extLst>
          </p:nvPr>
        </p:nvGraphicFramePr>
        <p:xfrm>
          <a:off x="3534858" y="641551"/>
          <a:ext cx="5124159"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103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38" name="Group 137">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139"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0"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1"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2"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3"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4"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45"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46"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47"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48"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49"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50"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52" name="Group 151">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153"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54"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55"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56"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7"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58"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59"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60"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61"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62"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63"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64"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66" name="Rectangle 165">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68"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70" name="Rectangle 169">
            <a:extLst>
              <a:ext uri="{FF2B5EF4-FFF2-40B4-BE49-F238E27FC236}">
                <a16:creationId xmlns:a16="http://schemas.microsoft.com/office/drawing/2014/main" id="{CADF4631-3C8F-45EE-8D19-4D3E8426B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2" name="Group 171">
            <a:extLst>
              <a:ext uri="{FF2B5EF4-FFF2-40B4-BE49-F238E27FC236}">
                <a16:creationId xmlns:a16="http://schemas.microsoft.com/office/drawing/2014/main" id="{F291099C-17EE-4E0E-B096-C799750500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173" name="Freeform 11">
              <a:extLst>
                <a:ext uri="{FF2B5EF4-FFF2-40B4-BE49-F238E27FC236}">
                  <a16:creationId xmlns:a16="http://schemas.microsoft.com/office/drawing/2014/main" id="{E21C6221-3E1B-4ABD-8172-FAE995E65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74" name="Freeform 12">
              <a:extLst>
                <a:ext uri="{FF2B5EF4-FFF2-40B4-BE49-F238E27FC236}">
                  <a16:creationId xmlns:a16="http://schemas.microsoft.com/office/drawing/2014/main" id="{D3EF5991-93EA-451F-BB82-1ABC4AC0D2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75" name="Freeform 13">
              <a:extLst>
                <a:ext uri="{FF2B5EF4-FFF2-40B4-BE49-F238E27FC236}">
                  <a16:creationId xmlns:a16="http://schemas.microsoft.com/office/drawing/2014/main" id="{136F96F7-16E6-48A1-A211-0B4A4D0C83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76" name="Freeform 14">
              <a:extLst>
                <a:ext uri="{FF2B5EF4-FFF2-40B4-BE49-F238E27FC236}">
                  <a16:creationId xmlns:a16="http://schemas.microsoft.com/office/drawing/2014/main" id="{5C00D000-7FA5-40C4-AB6A-DE3A61AB8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7" name="Freeform 15">
              <a:extLst>
                <a:ext uri="{FF2B5EF4-FFF2-40B4-BE49-F238E27FC236}">
                  <a16:creationId xmlns:a16="http://schemas.microsoft.com/office/drawing/2014/main" id="{5AAEB880-A03D-4743-9060-D7A846FA6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8" name="Freeform 16">
              <a:extLst>
                <a:ext uri="{FF2B5EF4-FFF2-40B4-BE49-F238E27FC236}">
                  <a16:creationId xmlns:a16="http://schemas.microsoft.com/office/drawing/2014/main" id="{CC64DD68-0B96-4DE9-8FD5-3175E4A3F1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9" name="Freeform 17">
              <a:extLst>
                <a:ext uri="{FF2B5EF4-FFF2-40B4-BE49-F238E27FC236}">
                  <a16:creationId xmlns:a16="http://schemas.microsoft.com/office/drawing/2014/main" id="{69118400-C17B-4068-86D3-93CAE7702C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0" name="Freeform 18">
              <a:extLst>
                <a:ext uri="{FF2B5EF4-FFF2-40B4-BE49-F238E27FC236}">
                  <a16:creationId xmlns:a16="http://schemas.microsoft.com/office/drawing/2014/main" id="{117FA22F-CBA8-4CF5-B8CC-2D169B67E4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1" name="Freeform 19">
              <a:extLst>
                <a:ext uri="{FF2B5EF4-FFF2-40B4-BE49-F238E27FC236}">
                  <a16:creationId xmlns:a16="http://schemas.microsoft.com/office/drawing/2014/main" id="{8FB2D443-8598-4CEE-AED2-BEF49AA95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2" name="Freeform 20">
              <a:extLst>
                <a:ext uri="{FF2B5EF4-FFF2-40B4-BE49-F238E27FC236}">
                  <a16:creationId xmlns:a16="http://schemas.microsoft.com/office/drawing/2014/main" id="{92593E33-68AF-485D-99D0-080CEA1971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83" name="Freeform 21">
              <a:extLst>
                <a:ext uri="{FF2B5EF4-FFF2-40B4-BE49-F238E27FC236}">
                  <a16:creationId xmlns:a16="http://schemas.microsoft.com/office/drawing/2014/main" id="{96A28427-575C-4904-AC4B-3DD62801D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84" name="Freeform 22">
              <a:extLst>
                <a:ext uri="{FF2B5EF4-FFF2-40B4-BE49-F238E27FC236}">
                  <a16:creationId xmlns:a16="http://schemas.microsoft.com/office/drawing/2014/main" id="{782FA736-DE89-4D13-B0A7-3906B32CE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sp>
        <p:nvSpPr>
          <p:cNvPr id="10" name="Title 1">
            <a:extLst>
              <a:ext uri="{FF2B5EF4-FFF2-40B4-BE49-F238E27FC236}">
                <a16:creationId xmlns:a16="http://schemas.microsoft.com/office/drawing/2014/main" id="{242BDD93-4098-4084-96C9-A357E9C74062}"/>
              </a:ext>
            </a:extLst>
          </p:cNvPr>
          <p:cNvSpPr txBox="1">
            <a:spLocks/>
          </p:cNvSpPr>
          <p:nvPr/>
        </p:nvSpPr>
        <p:spPr>
          <a:xfrm>
            <a:off x="1941909" y="4529540"/>
            <a:ext cx="6686550" cy="1162423"/>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5400"/>
              <a:t>Plant Biopharming</a:t>
            </a:r>
          </a:p>
        </p:txBody>
      </p:sp>
      <p:grpSp>
        <p:nvGrpSpPr>
          <p:cNvPr id="186" name="Group 185">
            <a:extLst>
              <a:ext uri="{FF2B5EF4-FFF2-40B4-BE49-F238E27FC236}">
                <a16:creationId xmlns:a16="http://schemas.microsoft.com/office/drawing/2014/main" id="{6A54B62D-FC5C-4E1A-8D8B-279576FE53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187" name="Freeform 27">
              <a:extLst>
                <a:ext uri="{FF2B5EF4-FFF2-40B4-BE49-F238E27FC236}">
                  <a16:creationId xmlns:a16="http://schemas.microsoft.com/office/drawing/2014/main" id="{4706D2CB-CE4C-4F40-B189-FD7BB4466B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88" name="Freeform 28">
              <a:extLst>
                <a:ext uri="{FF2B5EF4-FFF2-40B4-BE49-F238E27FC236}">
                  <a16:creationId xmlns:a16="http://schemas.microsoft.com/office/drawing/2014/main" id="{2714CF7E-2DF6-4F91-8BB2-D62E8B549D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89" name="Freeform 29">
              <a:extLst>
                <a:ext uri="{FF2B5EF4-FFF2-40B4-BE49-F238E27FC236}">
                  <a16:creationId xmlns:a16="http://schemas.microsoft.com/office/drawing/2014/main" id="{F30DCFE1-624D-4D3C-AC61-757C2FF356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90" name="Freeform 30">
              <a:extLst>
                <a:ext uri="{FF2B5EF4-FFF2-40B4-BE49-F238E27FC236}">
                  <a16:creationId xmlns:a16="http://schemas.microsoft.com/office/drawing/2014/main" id="{BF08ABFE-DD31-4F1F-9520-93CC613CD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91" name="Freeform 31">
              <a:extLst>
                <a:ext uri="{FF2B5EF4-FFF2-40B4-BE49-F238E27FC236}">
                  <a16:creationId xmlns:a16="http://schemas.microsoft.com/office/drawing/2014/main" id="{ADFB2DBD-F00A-4820-876F-4E75F216B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92" name="Freeform 32">
              <a:extLst>
                <a:ext uri="{FF2B5EF4-FFF2-40B4-BE49-F238E27FC236}">
                  <a16:creationId xmlns:a16="http://schemas.microsoft.com/office/drawing/2014/main" id="{3F85387B-5668-4570-BC5C-AA89417C7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93" name="Freeform 33">
              <a:extLst>
                <a:ext uri="{FF2B5EF4-FFF2-40B4-BE49-F238E27FC236}">
                  <a16:creationId xmlns:a16="http://schemas.microsoft.com/office/drawing/2014/main" id="{FEA70EF6-623D-453D-8360-1B0C142A2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94" name="Freeform 34">
              <a:extLst>
                <a:ext uri="{FF2B5EF4-FFF2-40B4-BE49-F238E27FC236}">
                  <a16:creationId xmlns:a16="http://schemas.microsoft.com/office/drawing/2014/main" id="{FE3B449C-A5FE-44B9-A01C-A115C37D3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5" name="Freeform 35">
              <a:extLst>
                <a:ext uri="{FF2B5EF4-FFF2-40B4-BE49-F238E27FC236}">
                  <a16:creationId xmlns:a16="http://schemas.microsoft.com/office/drawing/2014/main" id="{BD672E89-DAB4-41AE-891D-6B6A52B0EA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96" name="Freeform 36">
              <a:extLst>
                <a:ext uri="{FF2B5EF4-FFF2-40B4-BE49-F238E27FC236}">
                  <a16:creationId xmlns:a16="http://schemas.microsoft.com/office/drawing/2014/main" id="{C69123C3-F0F9-4AA7-BA7B-9E5E0AF27E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97" name="Freeform 37">
              <a:extLst>
                <a:ext uri="{FF2B5EF4-FFF2-40B4-BE49-F238E27FC236}">
                  <a16:creationId xmlns:a16="http://schemas.microsoft.com/office/drawing/2014/main" id="{E10779C5-3DD9-489D-9A2D-EF45B7BE30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98" name="Freeform 38">
              <a:extLst>
                <a:ext uri="{FF2B5EF4-FFF2-40B4-BE49-F238E27FC236}">
                  <a16:creationId xmlns:a16="http://schemas.microsoft.com/office/drawing/2014/main" id="{1D3B4B35-2090-4DA8-ADBE-DD888B4E1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00" name="Rectangle 199">
            <a:extLst>
              <a:ext uri="{FF2B5EF4-FFF2-40B4-BE49-F238E27FC236}">
                <a16:creationId xmlns:a16="http://schemas.microsoft.com/office/drawing/2014/main" id="{46FA917F-43A3-4FA3-A085-59D0DC397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pic>
        <p:nvPicPr>
          <p:cNvPr id="2050" name="Picture 2" descr="Plants | Free Full-Text | Development of Systems for the ...">
            <a:extLst>
              <a:ext uri="{FF2B5EF4-FFF2-40B4-BE49-F238E27FC236}">
                <a16:creationId xmlns:a16="http://schemas.microsoft.com/office/drawing/2014/main" id="{2C1D513E-94B8-451F-AF8F-35E8FA22E0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941909" y="640080"/>
            <a:ext cx="6702764" cy="3602736"/>
          </a:xfrm>
          <a:prstGeom prst="rect">
            <a:avLst/>
          </a:prstGeom>
          <a:noFill/>
          <a:extLst>
            <a:ext uri="{909E8E84-426E-40DD-AFC4-6F175D3DCCD1}">
              <a14:hiddenFill xmlns:a14="http://schemas.microsoft.com/office/drawing/2010/main">
                <a:solidFill>
                  <a:srgbClr val="FFFFFF"/>
                </a:solidFill>
              </a14:hiddenFill>
            </a:ext>
          </a:extLst>
        </p:spPr>
      </p:pic>
      <p:sp>
        <p:nvSpPr>
          <p:cNvPr id="202" name="Freeform 33">
            <a:extLst>
              <a:ext uri="{FF2B5EF4-FFF2-40B4-BE49-F238E27FC236}">
                <a16:creationId xmlns:a16="http://schemas.microsoft.com/office/drawing/2014/main" id="{9CBF007B-8C8C-4F79-B037-9F4C61F9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753578"/>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extLst>
      <p:ext uri="{BB962C8B-B14F-4D97-AF65-F5344CB8AC3E}">
        <p14:creationId xmlns:p14="http://schemas.microsoft.com/office/powerpoint/2010/main" val="330027036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60</TotalTime>
  <Words>1110</Words>
  <Application>Microsoft Office PowerPoint</Application>
  <PresentationFormat>On-screen Show (4:3)</PresentationFormat>
  <Paragraphs>237</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Carlito</vt:lpstr>
      <vt:lpstr>Century Gothic</vt:lpstr>
      <vt:lpstr>Wingdings</vt:lpstr>
      <vt:lpstr>Wingdings 3</vt:lpstr>
      <vt:lpstr>Wisp</vt:lpstr>
      <vt:lpstr>Biopharming</vt:lpstr>
      <vt:lpstr>Bioreactor</vt:lpstr>
      <vt:lpstr>Definition</vt:lpstr>
      <vt:lpstr>History</vt:lpstr>
      <vt:lpstr>Methodology</vt:lpstr>
      <vt:lpstr>Animal Biopharming</vt:lpstr>
      <vt:lpstr>Pros and Cons</vt:lpstr>
      <vt:lpstr>Plant Biopharming</vt:lpstr>
      <vt:lpstr>PowerPoint Presentation</vt:lpstr>
      <vt:lpstr>Plantibodies</vt:lpstr>
      <vt:lpstr>Plant made Antibodies</vt:lpstr>
      <vt:lpstr>Plant made Edible vaccine</vt:lpstr>
      <vt:lpstr>Process of Edible vaccine</vt:lpstr>
      <vt:lpstr>Plant made therapeutic proteins</vt:lpstr>
      <vt:lpstr>Criteria to select a plant </vt:lpstr>
      <vt:lpstr>Strategies of biopharming</vt:lpstr>
      <vt:lpstr>Strategies of biopharming</vt:lpstr>
      <vt:lpstr>Strategies of biopharming</vt:lpstr>
      <vt:lpstr>Pros and Cons</vt:lpstr>
      <vt:lpstr>Need of Biopharming</vt:lpstr>
      <vt:lpstr>Need of biopharming</vt:lpstr>
      <vt:lpstr>Need of Biopharming</vt:lpstr>
      <vt:lpstr>Risk of Biopharming</vt:lpstr>
      <vt:lpstr>Safeguards for  biopharming</vt:lpstr>
      <vt:lpstr>Safeguards for  biopharming: Physical method</vt:lpstr>
      <vt:lpstr>Industrial products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ani.gatz1 ani.gatz1</dc:creator>
  <cp:lastModifiedBy>ani.gatz1 ani.gatz1</cp:lastModifiedBy>
  <cp:revision>12</cp:revision>
  <dcterms:created xsi:type="dcterms:W3CDTF">2020-05-28T04:34:22Z</dcterms:created>
  <dcterms:modified xsi:type="dcterms:W3CDTF">2020-05-28T05:35:21Z</dcterms:modified>
</cp:coreProperties>
</file>