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Diabetese Mellitus</a:t>
            </a:r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solidFill>
                  <a:srgbClr val="002060"/>
                </a:solidFill>
                <a:latin typeface="Bell MT" pitchFamily="18" charset="0"/>
              </a:rPr>
              <a:t>(Hypoinsulinism)</a:t>
            </a:r>
            <a:endParaRPr lang="en-US" dirty="0">
              <a:solidFill>
                <a:srgbClr val="002060"/>
              </a:solidFill>
              <a:latin typeface="Bell MT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9906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Dr. </a:t>
            </a:r>
            <a:r>
              <a:rPr lang="en-US" b="1" dirty="0" err="1" smtClean="0">
                <a:solidFill>
                  <a:srgbClr val="00CC00"/>
                </a:solidFill>
                <a:latin typeface="Bodoni MT" pitchFamily="18" charset="0"/>
              </a:rPr>
              <a:t>Vivek</a:t>
            </a: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 Kr. Singh 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Assistant Professor</a:t>
            </a: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00CC00"/>
                </a:solidFill>
                <a:latin typeface="Bodoni MT" pitchFamily="18" charset="0"/>
              </a:rPr>
              <a:t>Department of Veterinary Clinical Complex </a:t>
            </a:r>
          </a:p>
          <a:p>
            <a:endParaRPr lang="en-US" dirty="0"/>
          </a:p>
        </p:txBody>
      </p:sp>
      <p:pic>
        <p:nvPicPr>
          <p:cNvPr id="1026" name="Picture 2" descr="C:\Users\hp\Desktop\Diabetese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1"/>
            <a:ext cx="4724399" cy="21335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81400" y="4495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UNIT-3</a:t>
            </a:r>
            <a:endParaRPr lang="en-US" dirty="0"/>
          </a:p>
        </p:txBody>
      </p:sp>
      <p:pic>
        <p:nvPicPr>
          <p:cNvPr id="6" name="Picture 5" descr="C:\Users\hp\Desktop\gem\BASU-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676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hp\Desktop\gem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0"/>
            <a:ext cx="1752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  <a:latin typeface="Bell MT" pitchFamily="18" charset="0"/>
              </a:rPr>
              <a:t>“Diabetes </a:t>
            </a:r>
            <a:r>
              <a:rPr lang="en-US" dirty="0" smtClean="0">
                <a:solidFill>
                  <a:srgbClr val="002060"/>
                </a:solidFill>
                <a:latin typeface="Bell MT" pitchFamily="18" charset="0"/>
              </a:rPr>
              <a:t>mellitus is an endocrine </a:t>
            </a:r>
            <a:r>
              <a:rPr lang="en-US" dirty="0" smtClean="0">
                <a:solidFill>
                  <a:srgbClr val="002060"/>
                </a:solidFill>
                <a:latin typeface="Bell MT" pitchFamily="18" charset="0"/>
              </a:rPr>
              <a:t>disorder, characterized </a:t>
            </a:r>
            <a:r>
              <a:rPr lang="en-US" dirty="0" smtClean="0">
                <a:solidFill>
                  <a:srgbClr val="002060"/>
                </a:solidFill>
                <a:latin typeface="Bell MT" pitchFamily="18" charset="0"/>
              </a:rPr>
              <a:t>by </a:t>
            </a:r>
            <a:r>
              <a:rPr lang="en-US" b="1" dirty="0" smtClean="0">
                <a:solidFill>
                  <a:srgbClr val="002060"/>
                </a:solidFill>
                <a:latin typeface="Bell MT" pitchFamily="18" charset="0"/>
              </a:rPr>
              <a:t>polyuria</a:t>
            </a:r>
            <a:r>
              <a:rPr lang="en-US" dirty="0" smtClean="0">
                <a:solidFill>
                  <a:srgbClr val="002060"/>
                </a:solidFill>
                <a:latin typeface="Bell MT" pitchFamily="18" charset="0"/>
              </a:rPr>
              <a:t>, </a:t>
            </a:r>
            <a:r>
              <a:rPr lang="en-US" b="1" dirty="0" smtClean="0">
                <a:solidFill>
                  <a:srgbClr val="002060"/>
                </a:solidFill>
                <a:latin typeface="Bell MT" pitchFamily="18" charset="0"/>
              </a:rPr>
              <a:t>polyphagia</a:t>
            </a:r>
            <a:r>
              <a:rPr lang="en-US" dirty="0" smtClean="0">
                <a:solidFill>
                  <a:srgbClr val="002060"/>
                </a:solidFill>
                <a:latin typeface="Bell MT" pitchFamily="18" charset="0"/>
              </a:rPr>
              <a:t>, loss of body condition and development of </a:t>
            </a:r>
            <a:r>
              <a:rPr lang="en-US" b="1" dirty="0" smtClean="0">
                <a:solidFill>
                  <a:srgbClr val="002060"/>
                </a:solidFill>
                <a:latin typeface="Bell MT" pitchFamily="18" charset="0"/>
              </a:rPr>
              <a:t>cataract</a:t>
            </a:r>
            <a:r>
              <a:rPr lang="en-US" dirty="0" smtClean="0">
                <a:solidFill>
                  <a:srgbClr val="002060"/>
                </a:solidFill>
                <a:latin typeface="Bell MT" pitchFamily="18" charset="0"/>
              </a:rPr>
              <a:t>”</a:t>
            </a:r>
            <a:endParaRPr lang="en-US" dirty="0">
              <a:solidFill>
                <a:srgbClr val="002060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Etiology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ll MT" pitchFamily="18" charset="0"/>
              </a:rPr>
              <a:t>Deficiency of insulin </a:t>
            </a:r>
            <a:endParaRPr lang="en-US" dirty="0">
              <a:solidFill>
                <a:srgbClr val="FF0000"/>
              </a:solidFill>
              <a:latin typeface="Bell MT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562600" y="1295400"/>
            <a:ext cx="23622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Bell MT" pitchFamily="18" charset="0"/>
              </a:rPr>
              <a:t>Insulin deficiency</a:t>
            </a:r>
            <a:endParaRPr lang="en-US" dirty="0">
              <a:solidFill>
                <a:schemeClr val="tx1"/>
              </a:solidFill>
              <a:latin typeface="Bell MT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 flipV="1">
            <a:off x="2286000" y="2286000"/>
            <a:ext cx="4038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400800" y="22860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219200" y="3200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Bell MT" pitchFamily="18" charset="0"/>
              </a:rPr>
              <a:t>Absolute insulin deficiency</a:t>
            </a:r>
            <a:endParaRPr lang="en-US" b="1" dirty="0">
              <a:solidFill>
                <a:srgbClr val="7030A0"/>
              </a:solidFill>
              <a:latin typeface="Bell MT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1715294" y="4076700"/>
            <a:ext cx="3802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0" y="4267200"/>
            <a:ext cx="51053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7030A0"/>
                </a:solidFill>
                <a:latin typeface="Bell MT" pitchFamily="18" charset="0"/>
              </a:rPr>
              <a:t>Destruction of </a:t>
            </a:r>
            <a:r>
              <a:rPr lang="el-GR" sz="2000" b="1" dirty="0" smtClean="0">
                <a:solidFill>
                  <a:srgbClr val="7030A0"/>
                </a:solidFill>
              </a:rPr>
              <a:t>β</a:t>
            </a:r>
            <a:r>
              <a:rPr lang="en-US" sz="2000" b="1" dirty="0" smtClean="0">
                <a:solidFill>
                  <a:srgbClr val="7030A0"/>
                </a:solidFill>
                <a:latin typeface="Bell MT" pitchFamily="18" charset="0"/>
              </a:rPr>
              <a:t>- cells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Bell MT" pitchFamily="18" charset="0"/>
              </a:rPr>
              <a:t>(Due to certain viruses, Immune-mediated destruction, Pancreatitis )</a:t>
            </a:r>
            <a:endParaRPr lang="en-US" b="1" dirty="0">
              <a:solidFill>
                <a:srgbClr val="7030A0"/>
              </a:solidFill>
              <a:latin typeface="Bell MT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" y="60960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Bell MT" pitchFamily="18" charset="0"/>
              </a:rPr>
              <a:t>Type-I / Insulin dependent diabetes mellitus (IDDM)</a:t>
            </a:r>
            <a:endParaRPr lang="en-US" b="1" dirty="0">
              <a:solidFill>
                <a:srgbClr val="7030A0"/>
              </a:solidFill>
              <a:latin typeface="Bell MT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1371600" y="5638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34000" y="3276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Bell MT" pitchFamily="18" charset="0"/>
              </a:rPr>
              <a:t>Relative insulin deficiency</a:t>
            </a:r>
            <a:endParaRPr lang="en-US" b="1" dirty="0">
              <a:solidFill>
                <a:srgbClr val="00B0F0"/>
              </a:solidFill>
              <a:latin typeface="Bell MT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29200" y="4343400"/>
            <a:ext cx="4139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Bell MT" pitchFamily="18" charset="0"/>
              </a:rPr>
              <a:t>Due to development of insulin resistance</a:t>
            </a:r>
            <a:endParaRPr lang="en-US" b="1" dirty="0">
              <a:solidFill>
                <a:srgbClr val="00B0F0"/>
              </a:solidFill>
              <a:latin typeface="Bell MT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6972301" y="4000501"/>
            <a:ext cx="53340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038600" y="5257800"/>
            <a:ext cx="5105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Bell MT" pitchFamily="18" charset="0"/>
              </a:rPr>
              <a:t>Type-II/Non-insulin dependent diabetes mellitus </a:t>
            </a:r>
            <a:endParaRPr lang="en-US" b="1" dirty="0">
              <a:solidFill>
                <a:srgbClr val="00B0F0"/>
              </a:solidFill>
              <a:latin typeface="Bell MT" pitchFamily="18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rot="5400000">
            <a:off x="7049294" y="4914106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Diabetes is more common in middle-aged dogs of 4-14 years (Highest at 7-9 yrs</a:t>
            </a:r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)</a:t>
            </a:r>
          </a:p>
          <a:p>
            <a:pPr algn="just">
              <a:buNone/>
            </a:pPr>
            <a:endParaRPr lang="en-US" dirty="0" smtClean="0">
              <a:solidFill>
                <a:srgbClr val="7030A0"/>
              </a:solidFill>
              <a:latin typeface="Bell MT" pitchFamily="18" charset="0"/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Females are more affected compared to </a:t>
            </a:r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males</a:t>
            </a:r>
          </a:p>
          <a:p>
            <a:pPr algn="just">
              <a:buNone/>
            </a:pPr>
            <a:endParaRPr lang="en-US" dirty="0" smtClean="0">
              <a:solidFill>
                <a:srgbClr val="7030A0"/>
              </a:solidFill>
              <a:latin typeface="Bell MT" pitchFamily="18" charset="0"/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Poodles, </a:t>
            </a:r>
            <a:r>
              <a:rPr lang="en-US" dirty="0" err="1" smtClean="0">
                <a:solidFill>
                  <a:srgbClr val="7030A0"/>
                </a:solidFill>
                <a:latin typeface="Bell MT" pitchFamily="18" charset="0"/>
              </a:rPr>
              <a:t>Daschunds</a:t>
            </a:r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, Terrier and Beagle breeds are more susceptible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Pathogenesis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287963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   </a:t>
            </a:r>
            <a:r>
              <a:rPr lang="en-US" sz="1600" b="1" dirty="0" smtClean="0">
                <a:solidFill>
                  <a:srgbClr val="7030A0"/>
                </a:solidFill>
                <a:latin typeface="Bell MT" pitchFamily="18" charset="0"/>
              </a:rPr>
              <a:t>Glucose utilization is insulin dependent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Bell MT" pitchFamily="18" charset="0"/>
              </a:rPr>
              <a:t>                      Insulin deficiency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Bell MT" pitchFamily="18" charset="0"/>
              </a:rPr>
              <a:t>          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7030A0"/>
                </a:solidFill>
                <a:latin typeface="Bell MT" pitchFamily="18" charset="0"/>
              </a:rPr>
              <a:t>        Hyperglycemia</a:t>
            </a:r>
          </a:p>
          <a:p>
            <a:pPr>
              <a:buNone/>
            </a:pPr>
            <a:endParaRPr lang="en-US" dirty="0" smtClean="0">
              <a:solidFill>
                <a:srgbClr val="7030A0"/>
              </a:solidFill>
              <a:latin typeface="Bell MT" pitchFamily="18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7030A0"/>
                </a:solidFill>
                <a:latin typeface="Bell MT" pitchFamily="18" charset="0"/>
              </a:rPr>
              <a:t>Blood glucose crosses renal threshold (175-220mg/dl)</a:t>
            </a:r>
          </a:p>
          <a:p>
            <a:pPr>
              <a:buNone/>
            </a:pPr>
            <a:endParaRPr lang="en-US" sz="1600" dirty="0" smtClean="0">
              <a:solidFill>
                <a:srgbClr val="7030A0"/>
              </a:solidFill>
              <a:latin typeface="Bell MT" pitchFamily="18" charset="0"/>
            </a:endParaRPr>
          </a:p>
          <a:p>
            <a:pPr>
              <a:buNone/>
            </a:pPr>
            <a:endParaRPr lang="en-US" sz="1600" dirty="0" smtClean="0">
              <a:solidFill>
                <a:srgbClr val="7030A0"/>
              </a:solidFill>
              <a:latin typeface="Bell MT" pitchFamily="18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7030A0"/>
                </a:solidFill>
                <a:latin typeface="Bell MT" pitchFamily="18" charset="0"/>
              </a:rPr>
              <a:t>     Glycosuria</a:t>
            </a:r>
          </a:p>
          <a:p>
            <a:pPr>
              <a:buNone/>
            </a:pPr>
            <a:r>
              <a:rPr lang="en-US" sz="1600" dirty="0" smtClean="0">
                <a:solidFill>
                  <a:srgbClr val="7030A0"/>
                </a:solidFill>
                <a:latin typeface="Bell MT" pitchFamily="18" charset="0"/>
              </a:rPr>
              <a:t>                   </a:t>
            </a:r>
          </a:p>
          <a:p>
            <a:pPr>
              <a:buNone/>
            </a:pPr>
            <a:endParaRPr lang="en-US" sz="1600" dirty="0" smtClean="0">
              <a:solidFill>
                <a:srgbClr val="7030A0"/>
              </a:solidFill>
              <a:latin typeface="Bell MT" pitchFamily="18" charset="0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7030A0"/>
                </a:solidFill>
                <a:latin typeface="Bell MT" pitchFamily="18" charset="0"/>
              </a:rPr>
              <a:t>               </a:t>
            </a:r>
            <a:r>
              <a:rPr lang="en-US" sz="1600" dirty="0" smtClean="0">
                <a:solidFill>
                  <a:srgbClr val="FF0000"/>
                </a:solidFill>
                <a:latin typeface="Bell MT" pitchFamily="18" charset="0"/>
              </a:rPr>
              <a:t>Glycosuria  creates  osmotic diuresis</a:t>
            </a:r>
          </a:p>
          <a:p>
            <a:pPr>
              <a:buNone/>
            </a:pPr>
            <a:endParaRPr lang="en-US" sz="1600" dirty="0" smtClean="0">
              <a:solidFill>
                <a:srgbClr val="7030A0"/>
              </a:solidFill>
              <a:latin typeface="Bell MT" pitchFamily="18" charset="0"/>
            </a:endParaRPr>
          </a:p>
          <a:p>
            <a:pPr>
              <a:buNone/>
            </a:pPr>
            <a:endParaRPr lang="en-US" sz="1600" dirty="0" smtClean="0">
              <a:solidFill>
                <a:srgbClr val="7030A0"/>
              </a:solidFill>
              <a:latin typeface="Bell MT" pitchFamily="18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7030A0"/>
                </a:solidFill>
                <a:latin typeface="Bell MT" pitchFamily="18" charset="0"/>
              </a:rPr>
              <a:t>       Polyuria</a:t>
            </a:r>
          </a:p>
          <a:p>
            <a:pPr>
              <a:buNone/>
            </a:pPr>
            <a:endParaRPr lang="en-US" sz="1600" dirty="0" smtClean="0">
              <a:solidFill>
                <a:srgbClr val="7030A0"/>
              </a:solidFill>
              <a:latin typeface="Bell MT" pitchFamily="18" charset="0"/>
            </a:endParaRPr>
          </a:p>
          <a:p>
            <a:pPr>
              <a:buNone/>
            </a:pPr>
            <a:endParaRPr lang="en-US" sz="1600" dirty="0" smtClean="0">
              <a:solidFill>
                <a:srgbClr val="7030A0"/>
              </a:solidFill>
              <a:latin typeface="Bell MT" pitchFamily="18" charset="0"/>
            </a:endParaRPr>
          </a:p>
          <a:p>
            <a:pPr>
              <a:buNone/>
            </a:pPr>
            <a:r>
              <a:rPr lang="en-US" sz="1600" b="1" dirty="0" smtClean="0">
                <a:solidFill>
                  <a:srgbClr val="7030A0"/>
                </a:solidFill>
                <a:latin typeface="Bell MT" pitchFamily="18" charset="0"/>
              </a:rPr>
              <a:t>     Polydipsia</a:t>
            </a:r>
            <a:endParaRPr lang="en-US" sz="1600" b="1" dirty="0">
              <a:solidFill>
                <a:srgbClr val="7030A0"/>
              </a:solidFill>
              <a:latin typeface="Bell MT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287963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Bell MT" pitchFamily="18" charset="0"/>
              </a:rPr>
              <a:t>                </a:t>
            </a:r>
            <a:r>
              <a:rPr lang="en-US" sz="1700" b="1" dirty="0" smtClean="0">
                <a:solidFill>
                  <a:srgbClr val="FF0000"/>
                </a:solidFill>
                <a:latin typeface="Bell MT" pitchFamily="18" charset="0"/>
              </a:rPr>
              <a:t>Cellular hypoglycaemia</a:t>
            </a:r>
          </a:p>
          <a:p>
            <a:pPr>
              <a:buNone/>
            </a:pPr>
            <a:endParaRPr lang="en-US" sz="1700" b="1" dirty="0" smtClean="0">
              <a:solidFill>
                <a:srgbClr val="FF0000"/>
              </a:solidFill>
              <a:latin typeface="Bell MT" pitchFamily="18" charset="0"/>
            </a:endParaRPr>
          </a:p>
          <a:p>
            <a:pPr>
              <a:buNone/>
            </a:pPr>
            <a:endParaRPr lang="en-US" sz="1700" b="1" dirty="0" smtClean="0">
              <a:solidFill>
                <a:srgbClr val="FF0000"/>
              </a:solidFill>
              <a:latin typeface="Bell MT" pitchFamily="18" charset="0"/>
            </a:endParaRPr>
          </a:p>
          <a:p>
            <a:pPr>
              <a:buNone/>
            </a:pPr>
            <a:r>
              <a:rPr lang="en-US" sz="1700" b="1" dirty="0" smtClean="0">
                <a:solidFill>
                  <a:srgbClr val="FF0000"/>
                </a:solidFill>
                <a:latin typeface="Bell MT" pitchFamily="18" charset="0"/>
              </a:rPr>
              <a:t>Stimulation of satiety centre       Gluconeogenesis</a:t>
            </a:r>
          </a:p>
          <a:p>
            <a:pPr>
              <a:buNone/>
            </a:pPr>
            <a:endParaRPr lang="en-US" sz="1700" b="1" dirty="0" smtClean="0">
              <a:solidFill>
                <a:srgbClr val="FF0000"/>
              </a:solidFill>
              <a:latin typeface="Bell MT" pitchFamily="18" charset="0"/>
            </a:endParaRPr>
          </a:p>
          <a:p>
            <a:pPr>
              <a:buNone/>
            </a:pPr>
            <a:r>
              <a:rPr lang="en-US" sz="1700" b="1" dirty="0" smtClean="0">
                <a:solidFill>
                  <a:srgbClr val="FF0000"/>
                </a:solidFill>
                <a:latin typeface="Bell MT" pitchFamily="18" charset="0"/>
              </a:rPr>
              <a:t>        </a:t>
            </a:r>
          </a:p>
          <a:p>
            <a:pPr>
              <a:buNone/>
            </a:pPr>
            <a:r>
              <a:rPr lang="en-US" sz="1700" b="1" dirty="0" smtClean="0">
                <a:solidFill>
                  <a:srgbClr val="FF0000"/>
                </a:solidFill>
                <a:latin typeface="Bell MT" pitchFamily="18" charset="0"/>
              </a:rPr>
              <a:t>       Polyphagia                       </a:t>
            </a:r>
          </a:p>
          <a:p>
            <a:pPr>
              <a:buNone/>
            </a:pPr>
            <a:endParaRPr lang="en-US" sz="1700" b="1" dirty="0" smtClean="0">
              <a:solidFill>
                <a:srgbClr val="FF0000"/>
              </a:solidFill>
              <a:latin typeface="Bell MT" pitchFamily="18" charset="0"/>
            </a:endParaRPr>
          </a:p>
          <a:p>
            <a:pPr>
              <a:buNone/>
            </a:pPr>
            <a:r>
              <a:rPr lang="en-US" sz="1700" b="1" dirty="0" smtClean="0">
                <a:solidFill>
                  <a:srgbClr val="FF0000"/>
                </a:solidFill>
                <a:latin typeface="Bell MT" pitchFamily="18" charset="0"/>
              </a:rPr>
              <a:t>                               </a:t>
            </a:r>
          </a:p>
          <a:p>
            <a:pPr>
              <a:buNone/>
            </a:pPr>
            <a:endParaRPr lang="en-US" sz="1700" b="1" dirty="0" smtClean="0">
              <a:solidFill>
                <a:srgbClr val="FF0000"/>
              </a:solidFill>
              <a:latin typeface="Bell MT" pitchFamily="18" charset="0"/>
            </a:endParaRPr>
          </a:p>
          <a:p>
            <a:pPr>
              <a:buNone/>
            </a:pPr>
            <a:r>
              <a:rPr lang="en-US" sz="1700" b="1" dirty="0" smtClean="0">
                <a:solidFill>
                  <a:srgbClr val="FF0000"/>
                </a:solidFill>
                <a:latin typeface="Bell MT" pitchFamily="18" charset="0"/>
              </a:rPr>
              <a:t>Accumulation of      </a:t>
            </a:r>
            <a:r>
              <a:rPr lang="en-US" sz="1300" b="1" dirty="0" smtClean="0">
                <a:solidFill>
                  <a:srgbClr val="FF0000"/>
                </a:solidFill>
                <a:latin typeface="Bell MT" pitchFamily="18" charset="0"/>
              </a:rPr>
              <a:t>Mobilization of Fat depots   </a:t>
            </a:r>
          </a:p>
          <a:p>
            <a:pPr>
              <a:buNone/>
            </a:pPr>
            <a:r>
              <a:rPr lang="en-US" sz="1700" b="1" dirty="0" smtClean="0">
                <a:solidFill>
                  <a:srgbClr val="FF0000"/>
                </a:solidFill>
                <a:latin typeface="Bell MT" pitchFamily="18" charset="0"/>
              </a:rPr>
              <a:t>Ketone bodies</a:t>
            </a:r>
          </a:p>
          <a:p>
            <a:pPr>
              <a:buNone/>
            </a:pPr>
            <a:endParaRPr lang="en-US" sz="1700" b="1" dirty="0" smtClean="0">
              <a:solidFill>
                <a:srgbClr val="FF0000"/>
              </a:solidFill>
              <a:latin typeface="Bell MT" pitchFamily="18" charset="0"/>
            </a:endParaRPr>
          </a:p>
          <a:p>
            <a:pPr>
              <a:buNone/>
            </a:pPr>
            <a:endParaRPr lang="en-US" sz="1700" b="1" dirty="0" smtClean="0">
              <a:solidFill>
                <a:srgbClr val="FF0000"/>
              </a:solidFill>
              <a:latin typeface="Bell MT" pitchFamily="18" charset="0"/>
            </a:endParaRPr>
          </a:p>
          <a:p>
            <a:pPr>
              <a:buNone/>
            </a:pPr>
            <a:r>
              <a:rPr lang="en-US" sz="1700" b="1" dirty="0" smtClean="0">
                <a:solidFill>
                  <a:srgbClr val="FF0000"/>
                </a:solidFill>
                <a:latin typeface="Bell MT" pitchFamily="18" charset="0"/>
              </a:rPr>
              <a:t>Diabetic ketoacidosis          </a:t>
            </a:r>
            <a:r>
              <a:rPr lang="en-US" sz="1700" b="1" dirty="0" smtClean="0">
                <a:solidFill>
                  <a:srgbClr val="FF0000"/>
                </a:solidFill>
                <a:latin typeface="Bell MT" pitchFamily="18" charset="0"/>
              </a:rPr>
              <a:t> </a:t>
            </a:r>
            <a:r>
              <a:rPr lang="en-US" sz="1700" b="1" dirty="0" smtClean="0">
                <a:solidFill>
                  <a:srgbClr val="FF0000"/>
                </a:solidFill>
                <a:latin typeface="Bell MT" pitchFamily="18" charset="0"/>
              </a:rPr>
              <a:t>Cachexia  </a:t>
            </a:r>
            <a:r>
              <a:rPr lang="en-US" sz="1700" dirty="0" smtClean="0"/>
              <a:t>                                </a:t>
            </a:r>
            <a:endParaRPr lang="en-US" sz="17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1105694" y="1485900"/>
            <a:ext cx="532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1142206" y="2286000"/>
            <a:ext cx="457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1143000" y="3200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94903" y="4305697"/>
            <a:ext cx="11437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913606" y="5410200"/>
            <a:ext cx="4579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6019800" y="1371600"/>
            <a:ext cx="1143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6248400" y="2286000"/>
            <a:ext cx="2590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5143500" y="25527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5105400" y="3505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5105400" y="47244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7162800" y="4572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Clinical Findings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Polyuria</a:t>
            </a:r>
          </a:p>
          <a:p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Loss of body condition in spite of good appetite</a:t>
            </a:r>
          </a:p>
          <a:p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Weakness</a:t>
            </a:r>
          </a:p>
          <a:p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Lethargy</a:t>
            </a:r>
          </a:p>
          <a:p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Recurrent episodes of skin infection</a:t>
            </a:r>
          </a:p>
          <a:p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Cyctitis</a:t>
            </a:r>
          </a:p>
          <a:p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Bilateral cataract</a:t>
            </a:r>
          </a:p>
          <a:p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Ketotic breath</a:t>
            </a:r>
            <a:endParaRPr lang="en-US" dirty="0">
              <a:solidFill>
                <a:srgbClr val="7030A0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Diagnosis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Age of the animal and </a:t>
            </a:r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symptoms</a:t>
            </a:r>
          </a:p>
          <a:p>
            <a:pPr algn="just">
              <a:buNone/>
            </a:pPr>
            <a:endParaRPr lang="en-US" dirty="0" smtClean="0">
              <a:solidFill>
                <a:srgbClr val="7030A0"/>
              </a:solidFill>
              <a:latin typeface="Bell MT" pitchFamily="18" charset="0"/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Glycosuria (Benedict’s test</a:t>
            </a:r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)</a:t>
            </a:r>
          </a:p>
          <a:p>
            <a:pPr algn="just">
              <a:buNone/>
            </a:pPr>
            <a:endParaRPr lang="en-US" dirty="0" smtClean="0">
              <a:solidFill>
                <a:srgbClr val="7030A0"/>
              </a:solidFill>
              <a:latin typeface="Bell MT" pitchFamily="18" charset="0"/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Repeated value of fasting blood glucose 150mg/dl and </a:t>
            </a:r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above</a:t>
            </a:r>
          </a:p>
          <a:p>
            <a:pPr algn="just">
              <a:buNone/>
            </a:pPr>
            <a:endParaRPr lang="en-US" dirty="0" smtClean="0">
              <a:solidFill>
                <a:srgbClr val="7030A0"/>
              </a:solidFill>
              <a:latin typeface="Bell MT" pitchFamily="18" charset="0"/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Glucose tolerance test </a:t>
            </a:r>
            <a:endParaRPr lang="en-US" dirty="0">
              <a:solidFill>
                <a:srgbClr val="7030A0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Treatment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Diabetes mellitus is complex disease to treat as it is a multi-organ affecting </a:t>
            </a:r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problem</a:t>
            </a:r>
            <a:endParaRPr lang="en-US" dirty="0" smtClean="0">
              <a:solidFill>
                <a:srgbClr val="7030A0"/>
              </a:solidFill>
              <a:latin typeface="Bell MT" pitchFamily="18" charset="0"/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The primary goal of diabetes treatment is maintenance of patient’s blood glucose levels as close to normal as possible i.e. 100 </a:t>
            </a:r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mg/dl</a:t>
            </a:r>
            <a:endParaRPr lang="en-US" dirty="0" smtClean="0">
              <a:solidFill>
                <a:srgbClr val="7030A0"/>
              </a:solidFill>
              <a:latin typeface="Bell MT" pitchFamily="18" charset="0"/>
            </a:endParaRP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Diet modification and insulin supplementation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Insulin can be given </a:t>
            </a:r>
            <a:r>
              <a:rPr lang="en-US" dirty="0" smtClean="0">
                <a:solidFill>
                  <a:srgbClr val="FF0000"/>
                </a:solidFill>
                <a:latin typeface="Bell MT" pitchFamily="18" charset="0"/>
              </a:rPr>
              <a:t>@ 0.25 </a:t>
            </a:r>
            <a:r>
              <a:rPr lang="en-US" dirty="0" smtClean="0">
                <a:solidFill>
                  <a:srgbClr val="FF0000"/>
                </a:solidFill>
                <a:latin typeface="Bell MT" pitchFamily="18" charset="0"/>
              </a:rPr>
              <a:t>U/kg bwt </a:t>
            </a:r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twice daily</a:t>
            </a:r>
          </a:p>
          <a:p>
            <a:pPr algn="just"/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oral hypoglycemic agents used in veterinary practice worldwide are </a:t>
            </a:r>
            <a:r>
              <a:rPr lang="en-US" dirty="0" smtClean="0">
                <a:solidFill>
                  <a:srgbClr val="FF0000"/>
                </a:solidFill>
                <a:latin typeface="Bell MT" pitchFamily="18" charset="0"/>
              </a:rPr>
              <a:t>Sulfonylureas</a:t>
            </a:r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, </a:t>
            </a:r>
            <a:r>
              <a:rPr lang="en-US" dirty="0" smtClean="0">
                <a:solidFill>
                  <a:srgbClr val="FF0000"/>
                </a:solidFill>
                <a:latin typeface="Bell MT" pitchFamily="18" charset="0"/>
              </a:rPr>
              <a:t>Bigunide</a:t>
            </a:r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 and </a:t>
            </a:r>
            <a:r>
              <a:rPr lang="en-US" dirty="0" smtClean="0">
                <a:solidFill>
                  <a:srgbClr val="FF0000"/>
                </a:solidFill>
                <a:latin typeface="Bell MT" pitchFamily="18" charset="0"/>
              </a:rPr>
              <a:t>Thiazolidinedione </a:t>
            </a:r>
          </a:p>
          <a:p>
            <a:pPr algn="just">
              <a:buNone/>
            </a:pPr>
            <a:r>
              <a:rPr lang="en-US" dirty="0" smtClean="0">
                <a:solidFill>
                  <a:srgbClr val="7030A0"/>
                </a:solidFill>
                <a:latin typeface="Bell MT" pitchFamily="18" charset="0"/>
              </a:rPr>
              <a:t>  </a:t>
            </a:r>
            <a:endParaRPr lang="en-US" dirty="0">
              <a:solidFill>
                <a:srgbClr val="7030A0"/>
              </a:solidFill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Forte" pitchFamily="66" charset="0"/>
              </a:rPr>
              <a:t>                  </a:t>
            </a:r>
          </a:p>
          <a:p>
            <a:pPr>
              <a:buNone/>
            </a:pPr>
            <a:endParaRPr lang="en-US" dirty="0" smtClean="0">
              <a:solidFill>
                <a:srgbClr val="0000FF"/>
              </a:solidFill>
              <a:latin typeface="Forte" pitchFamily="66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  <a:latin typeface="Forte" pitchFamily="66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Forte" pitchFamily="66" charset="0"/>
              </a:rPr>
              <a:t>                    </a:t>
            </a:r>
            <a:r>
              <a:rPr lang="en-US" sz="6600" dirty="0" smtClean="0">
                <a:solidFill>
                  <a:srgbClr val="0000FF"/>
                </a:solidFill>
                <a:latin typeface="Forte" pitchFamily="66" charset="0"/>
              </a:rPr>
              <a:t>Thank </a:t>
            </a:r>
            <a:r>
              <a:rPr lang="en-US" sz="6600" dirty="0" smtClean="0">
                <a:solidFill>
                  <a:srgbClr val="0000FF"/>
                </a:solidFill>
                <a:latin typeface="Forte" pitchFamily="66" charset="0"/>
              </a:rPr>
              <a:t>You</a:t>
            </a:r>
          </a:p>
          <a:p>
            <a:pPr>
              <a:buNone/>
            </a:pPr>
            <a:endParaRPr lang="en-US" sz="6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298</Words>
  <Application>Microsoft Office PowerPoint</Application>
  <PresentationFormat>On-screen Show (4:3)</PresentationFormat>
  <Paragraphs>82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Diabetese Mellitus (Hypoinsulinism)</vt:lpstr>
      <vt:lpstr>Slide 2</vt:lpstr>
      <vt:lpstr>Etiology</vt:lpstr>
      <vt:lpstr>Slide 4</vt:lpstr>
      <vt:lpstr>Pathogenesis</vt:lpstr>
      <vt:lpstr>Clinical Findings</vt:lpstr>
      <vt:lpstr>Diagnosis</vt:lpstr>
      <vt:lpstr>Treatment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Windows User</cp:lastModifiedBy>
  <cp:revision>10</cp:revision>
  <dcterms:created xsi:type="dcterms:W3CDTF">2006-08-16T00:00:00Z</dcterms:created>
  <dcterms:modified xsi:type="dcterms:W3CDTF">2020-06-09T19:44:02Z</dcterms:modified>
</cp:coreProperties>
</file>